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4.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10" r:id="rId5"/>
    <p:sldMasterId id="2147484343" r:id="rId6"/>
    <p:sldMasterId id="2147484371" r:id="rId7"/>
    <p:sldMasterId id="2147484383" r:id="rId8"/>
  </p:sldMasterIdLst>
  <p:notesMasterIdLst>
    <p:notesMasterId r:id="rId43"/>
  </p:notesMasterIdLst>
  <p:handoutMasterIdLst>
    <p:handoutMasterId r:id="rId44"/>
  </p:handoutMasterIdLst>
  <p:sldIdLst>
    <p:sldId id="1504" r:id="rId9"/>
    <p:sldId id="1454" r:id="rId10"/>
    <p:sldId id="1455" r:id="rId11"/>
    <p:sldId id="1458" r:id="rId12"/>
    <p:sldId id="1505" r:id="rId13"/>
    <p:sldId id="1459" r:id="rId14"/>
    <p:sldId id="1460" r:id="rId15"/>
    <p:sldId id="1461" r:id="rId16"/>
    <p:sldId id="1462" r:id="rId17"/>
    <p:sldId id="1464" r:id="rId18"/>
    <p:sldId id="1465" r:id="rId19"/>
    <p:sldId id="1466" r:id="rId20"/>
    <p:sldId id="1467" r:id="rId21"/>
    <p:sldId id="1468" r:id="rId22"/>
    <p:sldId id="1469" r:id="rId23"/>
    <p:sldId id="1470" r:id="rId24"/>
    <p:sldId id="1471" r:id="rId25"/>
    <p:sldId id="1472" r:id="rId26"/>
    <p:sldId id="1473" r:id="rId27"/>
    <p:sldId id="1475" r:id="rId28"/>
    <p:sldId id="1488" r:id="rId29"/>
    <p:sldId id="1491" r:id="rId30"/>
    <p:sldId id="1494" r:id="rId31"/>
    <p:sldId id="1495" r:id="rId32"/>
    <p:sldId id="1496" r:id="rId33"/>
    <p:sldId id="1506" r:id="rId34"/>
    <p:sldId id="1514" r:id="rId35"/>
    <p:sldId id="1515" r:id="rId36"/>
    <p:sldId id="1516" r:id="rId37"/>
    <p:sldId id="1517" r:id="rId38"/>
    <p:sldId id="1518" r:id="rId39"/>
    <p:sldId id="1519" r:id="rId40"/>
    <p:sldId id="1520" r:id="rId41"/>
    <p:sldId id="1513"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oT Overview" id="{4800C02C-F9A5-49D6-A098-754168CF5DCF}">
          <p14:sldIdLst>
            <p14:sldId id="1504"/>
          </p14:sldIdLst>
        </p14:section>
        <p14:section name="IoT Market" id="{90EC1F03-3481-4BC0-88F2-0EB43FAFA5D1}">
          <p14:sldIdLst>
            <p14:sldId id="1454"/>
            <p14:sldId id="1455"/>
            <p14:sldId id="1458"/>
            <p14:sldId id="1505"/>
            <p14:sldId id="1459"/>
          </p14:sldIdLst>
        </p14:section>
        <p14:section name="Windows IoT Overview" id="{2581808A-C777-4257-AF7B-D26E49F25501}">
          <p14:sldIdLst>
            <p14:sldId id="1460"/>
            <p14:sldId id="1461"/>
            <p14:sldId id="1462"/>
            <p14:sldId id="1464"/>
            <p14:sldId id="1465"/>
            <p14:sldId id="1466"/>
            <p14:sldId id="1467"/>
            <p14:sldId id="1468"/>
            <p14:sldId id="1469"/>
            <p14:sldId id="1470"/>
            <p14:sldId id="1471"/>
            <p14:sldId id="1472"/>
            <p14:sldId id="1473"/>
          </p14:sldIdLst>
        </p14:section>
        <p14:section name="Azure IoT Overview" id="{38D1BD7B-6591-4BD7-BE83-4BBAF4F0FFBA}">
          <p14:sldIdLst>
            <p14:sldId id="1475"/>
            <p14:sldId id="1488"/>
            <p14:sldId id="1491"/>
            <p14:sldId id="1494"/>
            <p14:sldId id="1495"/>
            <p14:sldId id="1496"/>
            <p14:sldId id="1506"/>
            <p14:sldId id="1514"/>
            <p14:sldId id="1515"/>
            <p14:sldId id="1516"/>
            <p14:sldId id="1517"/>
            <p14:sldId id="1518"/>
            <p14:sldId id="1519"/>
            <p14:sldId id="1520"/>
            <p14:sldId id="15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107C10"/>
    <a:srgbClr val="000000"/>
    <a:srgbClr val="323232"/>
    <a:srgbClr val="5C2D91"/>
    <a:srgbClr val="32145A"/>
    <a:srgbClr val="00BCF2"/>
    <a:srgbClr val="002050"/>
    <a:srgbClr val="D63F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96" autoAdjust="0"/>
    <p:restoredTop sz="93001" autoAdjust="0"/>
  </p:normalViewPr>
  <p:slideViewPr>
    <p:cSldViewPr>
      <p:cViewPr varScale="1">
        <p:scale>
          <a:sx n="110" d="100"/>
          <a:sy n="110" d="100"/>
        </p:scale>
        <p:origin x="480" y="102"/>
      </p:cViewPr>
      <p:guideLst/>
    </p:cSldViewPr>
  </p:slideViewPr>
  <p:outlineViewPr>
    <p:cViewPr>
      <p:scale>
        <a:sx n="33" d="100"/>
        <a:sy n="33" d="100"/>
      </p:scale>
      <p:origin x="0" y="-14442"/>
    </p:cViewPr>
  </p:outlineViewPr>
  <p:notesTextViewPr>
    <p:cViewPr>
      <p:scale>
        <a:sx n="100" d="100"/>
        <a:sy n="100" d="100"/>
      </p:scale>
      <p:origin x="0" y="0"/>
    </p:cViewPr>
  </p:notesTextViewPr>
  <p:sorterViewPr>
    <p:cViewPr>
      <p:scale>
        <a:sx n="25" d="100"/>
        <a:sy n="25" d="100"/>
      </p:scale>
      <p:origin x="0" y="0"/>
    </p:cViewPr>
  </p:sorterViewPr>
  <p:notesViewPr>
    <p:cSldViewPr showGuides="1">
      <p:cViewPr>
        <p:scale>
          <a:sx n="100" d="100"/>
          <a:sy n="100" d="100"/>
        </p:scale>
        <p:origin x="261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3" Type="http://schemas.openxmlformats.org/officeDocument/2006/relationships/customXml" Target="../customXml/item3.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slide" Target="slides/slide3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Master" Target="slideMasters/slideMaster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A2D583-8E00-41F9-8F92-DE707F43EC00}" type="doc">
      <dgm:prSet loTypeId="urn:microsoft.com/office/officeart/2005/8/layout/chevron1" loCatId="process" qsTypeId="urn:microsoft.com/office/officeart/2005/8/quickstyle/simple1" qsCatId="simple" csTypeId="urn:microsoft.com/office/officeart/2005/8/colors/colorful4" csCatId="colorful" phldr="1"/>
      <dgm:spPr/>
    </dgm:pt>
    <dgm:pt modelId="{31FBB736-FC52-4691-B0C8-9379A4CBC5B4}">
      <dgm:prSet phldrT="[Text]"/>
      <dgm:spPr/>
      <dgm:t>
        <a:bodyPr lIns="0" tIns="0" rIns="0" bIns="0"/>
        <a:lstStyle/>
        <a:p>
          <a:r>
            <a:rPr lang="en-US" dirty="0">
              <a:solidFill>
                <a:schemeClr val="tx1"/>
              </a:solidFill>
            </a:rPr>
            <a:t>Generation </a:t>
          </a:r>
          <a:r>
            <a:rPr lang="en-US">
              <a:solidFill>
                <a:schemeClr val="tx1"/>
              </a:solidFill>
            </a:rPr>
            <a:t>&amp; Feedbacks</a:t>
          </a:r>
          <a:endParaRPr lang="en-US" dirty="0">
            <a:solidFill>
              <a:schemeClr val="tx1"/>
            </a:solidFill>
          </a:endParaRPr>
        </a:p>
      </dgm:t>
    </dgm:pt>
    <dgm:pt modelId="{CE50C575-CCFD-484B-9BAF-E68F770F178D}" type="parTrans" cxnId="{8C9EC177-7E1B-4C7D-B945-DAE8E9821FA3}">
      <dgm:prSet/>
      <dgm:spPr/>
      <dgm:t>
        <a:bodyPr/>
        <a:lstStyle/>
        <a:p>
          <a:endParaRPr lang="en-US"/>
        </a:p>
      </dgm:t>
    </dgm:pt>
    <dgm:pt modelId="{6D0A6C96-4015-4BB5-80BF-B5D3E18C1DD8}" type="sibTrans" cxnId="{8C9EC177-7E1B-4C7D-B945-DAE8E9821FA3}">
      <dgm:prSet/>
      <dgm:spPr/>
      <dgm:t>
        <a:bodyPr/>
        <a:lstStyle/>
        <a:p>
          <a:endParaRPr lang="en-US"/>
        </a:p>
      </dgm:t>
    </dgm:pt>
    <dgm:pt modelId="{12B65941-8E18-4D2E-AB09-234AE9569B65}">
      <dgm:prSet phldrT="[Text]"/>
      <dgm:spPr/>
      <dgm:t>
        <a:bodyPr lIns="0" tIns="0" rIns="0" bIns="0"/>
        <a:lstStyle/>
        <a:p>
          <a:r>
            <a:rPr lang="en-US" dirty="0">
              <a:solidFill>
                <a:schemeClr val="tx1"/>
              </a:solidFill>
            </a:rPr>
            <a:t>Collection &amp; Commands</a:t>
          </a:r>
        </a:p>
      </dgm:t>
    </dgm:pt>
    <dgm:pt modelId="{3BF3D12F-949A-4D8D-B97D-0CD25C18D86D}" type="parTrans" cxnId="{E2497019-E1EB-4DA0-BBF5-98502ACB55EA}">
      <dgm:prSet/>
      <dgm:spPr/>
      <dgm:t>
        <a:bodyPr/>
        <a:lstStyle/>
        <a:p>
          <a:endParaRPr lang="en-US"/>
        </a:p>
      </dgm:t>
    </dgm:pt>
    <dgm:pt modelId="{A7F90A5F-A7A5-4894-A1CC-85A222F6915B}" type="sibTrans" cxnId="{E2497019-E1EB-4DA0-BBF5-98502ACB55EA}">
      <dgm:prSet/>
      <dgm:spPr/>
      <dgm:t>
        <a:bodyPr/>
        <a:lstStyle/>
        <a:p>
          <a:endParaRPr lang="en-US"/>
        </a:p>
      </dgm:t>
    </dgm:pt>
    <dgm:pt modelId="{0ED93918-B9DF-4447-81C6-F8EBE1215698}">
      <dgm:prSet phldrT="[Text]"/>
      <dgm:spPr/>
      <dgm:t>
        <a:bodyPr lIns="0" tIns="0" rIns="0" bIns="0"/>
        <a:lstStyle/>
        <a:p>
          <a:r>
            <a:rPr lang="en-US" dirty="0">
              <a:solidFill>
                <a:schemeClr val="tx1"/>
              </a:solidFill>
            </a:rPr>
            <a:t>Ingress</a:t>
          </a:r>
        </a:p>
      </dgm:t>
    </dgm:pt>
    <dgm:pt modelId="{147D8225-669C-441C-848C-880B051B90D2}" type="parTrans" cxnId="{95388820-A2A3-4E66-A35C-17080352ED60}">
      <dgm:prSet/>
      <dgm:spPr/>
      <dgm:t>
        <a:bodyPr/>
        <a:lstStyle/>
        <a:p>
          <a:endParaRPr lang="en-US"/>
        </a:p>
      </dgm:t>
    </dgm:pt>
    <dgm:pt modelId="{65C82E7F-6AF0-4527-92B4-FDE40A187E7C}" type="sibTrans" cxnId="{95388820-A2A3-4E66-A35C-17080352ED60}">
      <dgm:prSet/>
      <dgm:spPr/>
      <dgm:t>
        <a:bodyPr/>
        <a:lstStyle/>
        <a:p>
          <a:endParaRPr lang="en-US"/>
        </a:p>
      </dgm:t>
    </dgm:pt>
    <dgm:pt modelId="{B9145033-B989-4FEF-B416-682E5A73F683}">
      <dgm:prSet phldrT="[Text]"/>
      <dgm:spPr/>
      <dgm:t>
        <a:bodyPr lIns="0" tIns="0" rIns="0" bIns="0"/>
        <a:lstStyle/>
        <a:p>
          <a:r>
            <a:rPr lang="en-US" dirty="0">
              <a:solidFill>
                <a:schemeClr val="tx1"/>
              </a:solidFill>
            </a:rPr>
            <a:t>Transformation and analysis</a:t>
          </a:r>
        </a:p>
      </dgm:t>
    </dgm:pt>
    <dgm:pt modelId="{CF429633-FB50-4F0B-AD74-8C683AE570AC}" type="parTrans" cxnId="{8D4C035F-88BC-41D5-93EB-1633993DEBE6}">
      <dgm:prSet/>
      <dgm:spPr/>
      <dgm:t>
        <a:bodyPr/>
        <a:lstStyle/>
        <a:p>
          <a:endParaRPr lang="en-US"/>
        </a:p>
      </dgm:t>
    </dgm:pt>
    <dgm:pt modelId="{3D481B7A-08A6-4603-BC3C-70430948A694}" type="sibTrans" cxnId="{8D4C035F-88BC-41D5-93EB-1633993DEBE6}">
      <dgm:prSet/>
      <dgm:spPr/>
      <dgm:t>
        <a:bodyPr/>
        <a:lstStyle/>
        <a:p>
          <a:endParaRPr lang="en-US"/>
        </a:p>
      </dgm:t>
    </dgm:pt>
    <dgm:pt modelId="{3348B1F2-8C4E-40AB-8806-0DD6C58E38ED}">
      <dgm:prSet phldrT="[Text]"/>
      <dgm:spPr/>
      <dgm:t>
        <a:bodyPr lIns="0" tIns="0" rIns="0" bIns="0"/>
        <a:lstStyle/>
        <a:p>
          <a:r>
            <a:rPr lang="en-US" dirty="0">
              <a:solidFill>
                <a:schemeClr val="tx1"/>
              </a:solidFill>
            </a:rPr>
            <a:t>Storage</a:t>
          </a:r>
        </a:p>
      </dgm:t>
    </dgm:pt>
    <dgm:pt modelId="{C4F94982-AE7C-42BD-B639-D19A13FB925B}" type="parTrans" cxnId="{83DD88DB-F087-43CF-A73B-E6F4D2F96735}">
      <dgm:prSet/>
      <dgm:spPr/>
      <dgm:t>
        <a:bodyPr/>
        <a:lstStyle/>
        <a:p>
          <a:endParaRPr lang="en-US"/>
        </a:p>
      </dgm:t>
    </dgm:pt>
    <dgm:pt modelId="{512BC01C-B183-463D-B1CD-51DAF4CD5445}" type="sibTrans" cxnId="{83DD88DB-F087-43CF-A73B-E6F4D2F96735}">
      <dgm:prSet/>
      <dgm:spPr/>
      <dgm:t>
        <a:bodyPr/>
        <a:lstStyle/>
        <a:p>
          <a:endParaRPr lang="en-US"/>
        </a:p>
      </dgm:t>
    </dgm:pt>
    <dgm:pt modelId="{3658A557-CF79-40EB-B8C4-D1AC3CB0D08C}">
      <dgm:prSet phldrT="[Text]"/>
      <dgm:spPr/>
      <dgm:t>
        <a:bodyPr lIns="0" tIns="0" rIns="0" bIns="0"/>
        <a:lstStyle/>
        <a:p>
          <a:r>
            <a:rPr lang="en-US" dirty="0">
              <a:solidFill>
                <a:schemeClr val="tx1"/>
              </a:solidFill>
            </a:rPr>
            <a:t>Presentation and actions</a:t>
          </a:r>
        </a:p>
      </dgm:t>
    </dgm:pt>
    <dgm:pt modelId="{8478824E-AC0F-4914-BC7B-2A8BD9816934}" type="parTrans" cxnId="{1A526926-B7FA-4F98-864A-0C8C3452E918}">
      <dgm:prSet/>
      <dgm:spPr/>
      <dgm:t>
        <a:bodyPr/>
        <a:lstStyle/>
        <a:p>
          <a:endParaRPr lang="en-US"/>
        </a:p>
      </dgm:t>
    </dgm:pt>
    <dgm:pt modelId="{EC3D5DE2-9DB2-4C30-979B-8A38B310DF51}" type="sibTrans" cxnId="{1A526926-B7FA-4F98-864A-0C8C3452E918}">
      <dgm:prSet/>
      <dgm:spPr/>
      <dgm:t>
        <a:bodyPr/>
        <a:lstStyle/>
        <a:p>
          <a:endParaRPr lang="en-US"/>
        </a:p>
      </dgm:t>
    </dgm:pt>
    <dgm:pt modelId="{0E41CA40-BA52-407A-937F-32E7FCE504F0}" type="pres">
      <dgm:prSet presAssocID="{A5A2D583-8E00-41F9-8F92-DE707F43EC00}" presName="Name0" presStyleCnt="0">
        <dgm:presLayoutVars>
          <dgm:dir/>
          <dgm:animLvl val="lvl"/>
          <dgm:resizeHandles val="exact"/>
        </dgm:presLayoutVars>
      </dgm:prSet>
      <dgm:spPr/>
    </dgm:pt>
    <dgm:pt modelId="{91D5132F-1FFA-4FFC-B369-9462C2332BF0}" type="pres">
      <dgm:prSet presAssocID="{31FBB736-FC52-4691-B0C8-9379A4CBC5B4}" presName="parTxOnly" presStyleLbl="node1" presStyleIdx="0" presStyleCnt="6">
        <dgm:presLayoutVars>
          <dgm:chMax val="0"/>
          <dgm:chPref val="0"/>
          <dgm:bulletEnabled val="1"/>
        </dgm:presLayoutVars>
      </dgm:prSet>
      <dgm:spPr/>
    </dgm:pt>
    <dgm:pt modelId="{3BF90137-7D93-4EB3-BE51-AB9870FD581A}" type="pres">
      <dgm:prSet presAssocID="{6D0A6C96-4015-4BB5-80BF-B5D3E18C1DD8}" presName="parTxOnlySpace" presStyleCnt="0"/>
      <dgm:spPr/>
    </dgm:pt>
    <dgm:pt modelId="{7065F349-04B0-4718-91F4-D2DE12BE9B23}" type="pres">
      <dgm:prSet presAssocID="{12B65941-8E18-4D2E-AB09-234AE9569B65}" presName="parTxOnly" presStyleLbl="node1" presStyleIdx="1" presStyleCnt="6">
        <dgm:presLayoutVars>
          <dgm:chMax val="0"/>
          <dgm:chPref val="0"/>
          <dgm:bulletEnabled val="1"/>
        </dgm:presLayoutVars>
      </dgm:prSet>
      <dgm:spPr/>
    </dgm:pt>
    <dgm:pt modelId="{9F3103E4-8282-47AD-9DC8-A4526AC441AD}" type="pres">
      <dgm:prSet presAssocID="{A7F90A5F-A7A5-4894-A1CC-85A222F6915B}" presName="parTxOnlySpace" presStyleCnt="0"/>
      <dgm:spPr/>
    </dgm:pt>
    <dgm:pt modelId="{6B01856C-0BCD-48E5-8B42-53C3F027DF64}" type="pres">
      <dgm:prSet presAssocID="{0ED93918-B9DF-4447-81C6-F8EBE1215698}" presName="parTxOnly" presStyleLbl="node1" presStyleIdx="2" presStyleCnt="6">
        <dgm:presLayoutVars>
          <dgm:chMax val="0"/>
          <dgm:chPref val="0"/>
          <dgm:bulletEnabled val="1"/>
        </dgm:presLayoutVars>
      </dgm:prSet>
      <dgm:spPr/>
    </dgm:pt>
    <dgm:pt modelId="{B0234730-11D7-4AE0-99B3-DC450638DA85}" type="pres">
      <dgm:prSet presAssocID="{65C82E7F-6AF0-4527-92B4-FDE40A187E7C}" presName="parTxOnlySpace" presStyleCnt="0"/>
      <dgm:spPr/>
    </dgm:pt>
    <dgm:pt modelId="{F4DFA6D0-49A7-43E5-BA6F-1641B932CB7E}" type="pres">
      <dgm:prSet presAssocID="{B9145033-B989-4FEF-B416-682E5A73F683}" presName="parTxOnly" presStyleLbl="node1" presStyleIdx="3" presStyleCnt="6">
        <dgm:presLayoutVars>
          <dgm:chMax val="0"/>
          <dgm:chPref val="0"/>
          <dgm:bulletEnabled val="1"/>
        </dgm:presLayoutVars>
      </dgm:prSet>
      <dgm:spPr/>
    </dgm:pt>
    <dgm:pt modelId="{221377D7-4338-40CE-8D39-E76C0D5F71E2}" type="pres">
      <dgm:prSet presAssocID="{3D481B7A-08A6-4603-BC3C-70430948A694}" presName="parTxOnlySpace" presStyleCnt="0"/>
      <dgm:spPr/>
    </dgm:pt>
    <dgm:pt modelId="{1BEC1085-8010-4B4E-845B-1E4C324E50BE}" type="pres">
      <dgm:prSet presAssocID="{3348B1F2-8C4E-40AB-8806-0DD6C58E38ED}" presName="parTxOnly" presStyleLbl="node1" presStyleIdx="4" presStyleCnt="6">
        <dgm:presLayoutVars>
          <dgm:chMax val="0"/>
          <dgm:chPref val="0"/>
          <dgm:bulletEnabled val="1"/>
        </dgm:presLayoutVars>
      </dgm:prSet>
      <dgm:spPr/>
    </dgm:pt>
    <dgm:pt modelId="{56DF78FC-CE79-4030-9CA8-9DDEB9660866}" type="pres">
      <dgm:prSet presAssocID="{512BC01C-B183-463D-B1CD-51DAF4CD5445}" presName="parTxOnlySpace" presStyleCnt="0"/>
      <dgm:spPr/>
    </dgm:pt>
    <dgm:pt modelId="{DC3AB8B9-3309-4E08-8103-F9C4299791B8}" type="pres">
      <dgm:prSet presAssocID="{3658A557-CF79-40EB-B8C4-D1AC3CB0D08C}" presName="parTxOnly" presStyleLbl="node1" presStyleIdx="5" presStyleCnt="6">
        <dgm:presLayoutVars>
          <dgm:chMax val="0"/>
          <dgm:chPref val="0"/>
          <dgm:bulletEnabled val="1"/>
        </dgm:presLayoutVars>
      </dgm:prSet>
      <dgm:spPr/>
    </dgm:pt>
  </dgm:ptLst>
  <dgm:cxnLst>
    <dgm:cxn modelId="{581F2812-C4EF-49E4-B479-D315BABD81F2}" type="presOf" srcId="{0ED93918-B9DF-4447-81C6-F8EBE1215698}" destId="{6B01856C-0BCD-48E5-8B42-53C3F027DF64}" srcOrd="0" destOrd="0" presId="urn:microsoft.com/office/officeart/2005/8/layout/chevron1"/>
    <dgm:cxn modelId="{E2497019-E1EB-4DA0-BBF5-98502ACB55EA}" srcId="{A5A2D583-8E00-41F9-8F92-DE707F43EC00}" destId="{12B65941-8E18-4D2E-AB09-234AE9569B65}" srcOrd="1" destOrd="0" parTransId="{3BF3D12F-949A-4D8D-B97D-0CD25C18D86D}" sibTransId="{A7F90A5F-A7A5-4894-A1CC-85A222F6915B}"/>
    <dgm:cxn modelId="{6E68F63D-DD85-4391-9E43-E521C790A1D1}" type="presOf" srcId="{3348B1F2-8C4E-40AB-8806-0DD6C58E38ED}" destId="{1BEC1085-8010-4B4E-845B-1E4C324E50BE}" srcOrd="0" destOrd="0" presId="urn:microsoft.com/office/officeart/2005/8/layout/chevron1"/>
    <dgm:cxn modelId="{3521A1C1-809F-4816-9862-547212F32738}" type="presOf" srcId="{A5A2D583-8E00-41F9-8F92-DE707F43EC00}" destId="{0E41CA40-BA52-407A-937F-32E7FCE504F0}" srcOrd="0" destOrd="0" presId="urn:microsoft.com/office/officeart/2005/8/layout/chevron1"/>
    <dgm:cxn modelId="{DF31D0FB-88D0-4CE5-B564-FD692B143254}" type="presOf" srcId="{B9145033-B989-4FEF-B416-682E5A73F683}" destId="{F4DFA6D0-49A7-43E5-BA6F-1641B932CB7E}" srcOrd="0" destOrd="0" presId="urn:microsoft.com/office/officeart/2005/8/layout/chevron1"/>
    <dgm:cxn modelId="{D483D418-7958-4AA7-8117-3CC091ECD26E}" type="presOf" srcId="{12B65941-8E18-4D2E-AB09-234AE9569B65}" destId="{7065F349-04B0-4718-91F4-D2DE12BE9B23}" srcOrd="0" destOrd="0" presId="urn:microsoft.com/office/officeart/2005/8/layout/chevron1"/>
    <dgm:cxn modelId="{8C9EC177-7E1B-4C7D-B945-DAE8E9821FA3}" srcId="{A5A2D583-8E00-41F9-8F92-DE707F43EC00}" destId="{31FBB736-FC52-4691-B0C8-9379A4CBC5B4}" srcOrd="0" destOrd="0" parTransId="{CE50C575-CCFD-484B-9BAF-E68F770F178D}" sibTransId="{6D0A6C96-4015-4BB5-80BF-B5D3E18C1DD8}"/>
    <dgm:cxn modelId="{FA0948FA-0960-4166-A63D-66F672081157}" type="presOf" srcId="{3658A557-CF79-40EB-B8C4-D1AC3CB0D08C}" destId="{DC3AB8B9-3309-4E08-8103-F9C4299791B8}" srcOrd="0" destOrd="0" presId="urn:microsoft.com/office/officeart/2005/8/layout/chevron1"/>
    <dgm:cxn modelId="{1A526926-B7FA-4F98-864A-0C8C3452E918}" srcId="{A5A2D583-8E00-41F9-8F92-DE707F43EC00}" destId="{3658A557-CF79-40EB-B8C4-D1AC3CB0D08C}" srcOrd="5" destOrd="0" parTransId="{8478824E-AC0F-4914-BC7B-2A8BD9816934}" sibTransId="{EC3D5DE2-9DB2-4C30-979B-8A38B310DF51}"/>
    <dgm:cxn modelId="{9D57CBEB-594F-4576-BD97-BDDD5F0296DC}" type="presOf" srcId="{31FBB736-FC52-4691-B0C8-9379A4CBC5B4}" destId="{91D5132F-1FFA-4FFC-B369-9462C2332BF0}" srcOrd="0" destOrd="0" presId="urn:microsoft.com/office/officeart/2005/8/layout/chevron1"/>
    <dgm:cxn modelId="{95388820-A2A3-4E66-A35C-17080352ED60}" srcId="{A5A2D583-8E00-41F9-8F92-DE707F43EC00}" destId="{0ED93918-B9DF-4447-81C6-F8EBE1215698}" srcOrd="2" destOrd="0" parTransId="{147D8225-669C-441C-848C-880B051B90D2}" sibTransId="{65C82E7F-6AF0-4527-92B4-FDE40A187E7C}"/>
    <dgm:cxn modelId="{8D4C035F-88BC-41D5-93EB-1633993DEBE6}" srcId="{A5A2D583-8E00-41F9-8F92-DE707F43EC00}" destId="{B9145033-B989-4FEF-B416-682E5A73F683}" srcOrd="3" destOrd="0" parTransId="{CF429633-FB50-4F0B-AD74-8C683AE570AC}" sibTransId="{3D481B7A-08A6-4603-BC3C-70430948A694}"/>
    <dgm:cxn modelId="{83DD88DB-F087-43CF-A73B-E6F4D2F96735}" srcId="{A5A2D583-8E00-41F9-8F92-DE707F43EC00}" destId="{3348B1F2-8C4E-40AB-8806-0DD6C58E38ED}" srcOrd="4" destOrd="0" parTransId="{C4F94982-AE7C-42BD-B639-D19A13FB925B}" sibTransId="{512BC01C-B183-463D-B1CD-51DAF4CD5445}"/>
    <dgm:cxn modelId="{4267B0B3-0D2A-4871-980A-6946B3B11646}" type="presParOf" srcId="{0E41CA40-BA52-407A-937F-32E7FCE504F0}" destId="{91D5132F-1FFA-4FFC-B369-9462C2332BF0}" srcOrd="0" destOrd="0" presId="urn:microsoft.com/office/officeart/2005/8/layout/chevron1"/>
    <dgm:cxn modelId="{4D390E3D-A114-423D-9363-8D8EB5A6CFF5}" type="presParOf" srcId="{0E41CA40-BA52-407A-937F-32E7FCE504F0}" destId="{3BF90137-7D93-4EB3-BE51-AB9870FD581A}" srcOrd="1" destOrd="0" presId="urn:microsoft.com/office/officeart/2005/8/layout/chevron1"/>
    <dgm:cxn modelId="{90C6F7DD-2061-411F-879E-FDE4F49B96EA}" type="presParOf" srcId="{0E41CA40-BA52-407A-937F-32E7FCE504F0}" destId="{7065F349-04B0-4718-91F4-D2DE12BE9B23}" srcOrd="2" destOrd="0" presId="urn:microsoft.com/office/officeart/2005/8/layout/chevron1"/>
    <dgm:cxn modelId="{23248849-7A19-4BAB-9205-538A9D23C757}" type="presParOf" srcId="{0E41CA40-BA52-407A-937F-32E7FCE504F0}" destId="{9F3103E4-8282-47AD-9DC8-A4526AC441AD}" srcOrd="3" destOrd="0" presId="urn:microsoft.com/office/officeart/2005/8/layout/chevron1"/>
    <dgm:cxn modelId="{B51A3037-1C4F-4F51-90C8-CDAB5512945E}" type="presParOf" srcId="{0E41CA40-BA52-407A-937F-32E7FCE504F0}" destId="{6B01856C-0BCD-48E5-8B42-53C3F027DF64}" srcOrd="4" destOrd="0" presId="urn:microsoft.com/office/officeart/2005/8/layout/chevron1"/>
    <dgm:cxn modelId="{C56E5838-C936-492A-929F-23270F7958BE}" type="presParOf" srcId="{0E41CA40-BA52-407A-937F-32E7FCE504F0}" destId="{B0234730-11D7-4AE0-99B3-DC450638DA85}" srcOrd="5" destOrd="0" presId="urn:microsoft.com/office/officeart/2005/8/layout/chevron1"/>
    <dgm:cxn modelId="{DE5B3AD6-9AC0-4BDC-8056-0C252CA1947A}" type="presParOf" srcId="{0E41CA40-BA52-407A-937F-32E7FCE504F0}" destId="{F4DFA6D0-49A7-43E5-BA6F-1641B932CB7E}" srcOrd="6" destOrd="0" presId="urn:microsoft.com/office/officeart/2005/8/layout/chevron1"/>
    <dgm:cxn modelId="{ECACDF5B-34AD-4E5F-9D78-B703A834DA3F}" type="presParOf" srcId="{0E41CA40-BA52-407A-937F-32E7FCE504F0}" destId="{221377D7-4338-40CE-8D39-E76C0D5F71E2}" srcOrd="7" destOrd="0" presId="urn:microsoft.com/office/officeart/2005/8/layout/chevron1"/>
    <dgm:cxn modelId="{A4C5BB85-1E30-4F62-BAD5-A2091A1F3306}" type="presParOf" srcId="{0E41CA40-BA52-407A-937F-32E7FCE504F0}" destId="{1BEC1085-8010-4B4E-845B-1E4C324E50BE}" srcOrd="8" destOrd="0" presId="urn:microsoft.com/office/officeart/2005/8/layout/chevron1"/>
    <dgm:cxn modelId="{DE2A4724-7A8E-4C32-BEFA-7F8555CB14FA}" type="presParOf" srcId="{0E41CA40-BA52-407A-937F-32E7FCE504F0}" destId="{56DF78FC-CE79-4030-9CA8-9DDEB9660866}" srcOrd="9" destOrd="0" presId="urn:microsoft.com/office/officeart/2005/8/layout/chevron1"/>
    <dgm:cxn modelId="{9B77944A-5FC2-4681-8736-AB722F508FD3}" type="presParOf" srcId="{0E41CA40-BA52-407A-937F-32E7FCE504F0}" destId="{DC3AB8B9-3309-4E08-8103-F9C4299791B8}" srcOrd="10"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AD408E-BCA2-487D-B0CE-4577A11117B1}" type="doc">
      <dgm:prSet loTypeId="urn:microsoft.com/office/officeart/2005/8/layout/hChevron3" loCatId="process" qsTypeId="urn:microsoft.com/office/officeart/2005/8/quickstyle/simple1" qsCatId="simple" csTypeId="urn:microsoft.com/office/officeart/2005/8/colors/accent1_2" csCatId="accent1" phldr="1"/>
      <dgm:spPr/>
    </dgm:pt>
    <dgm:pt modelId="{40EF7148-71E7-4AE3-966E-D11565BC6D72}">
      <dgm:prSet phldrT="[Text]" custT="1"/>
      <dgm:spPr>
        <a:solidFill>
          <a:schemeClr val="accent1">
            <a:lumMod val="60000"/>
            <a:lumOff val="40000"/>
          </a:schemeClr>
        </a:solidFill>
      </dgm:spPr>
      <dgm:t>
        <a:bodyPr/>
        <a:lstStyle/>
        <a:p>
          <a:r>
            <a:rPr lang="en-US" sz="1600" dirty="0"/>
            <a:t>Native UEFI</a:t>
          </a:r>
        </a:p>
      </dgm:t>
    </dgm:pt>
    <dgm:pt modelId="{B8211563-36B2-48F8-95BA-0059F1511F15}" type="parTrans" cxnId="{CA560769-5768-45C8-8B05-B3C440770F3D}">
      <dgm:prSet/>
      <dgm:spPr/>
      <dgm:t>
        <a:bodyPr/>
        <a:lstStyle/>
        <a:p>
          <a:endParaRPr lang="en-US" sz="1600"/>
        </a:p>
      </dgm:t>
    </dgm:pt>
    <dgm:pt modelId="{22359716-4241-4764-884C-2AAA439A3174}" type="sibTrans" cxnId="{CA560769-5768-45C8-8B05-B3C440770F3D}">
      <dgm:prSet/>
      <dgm:spPr/>
      <dgm:t>
        <a:bodyPr/>
        <a:lstStyle/>
        <a:p>
          <a:endParaRPr lang="en-US" sz="1600"/>
        </a:p>
      </dgm:t>
    </dgm:pt>
    <dgm:pt modelId="{3CD4F5FD-E1B2-40FB-8C32-F73BC62ABC12}">
      <dgm:prSet phldrT="[Text]" custT="1"/>
      <dgm:spPr>
        <a:solidFill>
          <a:schemeClr val="accent1">
            <a:lumMod val="75000"/>
          </a:schemeClr>
        </a:solidFill>
      </dgm:spPr>
      <dgm:t>
        <a:bodyPr/>
        <a:lstStyle/>
        <a:p>
          <a:r>
            <a:rPr lang="en-US" sz="1600" dirty="0"/>
            <a:t>User Login</a:t>
          </a:r>
        </a:p>
      </dgm:t>
    </dgm:pt>
    <dgm:pt modelId="{9349FFEA-A46F-496A-B386-14136B63B62F}" type="sibTrans" cxnId="{23B8D6B0-79F5-4209-8865-B73C68F8A415}">
      <dgm:prSet/>
      <dgm:spPr/>
      <dgm:t>
        <a:bodyPr/>
        <a:lstStyle/>
        <a:p>
          <a:endParaRPr lang="en-US"/>
        </a:p>
      </dgm:t>
    </dgm:pt>
    <dgm:pt modelId="{43C5AEBC-997B-4EAF-9064-5A8795EB1BD4}" type="parTrans" cxnId="{23B8D6B0-79F5-4209-8865-B73C68F8A415}">
      <dgm:prSet/>
      <dgm:spPr/>
      <dgm:t>
        <a:bodyPr/>
        <a:lstStyle/>
        <a:p>
          <a:endParaRPr lang="en-US"/>
        </a:p>
      </dgm:t>
    </dgm:pt>
    <dgm:pt modelId="{0079A3C3-7D13-4860-901E-AFF2D2BF2103}">
      <dgm:prSet phldrT="[Text]" custT="1"/>
      <dgm:spPr>
        <a:solidFill>
          <a:schemeClr val="accent1">
            <a:lumMod val="75000"/>
          </a:schemeClr>
        </a:solidFill>
      </dgm:spPr>
      <dgm:t>
        <a:bodyPr/>
        <a:lstStyle/>
        <a:p>
          <a:r>
            <a:rPr lang="en-US" sz="1600" dirty="0"/>
            <a:t>3</a:t>
          </a:r>
          <a:r>
            <a:rPr lang="en-US" sz="1600" baseline="30000" dirty="0"/>
            <a:t>rd</a:t>
          </a:r>
          <a:r>
            <a:rPr lang="en-US" sz="1600" dirty="0"/>
            <a:t> Party Drivers</a:t>
          </a:r>
        </a:p>
      </dgm:t>
    </dgm:pt>
    <dgm:pt modelId="{BBDFF499-2809-4F3D-9237-B99374F8456F}" type="sibTrans" cxnId="{35AE1823-E2B6-4B64-B3A0-F013417FE39F}">
      <dgm:prSet/>
      <dgm:spPr/>
      <dgm:t>
        <a:bodyPr/>
        <a:lstStyle/>
        <a:p>
          <a:endParaRPr lang="en-US"/>
        </a:p>
      </dgm:t>
    </dgm:pt>
    <dgm:pt modelId="{B4344004-72ED-4AFF-BD20-7D4A6AE0AE05}" type="parTrans" cxnId="{35AE1823-E2B6-4B64-B3A0-F013417FE39F}">
      <dgm:prSet/>
      <dgm:spPr/>
      <dgm:t>
        <a:bodyPr/>
        <a:lstStyle/>
        <a:p>
          <a:endParaRPr lang="en-US"/>
        </a:p>
      </dgm:t>
    </dgm:pt>
    <dgm:pt modelId="{1B948BCE-BEF2-4830-A475-559145126D2F}">
      <dgm:prSet phldrT="[Text]" custT="1"/>
      <dgm:spPr>
        <a:solidFill>
          <a:schemeClr val="accent1"/>
        </a:solidFill>
      </dgm:spPr>
      <dgm:t>
        <a:bodyPr/>
        <a:lstStyle/>
        <a:p>
          <a:r>
            <a:rPr lang="en-US" sz="1600" dirty="0"/>
            <a:t>System Drivers</a:t>
          </a:r>
        </a:p>
      </dgm:t>
    </dgm:pt>
    <dgm:pt modelId="{37DD23DF-B91D-407E-9E9A-1713B85BDBBF}" type="sibTrans" cxnId="{E2178F74-94FF-43E4-BC40-8826B44110D6}">
      <dgm:prSet/>
      <dgm:spPr/>
      <dgm:t>
        <a:bodyPr/>
        <a:lstStyle/>
        <a:p>
          <a:endParaRPr lang="en-US"/>
        </a:p>
      </dgm:t>
    </dgm:pt>
    <dgm:pt modelId="{F58E8265-A1AF-4E13-AED8-9BFFC7373C67}" type="parTrans" cxnId="{E2178F74-94FF-43E4-BC40-8826B44110D6}">
      <dgm:prSet/>
      <dgm:spPr/>
      <dgm:t>
        <a:bodyPr/>
        <a:lstStyle/>
        <a:p>
          <a:endParaRPr lang="en-US"/>
        </a:p>
      </dgm:t>
    </dgm:pt>
    <dgm:pt modelId="{E115BBD1-1686-4231-8C8D-C4B05C696E44}">
      <dgm:prSet phldrT="[Text]" custT="1"/>
      <dgm:spPr>
        <a:solidFill>
          <a:schemeClr val="accent1"/>
        </a:solidFill>
      </dgm:spPr>
      <dgm:t>
        <a:bodyPr/>
        <a:lstStyle/>
        <a:p>
          <a:r>
            <a:rPr lang="en-US" sz="1600" dirty="0"/>
            <a:t>Kernel Drivers</a:t>
          </a:r>
        </a:p>
      </dgm:t>
    </dgm:pt>
    <dgm:pt modelId="{70B58B90-5703-4554-A50D-68BDDFB6D7C9}" type="sibTrans" cxnId="{1A4E893C-6327-40BE-BF56-904CE4FC0E09}">
      <dgm:prSet/>
      <dgm:spPr/>
      <dgm:t>
        <a:bodyPr/>
        <a:lstStyle/>
        <a:p>
          <a:endParaRPr lang="en-US" sz="1600"/>
        </a:p>
      </dgm:t>
    </dgm:pt>
    <dgm:pt modelId="{351F6D95-873F-43A8-AD23-4BBA9F7BE519}" type="parTrans" cxnId="{1A4E893C-6327-40BE-BF56-904CE4FC0E09}">
      <dgm:prSet/>
      <dgm:spPr/>
      <dgm:t>
        <a:bodyPr/>
        <a:lstStyle/>
        <a:p>
          <a:endParaRPr lang="en-US" sz="1600"/>
        </a:p>
      </dgm:t>
    </dgm:pt>
    <dgm:pt modelId="{C336D112-3EDF-4320-9307-376CEF4496A2}">
      <dgm:prSet phldrT="[Text]" custT="1"/>
      <dgm:spPr>
        <a:solidFill>
          <a:schemeClr val="accent1"/>
        </a:solidFill>
      </dgm:spPr>
      <dgm:t>
        <a:bodyPr/>
        <a:lstStyle/>
        <a:p>
          <a:r>
            <a:rPr lang="en-US" sz="1600" dirty="0"/>
            <a:t>Verified OS Loader</a:t>
          </a:r>
        </a:p>
      </dgm:t>
    </dgm:pt>
    <dgm:pt modelId="{686B4529-ED2B-4C93-9963-0E0F245F8CD9}" type="sibTrans" cxnId="{6CD286F9-9598-4AD1-BB60-AFBF7657B157}">
      <dgm:prSet/>
      <dgm:spPr/>
      <dgm:t>
        <a:bodyPr/>
        <a:lstStyle/>
        <a:p>
          <a:endParaRPr lang="en-US" sz="1600"/>
        </a:p>
      </dgm:t>
    </dgm:pt>
    <dgm:pt modelId="{4C34DF20-424C-408C-8C97-E8ED0C9975AC}" type="parTrans" cxnId="{6CD286F9-9598-4AD1-BB60-AFBF7657B157}">
      <dgm:prSet/>
      <dgm:spPr/>
      <dgm:t>
        <a:bodyPr/>
        <a:lstStyle/>
        <a:p>
          <a:endParaRPr lang="en-US" sz="1600"/>
        </a:p>
      </dgm:t>
    </dgm:pt>
    <dgm:pt modelId="{B4FB71CB-3C9D-4DA3-923F-214C499CFCF8}">
      <dgm:prSet phldrT="[Text]" custT="1"/>
      <dgm:spPr>
        <a:solidFill>
          <a:schemeClr val="accent1">
            <a:lumMod val="75000"/>
          </a:schemeClr>
        </a:solidFill>
      </dgm:spPr>
      <dgm:t>
        <a:bodyPr/>
        <a:lstStyle/>
        <a:p>
          <a:r>
            <a:rPr lang="en-US" sz="1600" dirty="0"/>
            <a:t>Apps</a:t>
          </a:r>
        </a:p>
      </dgm:t>
    </dgm:pt>
    <dgm:pt modelId="{CF1B43CB-E026-4E01-8FAF-B4DEB50F282B}" type="parTrans" cxnId="{33722735-287E-438D-A03B-CCD4A2E1E43C}">
      <dgm:prSet/>
      <dgm:spPr/>
      <dgm:t>
        <a:bodyPr/>
        <a:lstStyle/>
        <a:p>
          <a:endParaRPr lang="en-US"/>
        </a:p>
      </dgm:t>
    </dgm:pt>
    <dgm:pt modelId="{95889451-13F5-483E-BF4F-A660A4A7AE14}" type="sibTrans" cxnId="{33722735-287E-438D-A03B-CCD4A2E1E43C}">
      <dgm:prSet/>
      <dgm:spPr/>
      <dgm:t>
        <a:bodyPr/>
        <a:lstStyle/>
        <a:p>
          <a:endParaRPr lang="en-US"/>
        </a:p>
      </dgm:t>
    </dgm:pt>
    <dgm:pt modelId="{3AB14E97-33BC-4439-BBA3-D09E2E685C99}" type="pres">
      <dgm:prSet presAssocID="{BDAD408E-BCA2-487D-B0CE-4577A11117B1}" presName="Name0" presStyleCnt="0">
        <dgm:presLayoutVars>
          <dgm:dir/>
          <dgm:resizeHandles val="exact"/>
        </dgm:presLayoutVars>
      </dgm:prSet>
      <dgm:spPr/>
    </dgm:pt>
    <dgm:pt modelId="{6E8599E2-6349-4DA5-9E5B-5973F7D07F10}" type="pres">
      <dgm:prSet presAssocID="{40EF7148-71E7-4AE3-966E-D11565BC6D72}" presName="parTxOnly" presStyleLbl="node1" presStyleIdx="0" presStyleCnt="7">
        <dgm:presLayoutVars>
          <dgm:bulletEnabled val="1"/>
        </dgm:presLayoutVars>
      </dgm:prSet>
      <dgm:spPr/>
    </dgm:pt>
    <dgm:pt modelId="{045D6125-1457-4C9A-8D3D-060C89920DBE}" type="pres">
      <dgm:prSet presAssocID="{22359716-4241-4764-884C-2AAA439A3174}" presName="parSpace" presStyleCnt="0"/>
      <dgm:spPr/>
    </dgm:pt>
    <dgm:pt modelId="{759CB2EB-D1DD-4FDB-96D7-278B0FD1390C}" type="pres">
      <dgm:prSet presAssocID="{C336D112-3EDF-4320-9307-376CEF4496A2}" presName="parTxOnly" presStyleLbl="node1" presStyleIdx="1" presStyleCnt="7">
        <dgm:presLayoutVars>
          <dgm:bulletEnabled val="1"/>
        </dgm:presLayoutVars>
      </dgm:prSet>
      <dgm:spPr/>
    </dgm:pt>
    <dgm:pt modelId="{320D6B05-FEEB-4391-A630-EFC5DBA3D59E}" type="pres">
      <dgm:prSet presAssocID="{686B4529-ED2B-4C93-9963-0E0F245F8CD9}" presName="parSpace" presStyleCnt="0"/>
      <dgm:spPr/>
    </dgm:pt>
    <dgm:pt modelId="{85CC1329-634E-4993-AA03-1B0BEF793F1C}" type="pres">
      <dgm:prSet presAssocID="{E115BBD1-1686-4231-8C8D-C4B05C696E44}" presName="parTxOnly" presStyleLbl="node1" presStyleIdx="2" presStyleCnt="7">
        <dgm:presLayoutVars>
          <dgm:bulletEnabled val="1"/>
        </dgm:presLayoutVars>
      </dgm:prSet>
      <dgm:spPr/>
    </dgm:pt>
    <dgm:pt modelId="{2A19FD92-8F44-4B6C-9003-924B6AAABA75}" type="pres">
      <dgm:prSet presAssocID="{70B58B90-5703-4554-A50D-68BDDFB6D7C9}" presName="parSpace" presStyleCnt="0"/>
      <dgm:spPr/>
    </dgm:pt>
    <dgm:pt modelId="{1DCD4DF2-C1ED-451C-A550-4477A1E21FF4}" type="pres">
      <dgm:prSet presAssocID="{1B948BCE-BEF2-4830-A475-559145126D2F}" presName="parTxOnly" presStyleLbl="node1" presStyleIdx="3" presStyleCnt="7">
        <dgm:presLayoutVars>
          <dgm:bulletEnabled val="1"/>
        </dgm:presLayoutVars>
      </dgm:prSet>
      <dgm:spPr/>
    </dgm:pt>
    <dgm:pt modelId="{4C784A04-B9D2-4E61-B533-0211A34CA4E6}" type="pres">
      <dgm:prSet presAssocID="{37DD23DF-B91D-407E-9E9A-1713B85BDBBF}" presName="parSpace" presStyleCnt="0"/>
      <dgm:spPr/>
    </dgm:pt>
    <dgm:pt modelId="{CEFD18D2-2511-44A4-B4C2-E781BC2F0830}" type="pres">
      <dgm:prSet presAssocID="{0079A3C3-7D13-4860-901E-AFF2D2BF2103}" presName="parTxOnly" presStyleLbl="node1" presStyleIdx="4" presStyleCnt="7">
        <dgm:presLayoutVars>
          <dgm:bulletEnabled val="1"/>
        </dgm:presLayoutVars>
      </dgm:prSet>
      <dgm:spPr/>
    </dgm:pt>
    <dgm:pt modelId="{92B575B2-4BA1-453A-B5F7-D054D524A392}" type="pres">
      <dgm:prSet presAssocID="{BBDFF499-2809-4F3D-9237-B99374F8456F}" presName="parSpace" presStyleCnt="0"/>
      <dgm:spPr/>
    </dgm:pt>
    <dgm:pt modelId="{EACC97F0-C145-4B92-B692-B19498500F34}" type="pres">
      <dgm:prSet presAssocID="{3CD4F5FD-E1B2-40FB-8C32-F73BC62ABC12}" presName="parTxOnly" presStyleLbl="node1" presStyleIdx="5" presStyleCnt="7">
        <dgm:presLayoutVars>
          <dgm:bulletEnabled val="1"/>
        </dgm:presLayoutVars>
      </dgm:prSet>
      <dgm:spPr/>
    </dgm:pt>
    <dgm:pt modelId="{F475505B-5B46-4EA8-AEAA-9B78ECD0FB8F}" type="pres">
      <dgm:prSet presAssocID="{9349FFEA-A46F-496A-B386-14136B63B62F}" presName="parSpace" presStyleCnt="0"/>
      <dgm:spPr/>
    </dgm:pt>
    <dgm:pt modelId="{94118004-6541-48AB-B18F-B424D08246CF}" type="pres">
      <dgm:prSet presAssocID="{B4FB71CB-3C9D-4DA3-923F-214C499CFCF8}" presName="parTxOnly" presStyleLbl="node1" presStyleIdx="6" presStyleCnt="7">
        <dgm:presLayoutVars>
          <dgm:bulletEnabled val="1"/>
        </dgm:presLayoutVars>
      </dgm:prSet>
      <dgm:spPr/>
    </dgm:pt>
  </dgm:ptLst>
  <dgm:cxnLst>
    <dgm:cxn modelId="{6CD286F9-9598-4AD1-BB60-AFBF7657B157}" srcId="{BDAD408E-BCA2-487D-B0CE-4577A11117B1}" destId="{C336D112-3EDF-4320-9307-376CEF4496A2}" srcOrd="1" destOrd="0" parTransId="{4C34DF20-424C-408C-8C97-E8ED0C9975AC}" sibTransId="{686B4529-ED2B-4C93-9963-0E0F245F8CD9}"/>
    <dgm:cxn modelId="{35AE1823-E2B6-4B64-B3A0-F013417FE39F}" srcId="{BDAD408E-BCA2-487D-B0CE-4577A11117B1}" destId="{0079A3C3-7D13-4860-901E-AFF2D2BF2103}" srcOrd="4" destOrd="0" parTransId="{B4344004-72ED-4AFF-BD20-7D4A6AE0AE05}" sibTransId="{BBDFF499-2809-4F3D-9237-B99374F8456F}"/>
    <dgm:cxn modelId="{EE381357-8B8B-41F6-9C97-FAE23432AB30}" type="presOf" srcId="{C336D112-3EDF-4320-9307-376CEF4496A2}" destId="{759CB2EB-D1DD-4FDB-96D7-278B0FD1390C}" srcOrd="0" destOrd="0" presId="urn:microsoft.com/office/officeart/2005/8/layout/hChevron3"/>
    <dgm:cxn modelId="{E2178F74-94FF-43E4-BC40-8826B44110D6}" srcId="{BDAD408E-BCA2-487D-B0CE-4577A11117B1}" destId="{1B948BCE-BEF2-4830-A475-559145126D2F}" srcOrd="3" destOrd="0" parTransId="{F58E8265-A1AF-4E13-AED8-9BFFC7373C67}" sibTransId="{37DD23DF-B91D-407E-9E9A-1713B85BDBBF}"/>
    <dgm:cxn modelId="{1BB2727F-ED7C-4D10-805C-76FEA770BB5E}" type="presOf" srcId="{E115BBD1-1686-4231-8C8D-C4B05C696E44}" destId="{85CC1329-634E-4993-AA03-1B0BEF793F1C}" srcOrd="0" destOrd="0" presId="urn:microsoft.com/office/officeart/2005/8/layout/hChevron3"/>
    <dgm:cxn modelId="{48EF331F-4990-4C13-806D-779F49403730}" type="presOf" srcId="{0079A3C3-7D13-4860-901E-AFF2D2BF2103}" destId="{CEFD18D2-2511-44A4-B4C2-E781BC2F0830}" srcOrd="0" destOrd="0" presId="urn:microsoft.com/office/officeart/2005/8/layout/hChevron3"/>
    <dgm:cxn modelId="{1A4E893C-6327-40BE-BF56-904CE4FC0E09}" srcId="{BDAD408E-BCA2-487D-B0CE-4577A11117B1}" destId="{E115BBD1-1686-4231-8C8D-C4B05C696E44}" srcOrd="2" destOrd="0" parTransId="{351F6D95-873F-43A8-AD23-4BBA9F7BE519}" sibTransId="{70B58B90-5703-4554-A50D-68BDDFB6D7C9}"/>
    <dgm:cxn modelId="{33722735-287E-438D-A03B-CCD4A2E1E43C}" srcId="{BDAD408E-BCA2-487D-B0CE-4577A11117B1}" destId="{B4FB71CB-3C9D-4DA3-923F-214C499CFCF8}" srcOrd="6" destOrd="0" parTransId="{CF1B43CB-E026-4E01-8FAF-B4DEB50F282B}" sibTransId="{95889451-13F5-483E-BF4F-A660A4A7AE14}"/>
    <dgm:cxn modelId="{CA560769-5768-45C8-8B05-B3C440770F3D}" srcId="{BDAD408E-BCA2-487D-B0CE-4577A11117B1}" destId="{40EF7148-71E7-4AE3-966E-D11565BC6D72}" srcOrd="0" destOrd="0" parTransId="{B8211563-36B2-48F8-95BA-0059F1511F15}" sibTransId="{22359716-4241-4764-884C-2AAA439A3174}"/>
    <dgm:cxn modelId="{DD4C1BD1-AA57-4BA5-9518-3CD98F8682B5}" type="presOf" srcId="{1B948BCE-BEF2-4830-A475-559145126D2F}" destId="{1DCD4DF2-C1ED-451C-A550-4477A1E21FF4}" srcOrd="0" destOrd="0" presId="urn:microsoft.com/office/officeart/2005/8/layout/hChevron3"/>
    <dgm:cxn modelId="{D009CF2F-292D-4B12-B0D5-216AEBE43D99}" type="presOf" srcId="{BDAD408E-BCA2-487D-B0CE-4577A11117B1}" destId="{3AB14E97-33BC-4439-BBA3-D09E2E685C99}" srcOrd="0" destOrd="0" presId="urn:microsoft.com/office/officeart/2005/8/layout/hChevron3"/>
    <dgm:cxn modelId="{DD5C6453-1142-4413-BF7E-CA66456B292A}" type="presOf" srcId="{3CD4F5FD-E1B2-40FB-8C32-F73BC62ABC12}" destId="{EACC97F0-C145-4B92-B692-B19498500F34}" srcOrd="0" destOrd="0" presId="urn:microsoft.com/office/officeart/2005/8/layout/hChevron3"/>
    <dgm:cxn modelId="{23B8D6B0-79F5-4209-8865-B73C68F8A415}" srcId="{BDAD408E-BCA2-487D-B0CE-4577A11117B1}" destId="{3CD4F5FD-E1B2-40FB-8C32-F73BC62ABC12}" srcOrd="5" destOrd="0" parTransId="{43C5AEBC-997B-4EAF-9064-5A8795EB1BD4}" sibTransId="{9349FFEA-A46F-496A-B386-14136B63B62F}"/>
    <dgm:cxn modelId="{150DD235-D5B8-4340-B041-0D3A97EFAB46}" type="presOf" srcId="{B4FB71CB-3C9D-4DA3-923F-214C499CFCF8}" destId="{94118004-6541-48AB-B18F-B424D08246CF}" srcOrd="0" destOrd="0" presId="urn:microsoft.com/office/officeart/2005/8/layout/hChevron3"/>
    <dgm:cxn modelId="{80914413-0FAE-4DED-8EE3-3F3B848491EA}" type="presOf" srcId="{40EF7148-71E7-4AE3-966E-D11565BC6D72}" destId="{6E8599E2-6349-4DA5-9E5B-5973F7D07F10}" srcOrd="0" destOrd="0" presId="urn:microsoft.com/office/officeart/2005/8/layout/hChevron3"/>
    <dgm:cxn modelId="{2E73375A-B56C-499D-9696-375E5E27CC90}" type="presParOf" srcId="{3AB14E97-33BC-4439-BBA3-D09E2E685C99}" destId="{6E8599E2-6349-4DA5-9E5B-5973F7D07F10}" srcOrd="0" destOrd="0" presId="urn:microsoft.com/office/officeart/2005/8/layout/hChevron3"/>
    <dgm:cxn modelId="{FED2870D-16F5-4CB6-95B9-66B34DD700E5}" type="presParOf" srcId="{3AB14E97-33BC-4439-BBA3-D09E2E685C99}" destId="{045D6125-1457-4C9A-8D3D-060C89920DBE}" srcOrd="1" destOrd="0" presId="urn:microsoft.com/office/officeart/2005/8/layout/hChevron3"/>
    <dgm:cxn modelId="{2F483A19-C004-4C1D-8CCA-C81694D4A52C}" type="presParOf" srcId="{3AB14E97-33BC-4439-BBA3-D09E2E685C99}" destId="{759CB2EB-D1DD-4FDB-96D7-278B0FD1390C}" srcOrd="2" destOrd="0" presId="urn:microsoft.com/office/officeart/2005/8/layout/hChevron3"/>
    <dgm:cxn modelId="{F1EA070C-BBB3-4588-BA8E-03D440BE6D7F}" type="presParOf" srcId="{3AB14E97-33BC-4439-BBA3-D09E2E685C99}" destId="{320D6B05-FEEB-4391-A630-EFC5DBA3D59E}" srcOrd="3" destOrd="0" presId="urn:microsoft.com/office/officeart/2005/8/layout/hChevron3"/>
    <dgm:cxn modelId="{759215F9-38C6-4AE6-BDC8-CA98AB83DC04}" type="presParOf" srcId="{3AB14E97-33BC-4439-BBA3-D09E2E685C99}" destId="{85CC1329-634E-4993-AA03-1B0BEF793F1C}" srcOrd="4" destOrd="0" presId="urn:microsoft.com/office/officeart/2005/8/layout/hChevron3"/>
    <dgm:cxn modelId="{7AB61AFC-E682-4D1B-B8F5-81C9173E92DC}" type="presParOf" srcId="{3AB14E97-33BC-4439-BBA3-D09E2E685C99}" destId="{2A19FD92-8F44-4B6C-9003-924B6AAABA75}" srcOrd="5" destOrd="0" presId="urn:microsoft.com/office/officeart/2005/8/layout/hChevron3"/>
    <dgm:cxn modelId="{C917EB57-799D-493C-8DF5-3E7D3FBE603C}" type="presParOf" srcId="{3AB14E97-33BC-4439-BBA3-D09E2E685C99}" destId="{1DCD4DF2-C1ED-451C-A550-4477A1E21FF4}" srcOrd="6" destOrd="0" presId="urn:microsoft.com/office/officeart/2005/8/layout/hChevron3"/>
    <dgm:cxn modelId="{CC03B43F-75B6-4F89-90E1-20D780F2CD53}" type="presParOf" srcId="{3AB14E97-33BC-4439-BBA3-D09E2E685C99}" destId="{4C784A04-B9D2-4E61-B533-0211A34CA4E6}" srcOrd="7" destOrd="0" presId="urn:microsoft.com/office/officeart/2005/8/layout/hChevron3"/>
    <dgm:cxn modelId="{87EAB2A4-2182-4006-8A74-D6258BB4D086}" type="presParOf" srcId="{3AB14E97-33BC-4439-BBA3-D09E2E685C99}" destId="{CEFD18D2-2511-44A4-B4C2-E781BC2F0830}" srcOrd="8" destOrd="0" presId="urn:microsoft.com/office/officeart/2005/8/layout/hChevron3"/>
    <dgm:cxn modelId="{42A7779F-9209-46ED-B771-486B75CB3AFF}" type="presParOf" srcId="{3AB14E97-33BC-4439-BBA3-D09E2E685C99}" destId="{92B575B2-4BA1-453A-B5F7-D054D524A392}" srcOrd="9" destOrd="0" presId="urn:microsoft.com/office/officeart/2005/8/layout/hChevron3"/>
    <dgm:cxn modelId="{AC84D167-0D84-4356-B0FF-6B78DF0CBCF6}" type="presParOf" srcId="{3AB14E97-33BC-4439-BBA3-D09E2E685C99}" destId="{EACC97F0-C145-4B92-B692-B19498500F34}" srcOrd="10" destOrd="0" presId="urn:microsoft.com/office/officeart/2005/8/layout/hChevron3"/>
    <dgm:cxn modelId="{6C0DD2C2-8FE3-428A-962B-F8BAA7CFD1E4}" type="presParOf" srcId="{3AB14E97-33BC-4439-BBA3-D09E2E685C99}" destId="{F475505B-5B46-4EA8-AEAA-9B78ECD0FB8F}" srcOrd="11" destOrd="0" presId="urn:microsoft.com/office/officeart/2005/8/layout/hChevron3"/>
    <dgm:cxn modelId="{AB8D23CE-B391-499B-A7D3-03D1D0907E64}" type="presParOf" srcId="{3AB14E97-33BC-4439-BBA3-D09E2E685C99}" destId="{94118004-6541-48AB-B18F-B424D08246CF}" srcOrd="12"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5132F-1FFA-4FFC-B369-9462C2332BF0}">
      <dsp:nvSpPr>
        <dsp:cNvPr id="0" name=""/>
        <dsp:cNvSpPr/>
      </dsp:nvSpPr>
      <dsp:spPr>
        <a:xfrm>
          <a:off x="5083" y="133969"/>
          <a:ext cx="1891030" cy="756412"/>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Generation </a:t>
          </a:r>
          <a:r>
            <a:rPr lang="en-US" sz="1400" kern="1200">
              <a:solidFill>
                <a:schemeClr val="tx1"/>
              </a:solidFill>
            </a:rPr>
            <a:t>&amp; Feedbacks</a:t>
          </a:r>
          <a:endParaRPr lang="en-US" sz="1400" kern="1200" dirty="0">
            <a:solidFill>
              <a:schemeClr val="tx1"/>
            </a:solidFill>
          </a:endParaRPr>
        </a:p>
      </dsp:txBody>
      <dsp:txXfrm>
        <a:off x="383289" y="133969"/>
        <a:ext cx="1134618" cy="756412"/>
      </dsp:txXfrm>
    </dsp:sp>
    <dsp:sp modelId="{7065F349-04B0-4718-91F4-D2DE12BE9B23}">
      <dsp:nvSpPr>
        <dsp:cNvPr id="0" name=""/>
        <dsp:cNvSpPr/>
      </dsp:nvSpPr>
      <dsp:spPr>
        <a:xfrm>
          <a:off x="1707010" y="133969"/>
          <a:ext cx="1891030" cy="756412"/>
        </a:xfrm>
        <a:prstGeom prst="chevron">
          <a:avLst/>
        </a:prstGeom>
        <a:solidFill>
          <a:schemeClr val="accent4">
            <a:hueOff val="2079139"/>
            <a:satOff val="-9594"/>
            <a:lumOff val="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Collection &amp; Commands</a:t>
          </a:r>
        </a:p>
      </dsp:txBody>
      <dsp:txXfrm>
        <a:off x="2085216" y="133969"/>
        <a:ext cx="1134618" cy="756412"/>
      </dsp:txXfrm>
    </dsp:sp>
    <dsp:sp modelId="{6B01856C-0BCD-48E5-8B42-53C3F027DF64}">
      <dsp:nvSpPr>
        <dsp:cNvPr id="0" name=""/>
        <dsp:cNvSpPr/>
      </dsp:nvSpPr>
      <dsp:spPr>
        <a:xfrm>
          <a:off x="3408937" y="133969"/>
          <a:ext cx="1891030" cy="756412"/>
        </a:xfrm>
        <a:prstGeom prst="chevron">
          <a:avLst/>
        </a:prstGeom>
        <a:solidFill>
          <a:schemeClr val="accent4">
            <a:hueOff val="4158277"/>
            <a:satOff val="-19187"/>
            <a:lumOff val="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Ingress</a:t>
          </a:r>
        </a:p>
      </dsp:txBody>
      <dsp:txXfrm>
        <a:off x="3787143" y="133969"/>
        <a:ext cx="1134618" cy="756412"/>
      </dsp:txXfrm>
    </dsp:sp>
    <dsp:sp modelId="{F4DFA6D0-49A7-43E5-BA6F-1641B932CB7E}">
      <dsp:nvSpPr>
        <dsp:cNvPr id="0" name=""/>
        <dsp:cNvSpPr/>
      </dsp:nvSpPr>
      <dsp:spPr>
        <a:xfrm>
          <a:off x="5110864" y="133969"/>
          <a:ext cx="1891030" cy="756412"/>
        </a:xfrm>
        <a:prstGeom prst="chevron">
          <a:avLst/>
        </a:prstGeom>
        <a:solidFill>
          <a:schemeClr val="accent4">
            <a:hueOff val="6237415"/>
            <a:satOff val="-28781"/>
            <a:lumOff val="1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Transformation and analysis</a:t>
          </a:r>
        </a:p>
      </dsp:txBody>
      <dsp:txXfrm>
        <a:off x="5489070" y="133969"/>
        <a:ext cx="1134618" cy="756412"/>
      </dsp:txXfrm>
    </dsp:sp>
    <dsp:sp modelId="{1BEC1085-8010-4B4E-845B-1E4C324E50BE}">
      <dsp:nvSpPr>
        <dsp:cNvPr id="0" name=""/>
        <dsp:cNvSpPr/>
      </dsp:nvSpPr>
      <dsp:spPr>
        <a:xfrm>
          <a:off x="6812791" y="133969"/>
          <a:ext cx="1891030" cy="756412"/>
        </a:xfrm>
        <a:prstGeom prst="chevron">
          <a:avLst/>
        </a:prstGeom>
        <a:solidFill>
          <a:schemeClr val="accent4">
            <a:hueOff val="8316554"/>
            <a:satOff val="-38374"/>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Storage</a:t>
          </a:r>
        </a:p>
      </dsp:txBody>
      <dsp:txXfrm>
        <a:off x="7190997" y="133969"/>
        <a:ext cx="1134618" cy="756412"/>
      </dsp:txXfrm>
    </dsp:sp>
    <dsp:sp modelId="{DC3AB8B9-3309-4E08-8103-F9C4299791B8}">
      <dsp:nvSpPr>
        <dsp:cNvPr id="0" name=""/>
        <dsp:cNvSpPr/>
      </dsp:nvSpPr>
      <dsp:spPr>
        <a:xfrm>
          <a:off x="8514718" y="133969"/>
          <a:ext cx="1891030" cy="756412"/>
        </a:xfrm>
        <a:prstGeom prst="chevron">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r>
            <a:rPr lang="en-US" sz="1400" kern="1200" dirty="0">
              <a:solidFill>
                <a:schemeClr val="tx1"/>
              </a:solidFill>
            </a:rPr>
            <a:t>Presentation and actions</a:t>
          </a:r>
        </a:p>
      </dsp:txBody>
      <dsp:txXfrm>
        <a:off x="8892924" y="133969"/>
        <a:ext cx="1134618" cy="756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8599E2-6349-4DA5-9E5B-5973F7D07F10}">
      <dsp:nvSpPr>
        <dsp:cNvPr id="0" name=""/>
        <dsp:cNvSpPr/>
      </dsp:nvSpPr>
      <dsp:spPr>
        <a:xfrm>
          <a:off x="1709" y="161937"/>
          <a:ext cx="2012025" cy="804810"/>
        </a:xfrm>
        <a:prstGeom prst="homePlate">
          <a:avLst/>
        </a:prstGeom>
        <a:solidFill>
          <a:schemeClr val="accent1">
            <a:lumMod val="60000"/>
            <a:lumOff val="4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Native UEFI</a:t>
          </a:r>
        </a:p>
      </dsp:txBody>
      <dsp:txXfrm>
        <a:off x="1709" y="161937"/>
        <a:ext cx="1810823" cy="804810"/>
      </dsp:txXfrm>
    </dsp:sp>
    <dsp:sp modelId="{759CB2EB-D1DD-4FDB-96D7-278B0FD1390C}">
      <dsp:nvSpPr>
        <dsp:cNvPr id="0" name=""/>
        <dsp:cNvSpPr/>
      </dsp:nvSpPr>
      <dsp:spPr>
        <a:xfrm>
          <a:off x="1611330" y="161937"/>
          <a:ext cx="2012025" cy="804810"/>
        </a:xfrm>
        <a:prstGeom prst="chevron">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Verified OS Loader</a:t>
          </a:r>
        </a:p>
      </dsp:txBody>
      <dsp:txXfrm>
        <a:off x="2013735" y="161937"/>
        <a:ext cx="1207215" cy="804810"/>
      </dsp:txXfrm>
    </dsp:sp>
    <dsp:sp modelId="{85CC1329-634E-4993-AA03-1B0BEF793F1C}">
      <dsp:nvSpPr>
        <dsp:cNvPr id="0" name=""/>
        <dsp:cNvSpPr/>
      </dsp:nvSpPr>
      <dsp:spPr>
        <a:xfrm>
          <a:off x="3220950" y="161937"/>
          <a:ext cx="2012025" cy="804810"/>
        </a:xfrm>
        <a:prstGeom prst="chevron">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Kernel Drivers</a:t>
          </a:r>
        </a:p>
      </dsp:txBody>
      <dsp:txXfrm>
        <a:off x="3623355" y="161937"/>
        <a:ext cx="1207215" cy="804810"/>
      </dsp:txXfrm>
    </dsp:sp>
    <dsp:sp modelId="{1DCD4DF2-C1ED-451C-A550-4477A1E21FF4}">
      <dsp:nvSpPr>
        <dsp:cNvPr id="0" name=""/>
        <dsp:cNvSpPr/>
      </dsp:nvSpPr>
      <dsp:spPr>
        <a:xfrm>
          <a:off x="4830571" y="161937"/>
          <a:ext cx="2012025" cy="804810"/>
        </a:xfrm>
        <a:prstGeom prst="chevron">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System Drivers</a:t>
          </a:r>
        </a:p>
      </dsp:txBody>
      <dsp:txXfrm>
        <a:off x="5232976" y="161937"/>
        <a:ext cx="1207215" cy="804810"/>
      </dsp:txXfrm>
    </dsp:sp>
    <dsp:sp modelId="{CEFD18D2-2511-44A4-B4C2-E781BC2F0830}">
      <dsp:nvSpPr>
        <dsp:cNvPr id="0" name=""/>
        <dsp:cNvSpPr/>
      </dsp:nvSpPr>
      <dsp:spPr>
        <a:xfrm>
          <a:off x="6440191" y="161937"/>
          <a:ext cx="2012025" cy="804810"/>
        </a:xfrm>
        <a:prstGeom prst="chevron">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3</a:t>
          </a:r>
          <a:r>
            <a:rPr lang="en-US" sz="1600" kern="1200" baseline="30000" dirty="0"/>
            <a:t>rd</a:t>
          </a:r>
          <a:r>
            <a:rPr lang="en-US" sz="1600" kern="1200" dirty="0"/>
            <a:t> Party Drivers</a:t>
          </a:r>
        </a:p>
      </dsp:txBody>
      <dsp:txXfrm>
        <a:off x="6842596" y="161937"/>
        <a:ext cx="1207215" cy="804810"/>
      </dsp:txXfrm>
    </dsp:sp>
    <dsp:sp modelId="{EACC97F0-C145-4B92-B692-B19498500F34}">
      <dsp:nvSpPr>
        <dsp:cNvPr id="0" name=""/>
        <dsp:cNvSpPr/>
      </dsp:nvSpPr>
      <dsp:spPr>
        <a:xfrm>
          <a:off x="8049812" y="161937"/>
          <a:ext cx="2012025" cy="804810"/>
        </a:xfrm>
        <a:prstGeom prst="chevron">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User Login</a:t>
          </a:r>
        </a:p>
      </dsp:txBody>
      <dsp:txXfrm>
        <a:off x="8452217" y="161937"/>
        <a:ext cx="1207215" cy="804810"/>
      </dsp:txXfrm>
    </dsp:sp>
    <dsp:sp modelId="{94118004-6541-48AB-B18F-B424D08246CF}">
      <dsp:nvSpPr>
        <dsp:cNvPr id="0" name=""/>
        <dsp:cNvSpPr/>
      </dsp:nvSpPr>
      <dsp:spPr>
        <a:xfrm>
          <a:off x="9659432" y="161937"/>
          <a:ext cx="2012025" cy="804810"/>
        </a:xfrm>
        <a:prstGeom prst="chevron">
          <a:avLst/>
        </a:prstGeom>
        <a:solidFill>
          <a:schemeClr val="accent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Apps</a:t>
          </a:r>
        </a:p>
      </dsp:txBody>
      <dsp:txXfrm>
        <a:off x="10061837" y="161937"/>
        <a:ext cx="1207215" cy="80481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Microsoft Build 2016</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4/10/2016 5:00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Microsoft Build 2016</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4/10/2016 5:00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252808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7099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10000"/>
              </a:lnSpc>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96183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2878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EAECD-809C-4D5D-8ACF-DC091A12B3E9}" type="datetime1">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4/10/2016</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597636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5" name="Footer Placeholder 4"/>
          <p:cNvSpPr>
            <a:spLocks noGrp="1"/>
          </p:cNvSpPr>
          <p:nvPr>
            <p:ph type="ftr" sz="quarter" idx="11"/>
          </p:nvPr>
        </p:nvSpPr>
        <p:spPr/>
        <p:txBody>
          <a:bodyPr/>
          <a:lstStyle/>
          <a:p>
            <a:pPr marL="57150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3CEAECD-809C-4D5D-8ACF-DC091A12B3E9}" type="datetime1">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413393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59325" rtl="0" eaLnBrk="1" fontAlgn="auto" latinLnBrk="0" hangingPunct="1">
              <a:lnSpc>
                <a:spcPct val="90000"/>
              </a:lnSpc>
              <a:spcBef>
                <a:spcPts val="0"/>
              </a:spcBef>
              <a:spcAft>
                <a:spcPts val="35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8014"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CEAECD-809C-4D5D-8ACF-DC091A12B3E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4/10/2016</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02331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16708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7619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40804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8601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8287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Build 2015</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26307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D10C09F-FCA1-48C8-B40D-42E1045D109E}"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92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5000"/>
              </a:lnSpc>
              <a:spcBef>
                <a:spcPts val="0"/>
              </a:spcBef>
              <a:spcAft>
                <a:spcPts val="1000"/>
              </a:spcAft>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40716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580925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705345">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2168804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4/10/2016 5:00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458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DAC288-28CF-40C3-A408-271E9A37F250}" type="slidenum">
              <a:rPr kumimoji="0" lang="en-US" sz="1800" b="0" i="0" u="none" strike="noStrike" kern="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1472813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596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43713139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685010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8" y="1058862"/>
            <a:ext cx="11887200" cy="572464"/>
          </a:xfrm>
        </p:spPr>
        <p:txBody>
          <a:bodyPr/>
          <a:lstStyle>
            <a:lvl1pPr marL="0" indent="0">
              <a:buNone/>
              <a:defRPr sz="2800">
                <a:solidFill>
                  <a:schemeClr val="tx2"/>
                </a:solidFill>
              </a:defRPr>
            </a:lvl1pPr>
          </a:lstStyle>
          <a:p>
            <a:pPr lvl="0"/>
            <a:r>
              <a:rPr lang="en-US" dirty="0"/>
              <a:t>Click to edit Master text styles</a:t>
            </a:r>
          </a:p>
        </p:txBody>
      </p:sp>
    </p:spTree>
    <p:extLst>
      <p:ext uri="{BB962C8B-B14F-4D97-AF65-F5344CB8AC3E}">
        <p14:creationId xmlns:p14="http://schemas.microsoft.com/office/powerpoint/2010/main" val="257508549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29646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533843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TextBox 7"/>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243315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2500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0"/>
            <a:ext cx="11887200" cy="2065181"/>
          </a:xfrm>
        </p:spPr>
        <p:txBody>
          <a:bodyPr/>
          <a:lstStyle>
            <a:lvl1pPr marL="0" indent="0">
              <a:buNone/>
              <a:defRPr>
                <a:gradFill>
                  <a:gsLst>
                    <a:gs pos="1250">
                      <a:schemeClr val="tx1"/>
                    </a:gs>
                    <a:gs pos="99000">
                      <a:schemeClr val="tx1"/>
                    </a:gs>
                  </a:gsLst>
                  <a:lin ang="5400000" scaled="0"/>
                </a:gradFill>
              </a:defRPr>
            </a:lvl1pPr>
            <a:lvl2pPr marL="0" indent="0">
              <a:buFontTx/>
              <a:buNone/>
              <a:defRPr sz="24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977451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3628960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67622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82081"/>
          </a:xfrm>
        </p:spPr>
        <p:txBody>
          <a:bodyPr wrap="square">
            <a:spAutoFit/>
          </a:bodyPr>
          <a:lstStyle>
            <a:lvl1pPr marL="0" indent="0">
              <a:spcBef>
                <a:spcPts val="1224"/>
              </a:spcBef>
              <a:buClr>
                <a:schemeClr val="tx1"/>
              </a:buClr>
              <a:buFont typeface="Wingdings" pitchFamily="2" charset="2"/>
              <a:buNone/>
              <a:defRPr sz="3200"/>
            </a:lvl1pPr>
            <a:lvl2pPr marL="0" indent="0">
              <a:buNone/>
              <a:defRPr sz="24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4254255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31748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6529360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133663928"/>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6195">
                      <a:schemeClr val="tx1"/>
                    </a:gs>
                    <a:gs pos="24779">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6195">
                      <a:schemeClr val="tx1"/>
                    </a:gs>
                    <a:gs pos="24779">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1637289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815059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37205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21239">
                      <a:srgbClr val="FFFFFF"/>
                    </a:gs>
                    <a:gs pos="52000">
                      <a:srgbClr val="FFFFFF"/>
                    </a:gs>
                  </a:gsLst>
                  <a:lin ang="5400000" scaled="0"/>
                </a:gradFill>
              </a:defRPr>
            </a:lvl1pPr>
          </a:lstStyle>
          <a:p>
            <a:r>
              <a:rPr lang="en-US" dirty="0"/>
              <a:t>Section title</a:t>
            </a:r>
          </a:p>
        </p:txBody>
      </p:sp>
    </p:spTree>
    <p:extLst>
      <p:ext uri="{BB962C8B-B14F-4D97-AF65-F5344CB8AC3E}">
        <p14:creationId xmlns:p14="http://schemas.microsoft.com/office/powerpoint/2010/main" val="412421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8461135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68753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3054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50803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8705256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rgbClr val="50505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42557834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36503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0" y="6240963"/>
            <a:ext cx="1278510" cy="274137"/>
          </a:xfrm>
          <a:prstGeom prst="rect">
            <a:avLst/>
          </a:prstGeom>
        </p:spPr>
      </p:pic>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64013" y="490736"/>
            <a:ext cx="1436313" cy="306604"/>
          </a:xfrm>
          <a:prstGeom prst="rect">
            <a:avLst/>
          </a:prstGeom>
        </p:spPr>
      </p:pic>
      <p:sp>
        <p:nvSpPr>
          <p:cNvPr id="12" name="Freeform 1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66210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2" name="TextBox 1"/>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733893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0"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400"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701" y="3955786"/>
            <a:ext cx="100583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04238" y="307621"/>
            <a:ext cx="3656013" cy="572464"/>
          </a:xfrm>
        </p:spPr>
        <p:txBody>
          <a:bodyPr lIns="182880" tIns="146304" rIns="182880" bIns="146304"/>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
        <p:nvSpPr>
          <p:cNvPr id="8" name="Freeform 7"/>
          <p:cNvSpPr>
            <a:spLocks noChangeAspect="1" noEditPoints="1"/>
          </p:cNvSpPr>
          <p:nvPr userDrawn="1"/>
        </p:nvSpPr>
        <p:spPr bwMode="black">
          <a:xfrm>
            <a:off x="457200" y="490736"/>
            <a:ext cx="1239006" cy="310896"/>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9" name="TextBox 8"/>
          <p:cNvSpPr txBox="1"/>
          <p:nvPr userDrawn="1"/>
        </p:nvSpPr>
        <p:spPr>
          <a:xfrm>
            <a:off x="288989" y="6072577"/>
            <a:ext cx="190020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#Build2016</a:t>
            </a:r>
          </a:p>
        </p:txBody>
      </p:sp>
    </p:spTree>
    <p:extLst>
      <p:ext uri="{BB962C8B-B14F-4D97-AF65-F5344CB8AC3E}">
        <p14:creationId xmlns:p14="http://schemas.microsoft.com/office/powerpoint/2010/main" val="1062495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9737492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83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37040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12668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891411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38441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712714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015720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0960195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2"/>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dirty="0"/>
              <a:t>Click to edit Master title style</a:t>
            </a:r>
          </a:p>
        </p:txBody>
      </p:sp>
    </p:spTree>
    <p:extLst>
      <p:ext uri="{BB962C8B-B14F-4D97-AF65-F5344CB8AC3E}">
        <p14:creationId xmlns:p14="http://schemas.microsoft.com/office/powerpoint/2010/main" val="30094453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4000" cy="1181862"/>
          </a:xfrm>
          <a:noFill/>
        </p:spPr>
        <p:txBody>
          <a:bodyPr wrap="square" tIns="91440" bIns="91440" anchor="t" anchorCtr="0">
            <a:spAutoFit/>
          </a:bodyPr>
          <a:lstStyle>
            <a:lvl1pPr>
              <a:defRPr sz="7200"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9143999" cy="738664"/>
          </a:xfrm>
          <a:noFill/>
        </p:spPr>
        <p:txBody>
          <a:bodyPr wrap="square" lIns="182880" tIns="146304" rIns="182880" bIns="146304">
            <a:spAutoFit/>
          </a:bodyPr>
          <a:lstStyle>
            <a:lvl1pPr marL="0" indent="0">
              <a:spcBef>
                <a:spcPts val="0"/>
              </a:spcBef>
              <a:buNone/>
              <a:defRPr sz="3200"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716583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91439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215320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62141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5290151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988725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4058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73220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49845633"/>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532308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790743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EE21EFD8-0A7B-44AE-BC7B-4868FDA83592}" type="datetimeFigureOut">
              <a:rPr lang="en-US" smtClean="0"/>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1045749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ck title">
    <p:bg>
      <p:bgPr>
        <a:solidFill>
          <a:schemeClr val="bg1">
            <a:lumMod val="95000"/>
          </a:schemeClr>
        </a:solidFill>
        <a:effectLst/>
      </p:bgPr>
    </p:bg>
    <p:spTree>
      <p:nvGrpSpPr>
        <p:cNvPr id="1" name=""/>
        <p:cNvGrpSpPr/>
        <p:nvPr/>
      </p:nvGrpSpPr>
      <p:grpSpPr>
        <a:xfrm>
          <a:off x="0" y="0"/>
          <a:ext cx="0" cy="0"/>
          <a:chOff x="0" y="0"/>
          <a:chExt cx="0" cy="0"/>
        </a:xfrm>
      </p:grpSpPr>
      <p:sp>
        <p:nvSpPr>
          <p:cNvPr id="7" name="Title 6"/>
          <p:cNvSpPr>
            <a:spLocks noGrp="1"/>
          </p:cNvSpPr>
          <p:nvPr>
            <p:ph type="title"/>
          </p:nvPr>
        </p:nvSpPr>
        <p:spPr>
          <a:xfrm>
            <a:off x="0" y="0"/>
            <a:ext cx="12436475" cy="2670273"/>
          </a:xfr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548640" tIns="91440" rIns="457200" bIns="91440" rtlCol="0" anchor="ctr"/>
          <a:lstStyle>
            <a:lvl1pPr>
              <a:defRPr lang="en-US" sz="4896">
                <a:solidFill>
                  <a:srgbClr val="EDC30D"/>
                </a:solidFill>
                <a:latin typeface="+mj-lt"/>
                <a:ea typeface="Segoe UI Black" panose="020B0A02040204020203" pitchFamily="34" charset="0"/>
                <a:cs typeface="Segoe UI Black" panose="020B0A02040204020203" pitchFamily="34" charset="0"/>
              </a:defRPr>
            </a:lvl1pPr>
          </a:lstStyle>
          <a:p>
            <a:pPr marL="0" lvl="0"/>
            <a:r>
              <a:rPr lang="en-US" dirty="0"/>
              <a:t>Click to edit Master title style</a:t>
            </a:r>
          </a:p>
        </p:txBody>
      </p:sp>
    </p:spTree>
    <p:extLst>
      <p:ext uri="{BB962C8B-B14F-4D97-AF65-F5344CB8AC3E}">
        <p14:creationId xmlns:p14="http://schemas.microsoft.com/office/powerpoint/2010/main" val="45762791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Left black">
    <p:bg>
      <p:bgRef idx="1001">
        <a:schemeClr val="bg2"/>
      </p:bgRef>
    </p:bg>
    <p:spTree>
      <p:nvGrpSpPr>
        <p:cNvPr id="1" name=""/>
        <p:cNvGrpSpPr/>
        <p:nvPr/>
      </p:nvGrpSpPr>
      <p:grpSpPr>
        <a:xfrm>
          <a:off x="0" y="0"/>
          <a:ext cx="0" cy="0"/>
          <a:chOff x="0" y="0"/>
          <a:chExt cx="0" cy="0"/>
        </a:xfrm>
      </p:grpSpPr>
      <p:sp>
        <p:nvSpPr>
          <p:cNvPr id="9" name="Rectangle 8"/>
          <p:cNvSpPr/>
          <p:nvPr userDrawn="1"/>
        </p:nvSpPr>
        <p:spPr>
          <a:xfrm>
            <a:off x="0" y="0"/>
            <a:ext cx="5153364" cy="6994525"/>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279781" tIns="186521" rIns="466302" rtlCol="0" anchor="t"/>
          <a:lstStyle/>
          <a:p>
            <a:endParaRPr lang="en-US" sz="2652" dirty="0">
              <a:solidFill>
                <a:srgbClr val="EDC30D"/>
              </a:solidFill>
              <a:latin typeface="Segoe UI Light" panose="020B0502040204020203" pitchFamily="34" charset="0"/>
              <a:cs typeface="Segoe UI Light" panose="020B0502040204020203" pitchFamily="34" charset="0"/>
            </a:endParaRPr>
          </a:p>
        </p:txBody>
      </p:sp>
      <p:sp>
        <p:nvSpPr>
          <p:cNvPr id="11" name="Text Placeholder 10"/>
          <p:cNvSpPr>
            <a:spLocks noGrp="1"/>
          </p:cNvSpPr>
          <p:nvPr>
            <p:ph type="body" sz="quarter" idx="10"/>
          </p:nvPr>
        </p:nvSpPr>
        <p:spPr>
          <a:xfrm>
            <a:off x="364052" y="2652407"/>
            <a:ext cx="4407180" cy="3861015"/>
          </a:xfrm>
        </p:spPr>
        <p:txBody>
          <a:bodyPr anchor="b">
            <a:noAutofit/>
          </a:bodyPr>
          <a:lstStyle>
            <a:lvl1pPr>
              <a:defRPr sz="2040">
                <a:solidFill>
                  <a:schemeClr val="accent1"/>
                </a:solidFill>
                <a:latin typeface="+mj-lt"/>
              </a:defRPr>
            </a:lvl1pPr>
            <a:lvl2pPr>
              <a:defRPr sz="1836">
                <a:solidFill>
                  <a:schemeClr val="accent1"/>
                </a:solidFill>
                <a:latin typeface="+mj-lt"/>
              </a:defRPr>
            </a:lvl2pPr>
            <a:lvl3pPr>
              <a:defRPr sz="1632">
                <a:solidFill>
                  <a:schemeClr val="accent1"/>
                </a:solidFill>
                <a:latin typeface="+mj-lt"/>
              </a:defRPr>
            </a:lvl3pPr>
            <a:lvl4pPr>
              <a:defRPr sz="1428">
                <a:solidFill>
                  <a:schemeClr val="accent1"/>
                </a:solidFill>
                <a:latin typeface="+mj-lt"/>
              </a:defRPr>
            </a:lvl4pPr>
            <a:lvl5pPr>
              <a:defRPr sz="1428">
                <a:solidFill>
                  <a:schemeClr val="accent1"/>
                </a:solidFill>
                <a:latin typeface="+mj-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1"/>
          <p:cNvSpPr>
            <a:spLocks noGrp="1"/>
          </p:cNvSpPr>
          <p:nvPr>
            <p:ph type="title"/>
          </p:nvPr>
        </p:nvSpPr>
        <p:spPr>
          <a:xfrm>
            <a:off x="371913" y="604431"/>
            <a:ext cx="4737036" cy="1201867"/>
          </a:xfrm>
        </p:spPr>
        <p:txBody>
          <a:bodyPr anchor="t" anchorCtr="0">
            <a:spAutoFit/>
          </a:bodyPr>
          <a:lstStyle>
            <a:lvl1pPr>
              <a:defRPr sz="3672">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978277566"/>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21EFD8-0A7B-44AE-BC7B-4868FDA83592}" type="datetimeFigureOut">
              <a:rPr lang="en-US" smtClean="0"/>
              <a:t>4/10/2016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B46A10-5272-42DB-956B-2A12568BF81B}" type="slidenum">
              <a:rPr lang="en-US" smtClean="0"/>
              <a:t>‹#›</a:t>
            </a:fld>
            <a:endParaRPr lang="en-US"/>
          </a:p>
        </p:txBody>
      </p:sp>
    </p:spTree>
    <p:extLst>
      <p:ext uri="{BB962C8B-B14F-4D97-AF65-F5344CB8AC3E}">
        <p14:creationId xmlns:p14="http://schemas.microsoft.com/office/powerpoint/2010/main" val="25442568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29E7E5D1-5AA8-451D-910B-93B89667D83F}" type="datetimeFigureOut">
              <a:rPr lang="en-US" smtClean="0"/>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48444489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7E5D1-5AA8-451D-910B-93B89667D83F}" type="datetimeFigureOut">
              <a:rPr lang="en-US" smtClean="0"/>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51432118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E7E5D1-5AA8-451D-910B-93B89667D83F}" type="datetimeFigureOut">
              <a:rPr lang="en-US" smtClean="0"/>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7718943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E7E5D1-5AA8-451D-910B-93B89667D83F}" type="datetimeFigureOut">
              <a:rPr lang="en-US" smtClean="0"/>
              <a:t>4/10/2016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2722070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E7E5D1-5AA8-451D-910B-93B89667D83F}" type="datetimeFigureOut">
              <a:rPr lang="en-US" smtClean="0"/>
              <a:t>4/10/2016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98100479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E7E5D1-5AA8-451D-910B-93B89667D83F}" type="datetimeFigureOut">
              <a:rPr lang="en-US" smtClean="0"/>
              <a:t>4/10/2016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22754130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E7E5D1-5AA8-451D-910B-93B89667D83F}" type="datetimeFigureOut">
              <a:rPr lang="en-US" smtClean="0"/>
              <a:t>4/10/2016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165361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29E7E5D1-5AA8-451D-910B-93B89667D83F}" type="datetimeFigureOut">
              <a:rPr lang="en-US" smtClean="0"/>
              <a:t>4/10/2016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41105472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29E7E5D1-5AA8-451D-910B-93B89667D83F}" type="datetimeFigureOut">
              <a:rPr lang="en-US" smtClean="0"/>
              <a:t>4/10/2016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248301718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7E5D1-5AA8-451D-910B-93B89667D83F}" type="datetimeFigureOut">
              <a:rPr lang="en-US" smtClean="0"/>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10165824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E7E5D1-5AA8-451D-910B-93B89667D83F}" type="datetimeFigureOut">
              <a:rPr lang="en-US" smtClean="0"/>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C7475C6-0D18-4138-858C-8831740E2E64}" type="slidenum">
              <a:rPr lang="en-US" smtClean="0"/>
              <a:t>‹#›</a:t>
            </a:fld>
            <a:endParaRPr lang="en-US"/>
          </a:p>
        </p:txBody>
      </p:sp>
    </p:spTree>
    <p:extLst>
      <p:ext uri="{BB962C8B-B14F-4D97-AF65-F5344CB8AC3E}">
        <p14:creationId xmlns:p14="http://schemas.microsoft.com/office/powerpoint/2010/main" val="319242394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D65DCC8A-3220-4882-9048-FDC0FB79C880}" type="datetimeFigureOut">
              <a:rPr lang="en-US" smtClean="0"/>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16529704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5DCC8A-3220-4882-9048-FDC0FB79C880}" type="datetimeFigureOut">
              <a:rPr lang="en-US" smtClean="0"/>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90188627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65DCC8A-3220-4882-9048-FDC0FB79C880}" type="datetimeFigureOut">
              <a:rPr lang="en-US" smtClean="0"/>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24998207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5DCC8A-3220-4882-9048-FDC0FB79C880}" type="datetimeFigureOut">
              <a:rPr lang="en-US" smtClean="0"/>
              <a:t>4/10/2016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4560452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5DCC8A-3220-4882-9048-FDC0FB79C880}" type="datetimeFigureOut">
              <a:rPr lang="en-US" smtClean="0"/>
              <a:t>4/10/2016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358656024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5DCC8A-3220-4882-9048-FDC0FB79C880}" type="datetimeFigureOut">
              <a:rPr lang="en-US" smtClean="0"/>
              <a:t>4/10/2016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172896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5DCC8A-3220-4882-9048-FDC0FB79C880}" type="datetimeFigureOut">
              <a:rPr lang="en-US" smtClean="0"/>
              <a:t>4/10/2016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42882368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D65DCC8A-3220-4882-9048-FDC0FB79C880}" type="datetimeFigureOut">
              <a:rPr lang="en-US" smtClean="0"/>
              <a:t>4/10/2016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116659353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Edit Master text styles</a:t>
            </a:r>
          </a:p>
        </p:txBody>
      </p:sp>
      <p:sp>
        <p:nvSpPr>
          <p:cNvPr id="5" name="Date Placeholder 4"/>
          <p:cNvSpPr>
            <a:spLocks noGrp="1"/>
          </p:cNvSpPr>
          <p:nvPr>
            <p:ph type="dt" sz="half" idx="10"/>
          </p:nvPr>
        </p:nvSpPr>
        <p:spPr/>
        <p:txBody>
          <a:bodyPr/>
          <a:lstStyle/>
          <a:p>
            <a:fld id="{D65DCC8A-3220-4882-9048-FDC0FB79C880}" type="datetimeFigureOut">
              <a:rPr lang="en-US" smtClean="0"/>
              <a:t>4/10/2016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17343252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5DCC8A-3220-4882-9048-FDC0FB79C880}" type="datetimeFigureOut">
              <a:rPr lang="en-US" smtClean="0"/>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39429308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5008" y="372394"/>
            <a:ext cx="7889389" cy="592753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5DCC8A-3220-4882-9048-FDC0FB79C880}" type="datetimeFigureOut">
              <a:rPr lang="en-US" smtClean="0"/>
              <a:t>4/10/2016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C26F15-3DFB-43F0-B55D-0D765EFECCE7}" type="slidenum">
              <a:rPr lang="en-US" smtClean="0"/>
              <a:t>‹#›</a:t>
            </a:fld>
            <a:endParaRPr lang="en-US"/>
          </a:p>
        </p:txBody>
      </p:sp>
    </p:spTree>
    <p:extLst>
      <p:ext uri="{BB962C8B-B14F-4D97-AF65-F5344CB8AC3E}">
        <p14:creationId xmlns:p14="http://schemas.microsoft.com/office/powerpoint/2010/main" val="2760592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3" Type="http://schemas.openxmlformats.org/officeDocument/2006/relationships/slideLayout" Target="../slideLayouts/slideLayout28.xml"/><Relationship Id="rId21" Type="http://schemas.openxmlformats.org/officeDocument/2006/relationships/theme" Target="../theme/theme2.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slideLayout" Target="../slideLayouts/slideLayout71.xml"/><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slideLayout" Target="../slideLayouts/slideLayout70.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28" Type="http://schemas.openxmlformats.org/officeDocument/2006/relationships/theme" Target="../theme/theme3.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 Id="rId27" Type="http://schemas.openxmlformats.org/officeDocument/2006/relationships/slideLayout" Target="../slideLayouts/slideLayout7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1.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theme" Target="../theme/theme5.xml"/><Relationship Id="rId2" Type="http://schemas.openxmlformats.org/officeDocument/2006/relationships/slideLayout" Target="../slideLayouts/slideLayout85.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9" r:id="rId1"/>
    <p:sldLayoutId id="2147484300" r:id="rId2"/>
    <p:sldLayoutId id="2147484318" r:id="rId3"/>
    <p:sldLayoutId id="2147484295" r:id="rId4"/>
    <p:sldLayoutId id="2147484240" r:id="rId5"/>
    <p:sldLayoutId id="2147484296" r:id="rId6"/>
    <p:sldLayoutId id="2147484241" r:id="rId7"/>
    <p:sldLayoutId id="2147484297" r:id="rId8"/>
    <p:sldLayoutId id="2147484244" r:id="rId9"/>
    <p:sldLayoutId id="2147484298" r:id="rId10"/>
    <p:sldLayoutId id="2147484245" r:id="rId11"/>
    <p:sldLayoutId id="2147484247" r:id="rId12"/>
    <p:sldLayoutId id="2147484337" r:id="rId13"/>
    <p:sldLayoutId id="2147484249" r:id="rId14"/>
    <p:sldLayoutId id="2147484301" r:id="rId15"/>
    <p:sldLayoutId id="2147484252" r:id="rId16"/>
    <p:sldLayoutId id="2147484251" r:id="rId17"/>
    <p:sldLayoutId id="2147484254" r:id="rId18"/>
    <p:sldLayoutId id="2147484257" r:id="rId19"/>
    <p:sldLayoutId id="2147484258" r:id="rId20"/>
    <p:sldLayoutId id="2147484260" r:id="rId21"/>
    <p:sldLayoutId id="2147484299" r:id="rId22"/>
    <p:sldLayoutId id="2147484263" r:id="rId23"/>
    <p:sldLayoutId id="2147484341" r:id="rId24"/>
    <p:sldLayoutId id="2147484342"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Click to edit Master text 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pPr>
            <a:r>
              <a:rPr lang="en-US" dirty="0"/>
              <a:t>Second level</a:t>
            </a:r>
          </a:p>
          <a:p>
            <a:pPr lvl="2"/>
            <a:r>
              <a:rPr lang="en-US" dirty="0"/>
              <a:t>Third level</a:t>
            </a:r>
          </a:p>
          <a:p>
            <a:pPr lvl="3"/>
            <a:r>
              <a:rPr lang="en-US" dirty="0"/>
              <a:t>Fourth level</a:t>
            </a:r>
          </a:p>
          <a:p>
            <a:pPr lvl="4"/>
            <a:r>
              <a:rPr lang="en-US" dirty="0"/>
              <a:t>Fifth level</a:t>
            </a:r>
          </a:p>
        </p:txBody>
      </p:sp>
      <p:grpSp>
        <p:nvGrpSpPr>
          <p:cNvPr id="42" name="Group 41"/>
          <p:cNvGrpSpPr/>
          <p:nvPr userDrawn="1"/>
        </p:nvGrpSpPr>
        <p:grpSpPr>
          <a:xfrm>
            <a:off x="12618967" y="0"/>
            <a:ext cx="952401" cy="5766965"/>
            <a:chOff x="12618967" y="0"/>
            <a:chExt cx="952401" cy="5766965"/>
          </a:xfrm>
        </p:grpSpPr>
        <p:grpSp>
          <p:nvGrpSpPr>
            <p:cNvPr id="43" name="Group 42"/>
            <p:cNvGrpSpPr/>
            <p:nvPr userDrawn="1"/>
          </p:nvGrpSpPr>
          <p:grpSpPr>
            <a:xfrm rot="5400000">
              <a:off x="11582059" y="1045293"/>
              <a:ext cx="2703052" cy="629236"/>
              <a:chOff x="1586734" y="4543426"/>
              <a:chExt cx="2703052" cy="629236"/>
            </a:xfrm>
          </p:grpSpPr>
          <p:sp>
            <p:nvSpPr>
              <p:cNvPr id="50" name="Rectangle 49"/>
              <p:cNvSpPr/>
              <p:nvPr userDrawn="1"/>
            </p:nvSpPr>
            <p:spPr bwMode="auto">
              <a:xfrm>
                <a:off x="2505456" y="4543427"/>
                <a:ext cx="869930" cy="28976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R:0 G:120 B:215</a:t>
                </a:r>
              </a:p>
            </p:txBody>
          </p:sp>
          <p:sp>
            <p:nvSpPr>
              <p:cNvPr id="51" name="Rectangle 50"/>
              <p:cNvSpPr/>
              <p:nvPr userDrawn="1"/>
            </p:nvSpPr>
            <p:spPr bwMode="auto">
              <a:xfrm>
                <a:off x="1586734" y="4543428"/>
                <a:ext cx="869930" cy="289766"/>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Cyan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8319">
                          <a:srgbClr val="505050"/>
                        </a:gs>
                        <a:gs pos="79000">
                          <a:srgbClr val="505050"/>
                        </a:gs>
                      </a:gsLst>
                      <a:lin ang="5400000" scaled="0"/>
                    </a:gradFill>
                    <a:effectLst/>
                    <a:uLnTx/>
                    <a:uFillTx/>
                    <a:latin typeface="Segoe UI"/>
                    <a:ea typeface="Segoe UI" pitchFamily="34" charset="0"/>
                    <a:cs typeface="Segoe UI" pitchFamily="34" charset="0"/>
                  </a:rPr>
                  <a:t>R:0 G:188 B:242</a:t>
                </a:r>
              </a:p>
            </p:txBody>
          </p:sp>
          <p:sp>
            <p:nvSpPr>
              <p:cNvPr id="52" name="Rectangle 51"/>
              <p:cNvSpPr/>
              <p:nvPr userDrawn="1"/>
            </p:nvSpPr>
            <p:spPr bwMode="auto">
              <a:xfrm>
                <a:off x="1586734" y="4882896"/>
                <a:ext cx="869930" cy="289766"/>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Light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92035">
                          <a:srgbClr val="505050"/>
                        </a:gs>
                        <a:gs pos="27000">
                          <a:srgbClr val="505050"/>
                        </a:gs>
                      </a:gsLst>
                      <a:lin ang="5400000" scaled="0"/>
                    </a:gradFill>
                    <a:effectLst/>
                    <a:uLnTx/>
                    <a:uFillTx/>
                    <a:latin typeface="Segoe UI"/>
                    <a:ea typeface="Segoe UI" pitchFamily="34" charset="0"/>
                    <a:cs typeface="Segoe UI" pitchFamily="34" charset="0"/>
                  </a:rPr>
                  <a:t>R:210 G:210 B:210</a:t>
                </a:r>
              </a:p>
            </p:txBody>
          </p:sp>
          <p:sp>
            <p:nvSpPr>
              <p:cNvPr id="53" name="Rectangle 52"/>
              <p:cNvSpPr/>
              <p:nvPr userDrawn="1"/>
            </p:nvSpPr>
            <p:spPr bwMode="auto">
              <a:xfrm>
                <a:off x="3419856" y="4543426"/>
                <a:ext cx="869930" cy="289766"/>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Blue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R:0 G:32 B:80</a:t>
                </a:r>
              </a:p>
            </p:txBody>
          </p:sp>
          <p:sp>
            <p:nvSpPr>
              <p:cNvPr id="54" name="Rectangle 53"/>
              <p:cNvSpPr/>
              <p:nvPr userDrawn="1"/>
            </p:nvSpPr>
            <p:spPr bwMode="auto">
              <a:xfrm>
                <a:off x="3413144" y="4882896"/>
                <a:ext cx="869930" cy="289766"/>
              </a:xfrm>
              <a:prstGeom prst="rect">
                <a:avLst/>
              </a:prstGeom>
              <a:solidFill>
                <a:srgbClr val="323232"/>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Dark 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R:50 G:50 B:50</a:t>
                </a:r>
              </a:p>
            </p:txBody>
          </p:sp>
          <p:sp>
            <p:nvSpPr>
              <p:cNvPr id="55" name="Rectangle 54"/>
              <p:cNvSpPr/>
              <p:nvPr userDrawn="1"/>
            </p:nvSpPr>
            <p:spPr bwMode="auto">
              <a:xfrm>
                <a:off x="2505456" y="4882895"/>
                <a:ext cx="869930" cy="289766"/>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Gray</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R:115 G:115 B:115</a:t>
                </a:r>
              </a:p>
            </p:txBody>
          </p:sp>
        </p:grpSp>
        <p:grpSp>
          <p:nvGrpSpPr>
            <p:cNvPr id="44" name="Group 43"/>
            <p:cNvGrpSpPr/>
            <p:nvPr userDrawn="1"/>
          </p:nvGrpSpPr>
          <p:grpSpPr>
            <a:xfrm rot="5400000">
              <a:off x="11412325" y="4270556"/>
              <a:ext cx="2703052" cy="289766"/>
              <a:chOff x="4476564" y="4543426"/>
              <a:chExt cx="2703052" cy="289766"/>
            </a:xfrm>
          </p:grpSpPr>
          <p:sp>
            <p:nvSpPr>
              <p:cNvPr id="47" name="Rectangle 46"/>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lvl="0" defTabSz="932472" fontAlgn="base">
                  <a:lnSpc>
                    <a:spcPct val="100000"/>
                  </a:lnSpc>
                  <a:spcBef>
                    <a:spcPct val="0"/>
                  </a:spcBef>
                  <a:spcAft>
                    <a:spcPct val="0"/>
                  </a:spcAft>
                </a:pPr>
                <a:r>
                  <a:rPr lang="en-US" sz="500" b="1" baseline="0" noProof="0" dirty="0">
                    <a:gradFill>
                      <a:gsLst>
                        <a:gs pos="0">
                          <a:srgbClr val="FFFFFF"/>
                        </a:gs>
                        <a:gs pos="100000">
                          <a:srgbClr val="FFFFFF"/>
                        </a:gs>
                      </a:gsLst>
                      <a:lin ang="5400000" scaled="0"/>
                    </a:gradFill>
                    <a:ea typeface="Segoe UI" pitchFamily="34" charset="0"/>
                    <a:cs typeface="Segoe UI" pitchFamily="34" charset="0"/>
                  </a:rPr>
                  <a:t>Purple</a:t>
                </a:r>
              </a:p>
              <a:p>
                <a:pPr lvl="0" defTabSz="932472" fontAlgn="base">
                  <a:lnSpc>
                    <a:spcPct val="100000"/>
                  </a:lnSpc>
                  <a:spcBef>
                    <a:spcPct val="0"/>
                  </a:spcBef>
                  <a:spcAft>
                    <a:spcPct val="0"/>
                  </a:spcAft>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R:92 G:45 B:145</a:t>
                </a:r>
              </a:p>
            </p:txBody>
          </p:sp>
          <p:sp>
            <p:nvSpPr>
              <p:cNvPr id="48" name="Rectangle 47"/>
              <p:cNvSpPr/>
              <p:nvPr userDrawn="1"/>
            </p:nvSpPr>
            <p:spPr bwMode="auto">
              <a:xfrm>
                <a:off x="6309686" y="4543426"/>
                <a:ext cx="869930" cy="289766"/>
              </a:xfrm>
              <a:prstGeom prst="rect">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Orange</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R:216 G:59 B:1</a:t>
                </a:r>
              </a:p>
            </p:txBody>
          </p:sp>
          <p:sp>
            <p:nvSpPr>
              <p:cNvPr id="49" name="Rectangle 48"/>
              <p:cNvSpPr/>
              <p:nvPr userDrawn="1"/>
            </p:nvSpPr>
            <p:spPr bwMode="auto">
              <a:xfrm>
                <a:off x="4476564" y="4543426"/>
                <a:ext cx="869930" cy="289766"/>
              </a:xfrm>
              <a:prstGeom prst="rect">
                <a:avLst/>
              </a:prstGeom>
              <a:solidFill>
                <a:srgbClr val="107C10"/>
              </a:solidFill>
              <a:ln w="9525" cap="flat" cmpd="sng" algn="ctr">
                <a:noFill/>
                <a:prstDash val="solid"/>
                <a:headEnd type="none" w="med" len="med"/>
                <a:tailEnd type="none" w="med" len="med"/>
              </a:ln>
              <a:effectLst/>
            </p:spPr>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5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Green</a:t>
                </a:r>
              </a:p>
              <a:p>
                <a:pPr marL="0" marR="0" lvl="0" indent="0" defTabSz="932472" eaLnBrk="1" fontAlgn="base" latinLnBrk="0" hangingPunct="1">
                  <a:lnSpc>
                    <a:spcPct val="100000"/>
                  </a:lnSpc>
                  <a:spcBef>
                    <a:spcPct val="0"/>
                  </a:spcBef>
                  <a:spcAft>
                    <a:spcPct val="0"/>
                  </a:spcAft>
                  <a:buClrTx/>
                  <a:buSzTx/>
                  <a:buFontTx/>
                  <a:buNone/>
                  <a:tabLst/>
                  <a:defRPr/>
                </a:pPr>
                <a:r>
                  <a:rPr kumimoji="0" lang="en-US" sz="500" b="0" i="0" u="none" strike="noStrike" kern="0" cap="none" spc="0" normalizeH="0" baseline="0" noProof="0" dirty="0">
                    <a:ln>
                      <a:noFill/>
                    </a:ln>
                    <a:gradFill>
                      <a:gsLst>
                        <a:gs pos="2092">
                          <a:srgbClr val="F8F8F8"/>
                        </a:gs>
                        <a:gs pos="10042">
                          <a:srgbClr val="F8F8F8"/>
                        </a:gs>
                      </a:gsLst>
                      <a:lin ang="5400000" scaled="0"/>
                    </a:gradFill>
                    <a:effectLst/>
                    <a:uLnTx/>
                    <a:uFillTx/>
                    <a:latin typeface="Segoe UI"/>
                    <a:ea typeface="Segoe UI" pitchFamily="34" charset="0"/>
                    <a:cs typeface="Segoe UI" pitchFamily="34" charset="0"/>
                  </a:rPr>
                  <a:t>R:16 G:124 B:16</a:t>
                </a:r>
              </a:p>
            </p:txBody>
          </p:sp>
        </p:grpSp>
        <p:sp>
          <p:nvSpPr>
            <p:cNvPr id="45" name="TextBox 44"/>
            <p:cNvSpPr txBox="1"/>
            <p:nvPr userDrawn="1"/>
          </p:nvSpPr>
          <p:spPr>
            <a:xfrm rot="5400000">
              <a:off x="12988035" y="260168"/>
              <a:ext cx="843501"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Main colors</a:t>
              </a:r>
            </a:p>
          </p:txBody>
        </p:sp>
        <p:sp>
          <p:nvSpPr>
            <p:cNvPr id="46" name="TextBox 45"/>
            <p:cNvSpPr txBox="1"/>
            <p:nvPr userDrawn="1"/>
          </p:nvSpPr>
          <p:spPr>
            <a:xfrm rot="5400000">
              <a:off x="11742070" y="4230580"/>
              <a:ext cx="2656496" cy="323165"/>
            </a:xfrm>
            <a:prstGeom prst="rect">
              <a:avLst/>
            </a:prstGeom>
            <a:noFill/>
          </p:spPr>
          <p:txBody>
            <a:bodyPr wrap="none" lIns="0" tIns="91440" rIns="182880" bIns="91440"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00" b="0" i="0" u="none" strike="noStrike" kern="0" cap="none" spc="0" normalizeH="0" baseline="0" noProof="0" dirty="0">
                  <a:ln>
                    <a:noFill/>
                  </a:ln>
                  <a:gradFill>
                    <a:gsLst>
                      <a:gs pos="2917">
                        <a:srgbClr val="505050"/>
                      </a:gs>
                      <a:gs pos="30000">
                        <a:srgbClr val="505050"/>
                      </a:gs>
                    </a:gsLst>
                    <a:lin ang="5400000" scaled="0"/>
                  </a:gradFill>
                  <a:effectLst/>
                  <a:uLnTx/>
                  <a:uFillTx/>
                </a:rPr>
                <a:t>Secondary colors (use only when necessary)</a:t>
              </a:r>
            </a:p>
          </p:txBody>
        </p:sp>
      </p:grpSp>
    </p:spTree>
    <p:extLst>
      <p:ext uri="{BB962C8B-B14F-4D97-AF65-F5344CB8AC3E}">
        <p14:creationId xmlns:p14="http://schemas.microsoft.com/office/powerpoint/2010/main" val="3460120779"/>
      </p:ext>
    </p:extLst>
  </p:cSld>
  <p:clrMap bg1="dk1" tx1="lt1" bg2="dk2" tx2="lt2" accent1="accent1" accent2="accent2" accent3="accent3" accent4="accent4" accent5="accent5" accent6="accent6" hlink="hlink" folHlink="folHlink"/>
  <p:sldLayoutIdLst>
    <p:sldLayoutId id="2147484338" r:id="rId1"/>
    <p:sldLayoutId id="2147484339" r:id="rId2"/>
    <p:sldLayoutId id="2147484340" r:id="rId3"/>
    <p:sldLayoutId id="2147484311" r:id="rId4"/>
    <p:sldLayoutId id="2147484312" r:id="rId5"/>
    <p:sldLayoutId id="2147484313" r:id="rId6"/>
    <p:sldLayoutId id="2147484314" r:id="rId7"/>
    <p:sldLayoutId id="2147484315" r:id="rId8"/>
    <p:sldLayoutId id="2147484316" r:id="rId9"/>
    <p:sldLayoutId id="2147484327" r:id="rId10"/>
    <p:sldLayoutId id="2147484328" r:id="rId11"/>
    <p:sldLayoutId id="2147484329" r:id="rId12"/>
    <p:sldLayoutId id="2147484330" r:id="rId13"/>
    <p:sldLayoutId id="2147484331" r:id="rId14"/>
    <p:sldLayoutId id="2147484317" r:id="rId15"/>
    <p:sldLayoutId id="2147484332" r:id="rId16"/>
    <p:sldLayoutId id="2147484333" r:id="rId17"/>
    <p:sldLayoutId id="2147484334" r:id="rId18"/>
    <p:sldLayoutId id="2147484335" r:id="rId19"/>
    <p:sldLayoutId id="2147484336"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4000" kern="1200" spc="0" baseline="0" dirty="0" smtClean="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p:cNvGrpSpPr/>
          <p:nvPr userDrawn="1"/>
        </p:nvGrpSpPr>
        <p:grpSpPr>
          <a:xfrm>
            <a:off x="12618967" y="0"/>
            <a:ext cx="952401" cy="5766965"/>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472"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472"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1334721836"/>
      </p:ext>
    </p:extLst>
  </p:cSld>
  <p:clrMap bg1="lt1" tx1="dk1" bg2="lt2" tx2="dk2" accent1="accent1" accent2="accent2" accent3="accent3" accent4="accent4" accent5="accent5" accent6="accent6" hlink="hlink" folHlink="folHlink"/>
  <p:sldLayoutIdLst>
    <p:sldLayoutId id="2147484344" r:id="rId1"/>
    <p:sldLayoutId id="2147484345" r:id="rId2"/>
    <p:sldLayoutId id="2147484346" r:id="rId3"/>
    <p:sldLayoutId id="2147484347" r:id="rId4"/>
    <p:sldLayoutId id="2147484348" r:id="rId5"/>
    <p:sldLayoutId id="2147484349" r:id="rId6"/>
    <p:sldLayoutId id="2147484350" r:id="rId7"/>
    <p:sldLayoutId id="2147484351" r:id="rId8"/>
    <p:sldLayoutId id="2147484352" r:id="rId9"/>
    <p:sldLayoutId id="2147484353" r:id="rId10"/>
    <p:sldLayoutId id="2147484354" r:id="rId11"/>
    <p:sldLayoutId id="2147484355" r:id="rId12"/>
    <p:sldLayoutId id="2147484356" r:id="rId13"/>
    <p:sldLayoutId id="2147484357" r:id="rId14"/>
    <p:sldLayoutId id="2147484358" r:id="rId15"/>
    <p:sldLayoutId id="2147484359" r:id="rId16"/>
    <p:sldLayoutId id="2147484360" r:id="rId17"/>
    <p:sldLayoutId id="2147484361" r:id="rId18"/>
    <p:sldLayoutId id="2147484362" r:id="rId19"/>
    <p:sldLayoutId id="2147484363" r:id="rId20"/>
    <p:sldLayoutId id="2147484364" r:id="rId21"/>
    <p:sldLayoutId id="2147484365" r:id="rId22"/>
    <p:sldLayoutId id="2147484366" r:id="rId23"/>
    <p:sldLayoutId id="2147484367" r:id="rId24"/>
    <p:sldLayoutId id="2147484368" r:id="rId25"/>
    <p:sldLayoutId id="2147484369" r:id="rId26"/>
    <p:sldLayoutId id="21474843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29E7E5D1-5AA8-451D-910B-93B89667D83F}" type="datetimeFigureOut">
              <a:rPr lang="en-US" smtClean="0"/>
              <a:t>4/10/2016</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3C7475C6-0D18-4138-858C-8831740E2E64}" type="slidenum">
              <a:rPr lang="en-US" smtClean="0"/>
              <a:t>‹#›</a:t>
            </a:fld>
            <a:endParaRPr lang="en-US"/>
          </a:p>
        </p:txBody>
      </p:sp>
    </p:spTree>
    <p:extLst>
      <p:ext uri="{BB962C8B-B14F-4D97-AF65-F5344CB8AC3E}">
        <p14:creationId xmlns:p14="http://schemas.microsoft.com/office/powerpoint/2010/main" val="1146415573"/>
      </p:ext>
    </p:extLst>
  </p:cSld>
  <p:clrMap bg1="lt1" tx1="dk1" bg2="lt2" tx2="dk2" accent1="accent1" accent2="accent2" accent3="accent3" accent4="accent4" accent5="accent5" accent6="accent6" hlink="hlink" folHlink="folHlink"/>
  <p:sldLayoutIdLst>
    <p:sldLayoutId id="2147484372" r:id="rId1"/>
    <p:sldLayoutId id="2147484373" r:id="rId2"/>
    <p:sldLayoutId id="2147484374" r:id="rId3"/>
    <p:sldLayoutId id="2147484375" r:id="rId4"/>
    <p:sldLayoutId id="2147484376" r:id="rId5"/>
    <p:sldLayoutId id="2147484377" r:id="rId6"/>
    <p:sldLayoutId id="2147484378" r:id="rId7"/>
    <p:sldLayoutId id="2147484379" r:id="rId8"/>
    <p:sldLayoutId id="2147484380" r:id="rId9"/>
    <p:sldLayoutId id="2147484381" r:id="rId10"/>
    <p:sldLayoutId id="2147484382"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65DCC8A-3220-4882-9048-FDC0FB79C880}" type="datetimeFigureOut">
              <a:rPr lang="en-US" smtClean="0"/>
              <a:t>4/10/2016</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3C26F15-3DFB-43F0-B55D-0D765EFECCE7}" type="slidenum">
              <a:rPr lang="en-US" smtClean="0"/>
              <a:t>‹#›</a:t>
            </a:fld>
            <a:endParaRPr lang="en-US"/>
          </a:p>
        </p:txBody>
      </p:sp>
    </p:spTree>
    <p:extLst>
      <p:ext uri="{BB962C8B-B14F-4D97-AF65-F5344CB8AC3E}">
        <p14:creationId xmlns:p14="http://schemas.microsoft.com/office/powerpoint/2010/main" val="727616639"/>
      </p:ext>
    </p:extLst>
  </p:cSld>
  <p:clrMap bg1="lt1" tx1="dk1" bg2="lt2" tx2="dk2" accent1="accent1" accent2="accent2" accent3="accent3" accent4="accent4" accent5="accent5" accent6="accent6" hlink="hlink" folHlink="folHlink"/>
  <p:sldLayoutIdLst>
    <p:sldLayoutId id="2147484384" r:id="rId1"/>
    <p:sldLayoutId id="2147484385" r:id="rId2"/>
    <p:sldLayoutId id="2147484386" r:id="rId3"/>
    <p:sldLayoutId id="2147484387" r:id="rId4"/>
    <p:sldLayoutId id="2147484388" r:id="rId5"/>
    <p:sldLayoutId id="2147484389" r:id="rId6"/>
    <p:sldLayoutId id="2147484390" r:id="rId7"/>
    <p:sldLayoutId id="2147484391" r:id="rId8"/>
    <p:sldLayoutId id="2147484392" r:id="rId9"/>
    <p:sldLayoutId id="2147484393" r:id="rId10"/>
    <p:sldLayoutId id="2147484394" r:id="rId11"/>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6" Type="http://schemas.openxmlformats.org/officeDocument/2006/relationships/image" Target="../media/image28.png"/><Relationship Id="rId21" Type="http://schemas.openxmlformats.org/officeDocument/2006/relationships/image" Target="../media/image23.jpeg"/><Relationship Id="rId42" Type="http://schemas.openxmlformats.org/officeDocument/2006/relationships/image" Target="../media/image43.jpeg"/><Relationship Id="rId47" Type="http://schemas.openxmlformats.org/officeDocument/2006/relationships/image" Target="../media/image48.jpeg"/><Relationship Id="rId63" Type="http://schemas.openxmlformats.org/officeDocument/2006/relationships/image" Target="../media/image63.png"/><Relationship Id="rId68" Type="http://schemas.openxmlformats.org/officeDocument/2006/relationships/image" Target="../media/image68.jpeg"/><Relationship Id="rId84" Type="http://schemas.openxmlformats.org/officeDocument/2006/relationships/image" Target="../media/image83.png"/><Relationship Id="rId89" Type="http://schemas.openxmlformats.org/officeDocument/2006/relationships/image" Target="../media/image88.png"/><Relationship Id="rId2" Type="http://schemas.openxmlformats.org/officeDocument/2006/relationships/notesSlide" Target="../notesSlides/notesSlide1.xml"/><Relationship Id="rId16" Type="http://schemas.openxmlformats.org/officeDocument/2006/relationships/image" Target="../media/image18.png"/><Relationship Id="rId29" Type="http://schemas.openxmlformats.org/officeDocument/2006/relationships/image" Target="../media/image31.png"/><Relationship Id="rId107" Type="http://schemas.openxmlformats.org/officeDocument/2006/relationships/image" Target="../media/image104.png"/><Relationship Id="rId11" Type="http://schemas.openxmlformats.org/officeDocument/2006/relationships/image" Target="../media/image13.jpeg"/><Relationship Id="rId24" Type="http://schemas.openxmlformats.org/officeDocument/2006/relationships/image" Target="../media/image26.png"/><Relationship Id="rId32" Type="http://schemas.openxmlformats.org/officeDocument/2006/relationships/image" Target="../media/image34.jpeg"/><Relationship Id="rId37" Type="http://schemas.openxmlformats.org/officeDocument/2006/relationships/image" Target="../media/image38.png"/><Relationship Id="rId40" Type="http://schemas.openxmlformats.org/officeDocument/2006/relationships/image" Target="../media/image41.png"/><Relationship Id="rId45" Type="http://schemas.openxmlformats.org/officeDocument/2006/relationships/image" Target="../media/image46.jpeg"/><Relationship Id="rId53" Type="http://schemas.openxmlformats.org/officeDocument/2006/relationships/image" Target="../media/image54.jpeg"/><Relationship Id="rId58" Type="http://schemas.openxmlformats.org/officeDocument/2006/relationships/image" Target="../media/image58.png"/><Relationship Id="rId66" Type="http://schemas.openxmlformats.org/officeDocument/2006/relationships/image" Target="../media/image66.png"/><Relationship Id="rId74" Type="http://schemas.openxmlformats.org/officeDocument/2006/relationships/image" Target="../media/image74.jpeg"/><Relationship Id="rId79" Type="http://schemas.openxmlformats.org/officeDocument/2006/relationships/image" Target="../media/image78.png"/><Relationship Id="rId87" Type="http://schemas.openxmlformats.org/officeDocument/2006/relationships/image" Target="../media/image86.png"/><Relationship Id="rId102" Type="http://schemas.openxmlformats.org/officeDocument/2006/relationships/image" Target="../media/image99.png"/><Relationship Id="rId110" Type="http://schemas.openxmlformats.org/officeDocument/2006/relationships/image" Target="../media/image107.jpeg"/><Relationship Id="rId5" Type="http://schemas.openxmlformats.org/officeDocument/2006/relationships/image" Target="../media/image7.jpeg"/><Relationship Id="rId61" Type="http://schemas.openxmlformats.org/officeDocument/2006/relationships/image" Target="../media/image61.png"/><Relationship Id="rId82" Type="http://schemas.openxmlformats.org/officeDocument/2006/relationships/image" Target="../media/image81.jpeg"/><Relationship Id="rId90" Type="http://schemas.openxmlformats.org/officeDocument/2006/relationships/image" Target="../media/image89.png"/><Relationship Id="rId95" Type="http://schemas.openxmlformats.org/officeDocument/2006/relationships/image" Target="../media/image93.jpeg"/><Relationship Id="rId19" Type="http://schemas.openxmlformats.org/officeDocument/2006/relationships/image" Target="../media/image21.jpeg"/><Relationship Id="rId14" Type="http://schemas.openxmlformats.org/officeDocument/2006/relationships/image" Target="../media/image16.png"/><Relationship Id="rId22" Type="http://schemas.openxmlformats.org/officeDocument/2006/relationships/image" Target="../media/image24.jpeg"/><Relationship Id="rId27" Type="http://schemas.openxmlformats.org/officeDocument/2006/relationships/image" Target="../media/image29.png"/><Relationship Id="rId30" Type="http://schemas.openxmlformats.org/officeDocument/2006/relationships/image" Target="../media/image32.jpeg"/><Relationship Id="rId35" Type="http://schemas.openxmlformats.org/officeDocument/2006/relationships/image" Target="../media/image36.png"/><Relationship Id="rId43" Type="http://schemas.openxmlformats.org/officeDocument/2006/relationships/image" Target="../media/image44.png"/><Relationship Id="rId48" Type="http://schemas.openxmlformats.org/officeDocument/2006/relationships/image" Target="../media/image49.png"/><Relationship Id="rId56" Type="http://schemas.openxmlformats.org/officeDocument/2006/relationships/image" Target="../media/image57.png"/><Relationship Id="rId64" Type="http://schemas.openxmlformats.org/officeDocument/2006/relationships/image" Target="../media/image64.png"/><Relationship Id="rId69" Type="http://schemas.openxmlformats.org/officeDocument/2006/relationships/image" Target="../media/image69.png"/><Relationship Id="rId77" Type="http://schemas.openxmlformats.org/officeDocument/2006/relationships/image" Target="../media/image77.png"/><Relationship Id="rId100" Type="http://schemas.openxmlformats.org/officeDocument/2006/relationships/image" Target="../media/image97.jpeg"/><Relationship Id="rId105" Type="http://schemas.openxmlformats.org/officeDocument/2006/relationships/image" Target="../media/image102.jpeg"/><Relationship Id="rId8" Type="http://schemas.openxmlformats.org/officeDocument/2006/relationships/image" Target="../media/image10.png"/><Relationship Id="rId51" Type="http://schemas.openxmlformats.org/officeDocument/2006/relationships/image" Target="../media/image52.jpeg"/><Relationship Id="rId72" Type="http://schemas.openxmlformats.org/officeDocument/2006/relationships/image" Target="../media/image72.png"/><Relationship Id="rId80" Type="http://schemas.openxmlformats.org/officeDocument/2006/relationships/image" Target="../media/image79.png"/><Relationship Id="rId85" Type="http://schemas.openxmlformats.org/officeDocument/2006/relationships/image" Target="../media/image84.jpeg"/><Relationship Id="rId93" Type="http://schemas.microsoft.com/office/2007/relationships/hdphoto" Target="../media/hdphoto4.wdp"/><Relationship Id="rId98" Type="http://schemas.openxmlformats.org/officeDocument/2006/relationships/image" Target="../media/image96.png"/><Relationship Id="rId3" Type="http://schemas.openxmlformats.org/officeDocument/2006/relationships/image" Target="../media/image5.jpeg"/><Relationship Id="rId12" Type="http://schemas.openxmlformats.org/officeDocument/2006/relationships/image" Target="../media/image14.jpg"/><Relationship Id="rId17" Type="http://schemas.openxmlformats.org/officeDocument/2006/relationships/image" Target="../media/image19.jpe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39.png"/><Relationship Id="rId46" Type="http://schemas.openxmlformats.org/officeDocument/2006/relationships/image" Target="../media/image47.png"/><Relationship Id="rId59" Type="http://schemas.openxmlformats.org/officeDocument/2006/relationships/image" Target="../media/image59.png"/><Relationship Id="rId67" Type="http://schemas.openxmlformats.org/officeDocument/2006/relationships/image" Target="../media/image67.jpeg"/><Relationship Id="rId103" Type="http://schemas.openxmlformats.org/officeDocument/2006/relationships/image" Target="../media/image100.jpeg"/><Relationship Id="rId108" Type="http://schemas.openxmlformats.org/officeDocument/2006/relationships/image" Target="../media/image105.jpeg"/><Relationship Id="rId20" Type="http://schemas.openxmlformats.org/officeDocument/2006/relationships/image" Target="../media/image22.jpeg"/><Relationship Id="rId41" Type="http://schemas.openxmlformats.org/officeDocument/2006/relationships/image" Target="../media/image42.png"/><Relationship Id="rId54" Type="http://schemas.openxmlformats.org/officeDocument/2006/relationships/image" Target="../media/image55.jpeg"/><Relationship Id="rId62" Type="http://schemas.openxmlformats.org/officeDocument/2006/relationships/image" Target="../media/image62.png"/><Relationship Id="rId70" Type="http://schemas.openxmlformats.org/officeDocument/2006/relationships/image" Target="../media/image70.jpg"/><Relationship Id="rId75" Type="http://schemas.openxmlformats.org/officeDocument/2006/relationships/image" Target="../media/image75.png"/><Relationship Id="rId83" Type="http://schemas.openxmlformats.org/officeDocument/2006/relationships/image" Target="../media/image82.png"/><Relationship Id="rId88" Type="http://schemas.openxmlformats.org/officeDocument/2006/relationships/image" Target="../media/image87.jpeg"/><Relationship Id="rId91" Type="http://schemas.openxmlformats.org/officeDocument/2006/relationships/image" Target="../media/image90.png"/><Relationship Id="rId96"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8.jpeg"/><Relationship Id="rId15" Type="http://schemas.openxmlformats.org/officeDocument/2006/relationships/image" Target="../media/image17.jpeg"/><Relationship Id="rId23" Type="http://schemas.openxmlformats.org/officeDocument/2006/relationships/image" Target="../media/image25.png"/><Relationship Id="rId28" Type="http://schemas.openxmlformats.org/officeDocument/2006/relationships/image" Target="../media/image30.jpeg"/><Relationship Id="rId36" Type="http://schemas.openxmlformats.org/officeDocument/2006/relationships/image" Target="../media/image37.png"/><Relationship Id="rId49" Type="http://schemas.openxmlformats.org/officeDocument/2006/relationships/image" Target="../media/image50.png"/><Relationship Id="rId57" Type="http://schemas.microsoft.com/office/2007/relationships/hdphoto" Target="../media/hdphoto2.wdp"/><Relationship Id="rId106" Type="http://schemas.openxmlformats.org/officeDocument/2006/relationships/image" Target="../media/image103.jpeg"/><Relationship Id="rId10" Type="http://schemas.openxmlformats.org/officeDocument/2006/relationships/image" Target="../media/image12.png"/><Relationship Id="rId31" Type="http://schemas.openxmlformats.org/officeDocument/2006/relationships/image" Target="../media/image33.jpeg"/><Relationship Id="rId44" Type="http://schemas.openxmlformats.org/officeDocument/2006/relationships/image" Target="../media/image45.jpeg"/><Relationship Id="rId52" Type="http://schemas.openxmlformats.org/officeDocument/2006/relationships/image" Target="../media/image53.png"/><Relationship Id="rId60" Type="http://schemas.openxmlformats.org/officeDocument/2006/relationships/image" Target="../media/image60.jpeg"/><Relationship Id="rId65" Type="http://schemas.openxmlformats.org/officeDocument/2006/relationships/image" Target="../media/image65.jpeg"/><Relationship Id="rId73" Type="http://schemas.openxmlformats.org/officeDocument/2006/relationships/image" Target="../media/image73.png"/><Relationship Id="rId78" Type="http://schemas.microsoft.com/office/2007/relationships/hdphoto" Target="../media/hdphoto3.wdp"/><Relationship Id="rId81" Type="http://schemas.openxmlformats.org/officeDocument/2006/relationships/image" Target="../media/image80.jpeg"/><Relationship Id="rId86" Type="http://schemas.openxmlformats.org/officeDocument/2006/relationships/image" Target="../media/image85.jpeg"/><Relationship Id="rId94" Type="http://schemas.openxmlformats.org/officeDocument/2006/relationships/image" Target="../media/image92.jpeg"/><Relationship Id="rId99" Type="http://schemas.microsoft.com/office/2007/relationships/hdphoto" Target="../media/hdphoto5.wdp"/><Relationship Id="rId101" Type="http://schemas.openxmlformats.org/officeDocument/2006/relationships/image" Target="../media/image98.png"/><Relationship Id="rId4" Type="http://schemas.openxmlformats.org/officeDocument/2006/relationships/image" Target="../media/image6.jpeg"/><Relationship Id="rId9" Type="http://schemas.openxmlformats.org/officeDocument/2006/relationships/image" Target="../media/image11.png"/><Relationship Id="rId13" Type="http://schemas.openxmlformats.org/officeDocument/2006/relationships/image" Target="../media/image15.jpeg"/><Relationship Id="rId18" Type="http://schemas.openxmlformats.org/officeDocument/2006/relationships/image" Target="../media/image20.jpeg"/><Relationship Id="rId39" Type="http://schemas.openxmlformats.org/officeDocument/2006/relationships/image" Target="../media/image40.jpeg"/><Relationship Id="rId109" Type="http://schemas.openxmlformats.org/officeDocument/2006/relationships/image" Target="../media/image106.jpeg"/><Relationship Id="rId34" Type="http://schemas.microsoft.com/office/2007/relationships/hdphoto" Target="../media/hdphoto1.wdp"/><Relationship Id="rId50" Type="http://schemas.openxmlformats.org/officeDocument/2006/relationships/image" Target="../media/image51.png"/><Relationship Id="rId55" Type="http://schemas.openxmlformats.org/officeDocument/2006/relationships/image" Target="../media/image56.jpeg"/><Relationship Id="rId76" Type="http://schemas.openxmlformats.org/officeDocument/2006/relationships/image" Target="../media/image76.jpeg"/><Relationship Id="rId97" Type="http://schemas.openxmlformats.org/officeDocument/2006/relationships/image" Target="../media/image95.png"/><Relationship Id="rId104" Type="http://schemas.openxmlformats.org/officeDocument/2006/relationships/image" Target="../media/image101.png"/><Relationship Id="rId7" Type="http://schemas.openxmlformats.org/officeDocument/2006/relationships/image" Target="../media/image9.jpeg"/><Relationship Id="rId71" Type="http://schemas.openxmlformats.org/officeDocument/2006/relationships/image" Target="../media/image71.jpeg"/><Relationship Id="rId92" Type="http://schemas.openxmlformats.org/officeDocument/2006/relationships/image" Target="../media/image9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xml"/></Relationships>
</file>

<file path=ppt/slides/_rels/slide22.xml.rels><?xml version="1.0" encoding="UTF-8" standalone="yes"?>
<Relationships xmlns="http://schemas.openxmlformats.org/package/2006/relationships"><Relationship Id="rId3" Type="http://schemas.openxmlformats.org/officeDocument/2006/relationships/image" Target="../media/image144.emf"/><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8" Type="http://schemas.openxmlformats.org/officeDocument/2006/relationships/image" Target="../media/image150.jpg"/><Relationship Id="rId3" Type="http://schemas.microsoft.com/office/2007/relationships/hdphoto" Target="../media/hdphoto9.wdp"/><Relationship Id="rId7" Type="http://schemas.openxmlformats.org/officeDocument/2006/relationships/image" Target="../media/image149.jpg"/><Relationship Id="rId2" Type="http://schemas.openxmlformats.org/officeDocument/2006/relationships/image" Target="../media/image146.png"/><Relationship Id="rId1" Type="http://schemas.openxmlformats.org/officeDocument/2006/relationships/slideLayout" Target="../slideLayouts/slideLayout5.xml"/><Relationship Id="rId6" Type="http://schemas.microsoft.com/office/2007/relationships/hdphoto" Target="../media/hdphoto10.wdp"/><Relationship Id="rId5" Type="http://schemas.openxmlformats.org/officeDocument/2006/relationships/image" Target="../media/image148.png"/><Relationship Id="rId4" Type="http://schemas.openxmlformats.org/officeDocument/2006/relationships/image" Target="../media/image147.png"/><Relationship Id="rId9" Type="http://schemas.openxmlformats.org/officeDocument/2006/relationships/hyperlink" Target="http://azure.com/iotstarterkits"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27.png"/><Relationship Id="rId12"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89.xml"/><Relationship Id="rId6" Type="http://schemas.openxmlformats.org/officeDocument/2006/relationships/image" Target="../media/image120.png"/><Relationship Id="rId11" Type="http://schemas.openxmlformats.org/officeDocument/2006/relationships/image" Target="../media/image156.png"/><Relationship Id="rId5" Type="http://schemas.openxmlformats.org/officeDocument/2006/relationships/image" Target="../media/image124.png"/><Relationship Id="rId10" Type="http://schemas.openxmlformats.org/officeDocument/2006/relationships/image" Target="../media/image155.png"/><Relationship Id="rId4" Type="http://schemas.microsoft.com/office/2007/relationships/hdphoto" Target="../media/hdphoto11.wdp"/><Relationship Id="rId9" Type="http://schemas.openxmlformats.org/officeDocument/2006/relationships/image" Target="../media/image154.png"/><Relationship Id="rId14" Type="http://schemas.openxmlformats.org/officeDocument/2006/relationships/image" Target="../media/image159.png"/></Relationships>
</file>

<file path=ppt/slides/_rels/slide2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58.png"/><Relationship Id="rId3" Type="http://schemas.microsoft.com/office/2007/relationships/hdphoto" Target="../media/hdphoto11.wdp"/><Relationship Id="rId7" Type="http://schemas.openxmlformats.org/officeDocument/2006/relationships/image" Target="../media/image127.png"/><Relationship Id="rId12"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89.xml"/><Relationship Id="rId6" Type="http://schemas.openxmlformats.org/officeDocument/2006/relationships/image" Target="../media/image120.png"/><Relationship Id="rId11" Type="http://schemas.openxmlformats.org/officeDocument/2006/relationships/image" Target="../media/image156.png"/><Relationship Id="rId5" Type="http://schemas.openxmlformats.org/officeDocument/2006/relationships/image" Target="../media/image157.png"/><Relationship Id="rId10" Type="http://schemas.openxmlformats.org/officeDocument/2006/relationships/image" Target="../media/image155.png"/><Relationship Id="rId4" Type="http://schemas.openxmlformats.org/officeDocument/2006/relationships/image" Target="../media/image124.png"/><Relationship Id="rId9" Type="http://schemas.openxmlformats.org/officeDocument/2006/relationships/image" Target="../media/image154.png"/><Relationship Id="rId14" Type="http://schemas.openxmlformats.org/officeDocument/2006/relationships/image" Target="../media/image159.png"/></Relationships>
</file>

<file path=ppt/slides/_rels/slide29.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9.png"/><Relationship Id="rId3" Type="http://schemas.microsoft.com/office/2007/relationships/hdphoto" Target="../media/hdphoto11.wdp"/><Relationship Id="rId7" Type="http://schemas.openxmlformats.org/officeDocument/2006/relationships/image" Target="../media/image154.png"/><Relationship Id="rId12"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89.xml"/><Relationship Id="rId6" Type="http://schemas.openxmlformats.org/officeDocument/2006/relationships/image" Target="../media/image125.png"/><Relationship Id="rId11" Type="http://schemas.openxmlformats.org/officeDocument/2006/relationships/image" Target="../media/image157.png"/><Relationship Id="rId5" Type="http://schemas.openxmlformats.org/officeDocument/2006/relationships/image" Target="../media/image127.png"/><Relationship Id="rId10" Type="http://schemas.openxmlformats.org/officeDocument/2006/relationships/image" Target="../media/image155.png"/><Relationship Id="rId4" Type="http://schemas.openxmlformats.org/officeDocument/2006/relationships/image" Target="../media/image120.png"/><Relationship Id="rId9" Type="http://schemas.openxmlformats.org/officeDocument/2006/relationships/image" Target="../media/image124.png"/><Relationship Id="rId14" Type="http://schemas.openxmlformats.org/officeDocument/2006/relationships/image" Target="../media/image158.png"/></Relationships>
</file>

<file path=ppt/slides/_rels/slide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3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59.png"/><Relationship Id="rId3" Type="http://schemas.microsoft.com/office/2007/relationships/hdphoto" Target="../media/hdphoto11.wdp"/><Relationship Id="rId7" Type="http://schemas.openxmlformats.org/officeDocument/2006/relationships/image" Target="../media/image154.png"/><Relationship Id="rId12"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89.xml"/><Relationship Id="rId6" Type="http://schemas.openxmlformats.org/officeDocument/2006/relationships/image" Target="../media/image125.png"/><Relationship Id="rId11" Type="http://schemas.openxmlformats.org/officeDocument/2006/relationships/image" Target="../media/image152.png"/><Relationship Id="rId5" Type="http://schemas.openxmlformats.org/officeDocument/2006/relationships/image" Target="../media/image127.png"/><Relationship Id="rId10" Type="http://schemas.openxmlformats.org/officeDocument/2006/relationships/image" Target="../media/image157.png"/><Relationship Id="rId4" Type="http://schemas.openxmlformats.org/officeDocument/2006/relationships/image" Target="../media/image120.png"/><Relationship Id="rId9" Type="http://schemas.openxmlformats.org/officeDocument/2006/relationships/image" Target="../media/image155.png"/><Relationship Id="rId14" Type="http://schemas.openxmlformats.org/officeDocument/2006/relationships/image" Target="../media/image124.png"/></Relationships>
</file>

<file path=ppt/slides/_rels/slide31.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58.png"/><Relationship Id="rId3" Type="http://schemas.microsoft.com/office/2007/relationships/hdphoto" Target="../media/hdphoto11.wdp"/><Relationship Id="rId7" Type="http://schemas.openxmlformats.org/officeDocument/2006/relationships/image" Target="../media/image127.png"/><Relationship Id="rId12"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89.xml"/><Relationship Id="rId6" Type="http://schemas.openxmlformats.org/officeDocument/2006/relationships/image" Target="../media/image120.png"/><Relationship Id="rId11" Type="http://schemas.openxmlformats.org/officeDocument/2006/relationships/image" Target="../media/image154.png"/><Relationship Id="rId5" Type="http://schemas.openxmlformats.org/officeDocument/2006/relationships/image" Target="../media/image157.png"/><Relationship Id="rId10" Type="http://schemas.openxmlformats.org/officeDocument/2006/relationships/image" Target="../media/image125.png"/><Relationship Id="rId4" Type="http://schemas.openxmlformats.org/officeDocument/2006/relationships/image" Target="../media/image124.png"/><Relationship Id="rId9" Type="http://schemas.openxmlformats.org/officeDocument/2006/relationships/image" Target="../media/image156.png"/><Relationship Id="rId14" Type="http://schemas.openxmlformats.org/officeDocument/2006/relationships/image" Target="../media/image159.png"/></Relationships>
</file>

<file path=ppt/slides/_rels/slide32.xml.rels><?xml version="1.0" encoding="UTF-8" standalone="yes"?>
<Relationships xmlns="http://schemas.openxmlformats.org/package/2006/relationships"><Relationship Id="rId8" Type="http://schemas.openxmlformats.org/officeDocument/2006/relationships/image" Target="../media/image154.png"/><Relationship Id="rId13" Type="http://schemas.openxmlformats.org/officeDocument/2006/relationships/image" Target="../media/image158.png"/><Relationship Id="rId3" Type="http://schemas.microsoft.com/office/2007/relationships/hdphoto" Target="../media/hdphoto11.wdp"/><Relationship Id="rId7" Type="http://schemas.openxmlformats.org/officeDocument/2006/relationships/image" Target="../media/image125.png"/><Relationship Id="rId12"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89.xml"/><Relationship Id="rId6" Type="http://schemas.openxmlformats.org/officeDocument/2006/relationships/image" Target="../media/image127.png"/><Relationship Id="rId11" Type="http://schemas.openxmlformats.org/officeDocument/2006/relationships/image" Target="../media/image157.png"/><Relationship Id="rId5" Type="http://schemas.openxmlformats.org/officeDocument/2006/relationships/image" Target="../media/image120.png"/><Relationship Id="rId10" Type="http://schemas.openxmlformats.org/officeDocument/2006/relationships/image" Target="../media/image156.png"/><Relationship Id="rId4" Type="http://schemas.openxmlformats.org/officeDocument/2006/relationships/image" Target="../media/image124.png"/><Relationship Id="rId9" Type="http://schemas.openxmlformats.org/officeDocument/2006/relationships/image" Target="../media/image155.png"/><Relationship Id="rId14" Type="http://schemas.openxmlformats.org/officeDocument/2006/relationships/image" Target="../media/image159.png"/></Relationships>
</file>

<file path=ppt/slides/_rels/slide3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9.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8" Type="http://schemas.openxmlformats.org/officeDocument/2006/relationships/image" Target="../media/image111.png"/><Relationship Id="rId13" Type="http://schemas.microsoft.com/office/2007/relationships/hdphoto" Target="../media/hdphoto6.wdp"/><Relationship Id="rId18" Type="http://schemas.openxmlformats.org/officeDocument/2006/relationships/image" Target="../media/image120.png"/><Relationship Id="rId26" Type="http://schemas.openxmlformats.org/officeDocument/2006/relationships/image" Target="../media/image126.png"/><Relationship Id="rId3" Type="http://schemas.openxmlformats.org/officeDocument/2006/relationships/diagramLayout" Target="../diagrams/layout1.xml"/><Relationship Id="rId21" Type="http://schemas.openxmlformats.org/officeDocument/2006/relationships/image" Target="../media/image122.png"/><Relationship Id="rId34" Type="http://schemas.openxmlformats.org/officeDocument/2006/relationships/image" Target="../media/image13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19.png"/><Relationship Id="rId25" Type="http://schemas.openxmlformats.org/officeDocument/2006/relationships/image" Target="../media/image125.png"/><Relationship Id="rId33" Type="http://schemas.openxmlformats.org/officeDocument/2006/relationships/image" Target="../media/image133.png"/><Relationship Id="rId2" Type="http://schemas.openxmlformats.org/officeDocument/2006/relationships/diagramData" Target="../diagrams/data1.xml"/><Relationship Id="rId16" Type="http://schemas.openxmlformats.org/officeDocument/2006/relationships/image" Target="../media/image118.png"/><Relationship Id="rId20" Type="http://schemas.microsoft.com/office/2007/relationships/hdphoto" Target="../media/hdphoto7.wdp"/><Relationship Id="rId29" Type="http://schemas.openxmlformats.org/officeDocument/2006/relationships/image" Target="../media/image129.png"/><Relationship Id="rId1" Type="http://schemas.openxmlformats.org/officeDocument/2006/relationships/slideLayout" Target="../slideLayouts/slideLayout78.xml"/><Relationship Id="rId6" Type="http://schemas.microsoft.com/office/2007/relationships/diagramDrawing" Target="../diagrams/drawing1.xml"/><Relationship Id="rId11" Type="http://schemas.openxmlformats.org/officeDocument/2006/relationships/image" Target="../media/image114.png"/><Relationship Id="rId24" Type="http://schemas.openxmlformats.org/officeDocument/2006/relationships/image" Target="../media/image124.png"/><Relationship Id="rId32" Type="http://schemas.openxmlformats.org/officeDocument/2006/relationships/image" Target="../media/image132.png"/><Relationship Id="rId5" Type="http://schemas.openxmlformats.org/officeDocument/2006/relationships/diagramColors" Target="../diagrams/colors1.xml"/><Relationship Id="rId15" Type="http://schemas.openxmlformats.org/officeDocument/2006/relationships/image" Target="../media/image117.png"/><Relationship Id="rId23" Type="http://schemas.openxmlformats.org/officeDocument/2006/relationships/image" Target="../media/image123.png"/><Relationship Id="rId28" Type="http://schemas.openxmlformats.org/officeDocument/2006/relationships/image" Target="../media/image128.png"/><Relationship Id="rId36" Type="http://schemas.openxmlformats.org/officeDocument/2006/relationships/image" Target="../media/image136.png"/><Relationship Id="rId10" Type="http://schemas.openxmlformats.org/officeDocument/2006/relationships/image" Target="../media/image113.png"/><Relationship Id="rId19" Type="http://schemas.openxmlformats.org/officeDocument/2006/relationships/image" Target="../media/image121.png"/><Relationship Id="rId31" Type="http://schemas.openxmlformats.org/officeDocument/2006/relationships/image" Target="../media/image131.png"/><Relationship Id="rId4" Type="http://schemas.openxmlformats.org/officeDocument/2006/relationships/diagramQuickStyle" Target="../diagrams/quickStyle1.xml"/><Relationship Id="rId9" Type="http://schemas.openxmlformats.org/officeDocument/2006/relationships/image" Target="../media/image112.png"/><Relationship Id="rId14" Type="http://schemas.openxmlformats.org/officeDocument/2006/relationships/image" Target="../media/image116.png"/><Relationship Id="rId22" Type="http://schemas.microsoft.com/office/2007/relationships/hdphoto" Target="../media/hdphoto8.wdp"/><Relationship Id="rId27" Type="http://schemas.openxmlformats.org/officeDocument/2006/relationships/image" Target="../media/image127.png"/><Relationship Id="rId30" Type="http://schemas.openxmlformats.org/officeDocument/2006/relationships/image" Target="../media/image130.png"/><Relationship Id="rId35" Type="http://schemas.openxmlformats.org/officeDocument/2006/relationships/image" Target="../media/image1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IoT Updates</a:t>
            </a:r>
          </a:p>
        </p:txBody>
      </p:sp>
      <p:sp>
        <p:nvSpPr>
          <p:cNvPr id="7" name="Rectangle 6"/>
          <p:cNvSpPr/>
          <p:nvPr/>
        </p:nvSpPr>
        <p:spPr bwMode="auto">
          <a:xfrm>
            <a:off x="183263" y="5691798"/>
            <a:ext cx="2468853" cy="118870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Tree>
    <p:extLst>
      <p:ext uri="{BB962C8B-B14F-4D97-AF65-F5344CB8AC3E}">
        <p14:creationId xmlns:p14="http://schemas.microsoft.com/office/powerpoint/2010/main" val="43636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35965" y="749509"/>
            <a:ext cx="7113277" cy="1508259"/>
            <a:chOff x="-1" y="836369"/>
            <a:chExt cx="5231567" cy="1109272"/>
          </a:xfrm>
        </p:grpSpPr>
        <p:grpSp>
          <p:nvGrpSpPr>
            <p:cNvPr id="43" name="Group 42"/>
            <p:cNvGrpSpPr/>
            <p:nvPr/>
          </p:nvGrpSpPr>
          <p:grpSpPr>
            <a:xfrm>
              <a:off x="-1" y="836369"/>
              <a:ext cx="5231567" cy="1109272"/>
              <a:chOff x="0" y="4212230"/>
              <a:chExt cx="4721902" cy="1109272"/>
            </a:xfrm>
          </p:grpSpPr>
          <p:grpSp>
            <p:nvGrpSpPr>
              <p:cNvPr id="45" name="Group 44"/>
              <p:cNvGrpSpPr/>
              <p:nvPr/>
            </p:nvGrpSpPr>
            <p:grpSpPr>
              <a:xfrm>
                <a:off x="2" y="4212230"/>
                <a:ext cx="4721900" cy="1109272"/>
                <a:chOff x="7497" y="3297836"/>
                <a:chExt cx="4721900" cy="1109272"/>
              </a:xfrm>
            </p:grpSpPr>
            <p:sp>
              <p:nvSpPr>
                <p:cNvPr id="47" name="Rectangle 46"/>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8" name="Chevron 47"/>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46" name="Rectangle 45"/>
              <p:cNvSpPr/>
              <p:nvPr/>
            </p:nvSpPr>
            <p:spPr>
              <a:xfrm>
                <a:off x="0" y="4212230"/>
                <a:ext cx="247338" cy="1109272"/>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4" name="TextBox 43"/>
            <p:cNvSpPr txBox="1"/>
            <p:nvPr/>
          </p:nvSpPr>
          <p:spPr>
            <a:xfrm>
              <a:off x="304871" y="1129395"/>
              <a:ext cx="4897265" cy="508649"/>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DC3C00"/>
                  </a:solidFill>
                  <a:effectLst/>
                  <a:uLnTx/>
                  <a:uFillTx/>
                  <a:latin typeface="Segoe UI"/>
                  <a:ea typeface="+mn-ea"/>
                  <a:cs typeface="Segoe UI" panose="020B0502040204020203" pitchFamily="34" charset="0"/>
                </a:rPr>
                <a:t>Protect devices</a:t>
              </a:r>
            </a:p>
          </p:txBody>
        </p:sp>
      </p:grpSp>
      <p:grpSp>
        <p:nvGrpSpPr>
          <p:cNvPr id="24" name="Group 23"/>
          <p:cNvGrpSpPr/>
          <p:nvPr/>
        </p:nvGrpSpPr>
        <p:grpSpPr>
          <a:xfrm>
            <a:off x="5495950" y="2743134"/>
            <a:ext cx="7113277" cy="1508259"/>
            <a:chOff x="0" y="3275345"/>
            <a:chExt cx="4721902" cy="1109272"/>
          </a:xfrm>
        </p:grpSpPr>
        <p:grpSp>
          <p:nvGrpSpPr>
            <p:cNvPr id="25" name="Group 24"/>
            <p:cNvGrpSpPr/>
            <p:nvPr/>
          </p:nvGrpSpPr>
          <p:grpSpPr>
            <a:xfrm>
              <a:off x="0" y="3275345"/>
              <a:ext cx="4721902" cy="1109272"/>
              <a:chOff x="0" y="4212230"/>
              <a:chExt cx="4721902" cy="1109272"/>
            </a:xfrm>
          </p:grpSpPr>
          <p:grpSp>
            <p:nvGrpSpPr>
              <p:cNvPr id="27" name="Group 26"/>
              <p:cNvGrpSpPr/>
              <p:nvPr/>
            </p:nvGrpSpPr>
            <p:grpSpPr>
              <a:xfrm>
                <a:off x="2" y="4212230"/>
                <a:ext cx="4721900" cy="1109272"/>
                <a:chOff x="7497" y="3297836"/>
                <a:chExt cx="4721900" cy="1109272"/>
              </a:xfrm>
            </p:grpSpPr>
            <p:sp>
              <p:nvSpPr>
                <p:cNvPr id="29" name="Rectangle 28"/>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3" name="Chevron 32"/>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28" name="Rectangle 27"/>
              <p:cNvSpPr/>
              <p:nvPr/>
            </p:nvSpPr>
            <p:spPr>
              <a:xfrm>
                <a:off x="0" y="4212230"/>
                <a:ext cx="247338" cy="1109272"/>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26" name="TextBox 25"/>
            <p:cNvSpPr txBox="1"/>
            <p:nvPr/>
          </p:nvSpPr>
          <p:spPr>
            <a:xfrm>
              <a:off x="273493" y="3518999"/>
              <a:ext cx="4420168" cy="508649"/>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DC3C00"/>
                  </a:solidFill>
                  <a:effectLst/>
                  <a:uLnTx/>
                  <a:uFillTx/>
                  <a:latin typeface="Segoe UI"/>
                  <a:ea typeface="+mn-ea"/>
                  <a:cs typeface="Segoe UI" panose="020B0502040204020203" pitchFamily="34" charset="0"/>
                </a:rPr>
                <a:t>Protect data</a:t>
              </a:r>
            </a:p>
          </p:txBody>
        </p:sp>
      </p:grpSp>
      <p:grpSp>
        <p:nvGrpSpPr>
          <p:cNvPr id="3" name="Group 2"/>
          <p:cNvGrpSpPr/>
          <p:nvPr/>
        </p:nvGrpSpPr>
        <p:grpSpPr>
          <a:xfrm>
            <a:off x="1765" y="-22035"/>
            <a:ext cx="5684586" cy="6993038"/>
            <a:chOff x="1" y="-22094"/>
            <a:chExt cx="5574420" cy="6857515"/>
          </a:xfrm>
        </p:grpSpPr>
        <p:grpSp>
          <p:nvGrpSpPr>
            <p:cNvPr id="4" name="Group 3"/>
            <p:cNvGrpSpPr/>
            <p:nvPr/>
          </p:nvGrpSpPr>
          <p:grpSpPr>
            <a:xfrm>
              <a:off x="1" y="-22094"/>
              <a:ext cx="5574420" cy="6857515"/>
              <a:chOff x="0" y="364"/>
              <a:chExt cx="4180815" cy="5143136"/>
            </a:xfrm>
          </p:grpSpPr>
          <p:sp>
            <p:nvSpPr>
              <p:cNvPr id="31" name="Rectangle 30"/>
              <p:cNvSpPr/>
              <p:nvPr/>
            </p:nvSpPr>
            <p:spPr>
              <a:xfrm>
                <a:off x="0" y="364"/>
                <a:ext cx="4070212" cy="5143136"/>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34" name="TextBox 33"/>
              <p:cNvSpPr txBox="1">
                <a:spLocks noChangeAspect="1"/>
              </p:cNvSpPr>
              <p:nvPr/>
            </p:nvSpPr>
            <p:spPr>
              <a:xfrm>
                <a:off x="47174" y="1506095"/>
                <a:ext cx="4133641" cy="1174456"/>
              </a:xfrm>
              <a:prstGeom prst="rect">
                <a:avLst/>
              </a:prstGeom>
              <a:noFill/>
            </p:spPr>
            <p:txBody>
              <a:bodyPr wrap="square" lIns="186494" tIns="149196" rIns="186494" bIns="149196" rtlCol="0">
                <a:sp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r>
                  <a:rPr kumimoji="0" lang="en-US" sz="4351"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Secure</a:t>
                </a:r>
              </a:p>
              <a:p>
                <a:pPr marL="0" marR="0" lvl="0" indent="0" algn="l" defTabSz="932394" rtl="0" eaLnBrk="1" fontAlgn="auto" latinLnBrk="0" hangingPunct="1">
                  <a:lnSpc>
                    <a:spcPct val="90000"/>
                  </a:lnSpc>
                  <a:spcBef>
                    <a:spcPts val="816"/>
                  </a:spcBef>
                  <a:spcAft>
                    <a:spcPts val="0"/>
                  </a:spcAft>
                  <a:buClrTx/>
                  <a:buSzTx/>
                  <a:buFontTx/>
                  <a:buNone/>
                  <a:tabLst/>
                  <a:defRPr/>
                </a:pPr>
                <a:endParaRPr kumimoji="0" lang="en-US" sz="4080" b="0" i="0" u="none" strike="noStrike" kern="0" cap="none" spc="0" normalizeH="0" baseline="0" noProof="0" dirty="0" err="1">
                  <a:ln>
                    <a:noFill/>
                  </a:ln>
                  <a:solidFill>
                    <a:srgbClr val="737373"/>
                  </a:solidFill>
                  <a:effectLst/>
                  <a:uLnTx/>
                  <a:uFillTx/>
                  <a:latin typeface="Segoe UI"/>
                  <a:ea typeface="+mn-ea"/>
                  <a:cs typeface="+mn-cs"/>
                </a:endParaRPr>
              </a:p>
            </p:txBody>
          </p:sp>
        </p:grpSp>
        <p:sp>
          <p:nvSpPr>
            <p:cNvPr id="30" name="Freeform 29"/>
            <p:cNvSpPr>
              <a:spLocks noChangeAspect="1"/>
            </p:cNvSpPr>
            <p:nvPr/>
          </p:nvSpPr>
          <p:spPr bwMode="black">
            <a:xfrm>
              <a:off x="2429897" y="3712227"/>
              <a:ext cx="687176" cy="780288"/>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049" tIns="103239" rIns="129049" bIns="103239" numCol="1" spcCol="0" rtlCol="0" fromWordArt="0" anchor="t" anchorCtr="0" forceAA="0" compatLnSpc="1">
              <a:prstTxWarp prst="textNoShape">
                <a:avLst/>
              </a:prstTxWarp>
              <a:noAutofit/>
            </a:bodyPr>
            <a:lstStyle/>
            <a:p>
              <a:pPr marL="0" marR="0" lvl="0" indent="0" algn="ctr" defTabSz="657929" rtl="0" eaLnBrk="1" fontAlgn="base" latinLnBrk="0" hangingPunct="1">
                <a:lnSpc>
                  <a:spcPct val="90000"/>
                </a:lnSpc>
                <a:spcBef>
                  <a:spcPct val="0"/>
                </a:spcBef>
                <a:spcAft>
                  <a:spcPct val="0"/>
                </a:spcAft>
                <a:buClrTx/>
                <a:buSzTx/>
                <a:buFontTx/>
                <a:buNone/>
                <a:tabLst/>
                <a:defRPr/>
              </a:pPr>
              <a:endParaRPr kumimoji="0" lang="en-US" sz="169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32" name="Group 31"/>
          <p:cNvGrpSpPr/>
          <p:nvPr/>
        </p:nvGrpSpPr>
        <p:grpSpPr>
          <a:xfrm>
            <a:off x="5535965" y="4736758"/>
            <a:ext cx="7113277" cy="1508259"/>
            <a:chOff x="-1" y="836369"/>
            <a:chExt cx="5231567" cy="1109272"/>
          </a:xfrm>
        </p:grpSpPr>
        <p:grpSp>
          <p:nvGrpSpPr>
            <p:cNvPr id="42" name="Group 41"/>
            <p:cNvGrpSpPr/>
            <p:nvPr/>
          </p:nvGrpSpPr>
          <p:grpSpPr>
            <a:xfrm>
              <a:off x="-1" y="836369"/>
              <a:ext cx="5231567" cy="1109272"/>
              <a:chOff x="0" y="4212230"/>
              <a:chExt cx="4721902" cy="1109272"/>
            </a:xfrm>
          </p:grpSpPr>
          <p:grpSp>
            <p:nvGrpSpPr>
              <p:cNvPr id="50" name="Group 49"/>
              <p:cNvGrpSpPr/>
              <p:nvPr/>
            </p:nvGrpSpPr>
            <p:grpSpPr>
              <a:xfrm>
                <a:off x="2" y="4212230"/>
                <a:ext cx="4721900" cy="1109272"/>
                <a:chOff x="7497" y="3297836"/>
                <a:chExt cx="4721900" cy="1109272"/>
              </a:xfrm>
            </p:grpSpPr>
            <p:sp>
              <p:nvSpPr>
                <p:cNvPr id="52" name="Rectangle 51"/>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53" name="Chevron 52"/>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51" name="Rectangle 50"/>
              <p:cNvSpPr/>
              <p:nvPr/>
            </p:nvSpPr>
            <p:spPr>
              <a:xfrm>
                <a:off x="0" y="4212230"/>
                <a:ext cx="247338" cy="1109272"/>
              </a:xfrm>
              <a:prstGeom prst="rect">
                <a:avLst/>
              </a:prstGeom>
              <a:solidFill>
                <a:srgbClr val="DC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9" name="TextBox 48"/>
            <p:cNvSpPr txBox="1"/>
            <p:nvPr/>
          </p:nvSpPr>
          <p:spPr>
            <a:xfrm>
              <a:off x="304871" y="1129395"/>
              <a:ext cx="4897265" cy="508649"/>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DC3C00"/>
                  </a:solidFill>
                  <a:effectLst/>
                  <a:uLnTx/>
                  <a:uFillTx/>
                  <a:latin typeface="Segoe UI"/>
                  <a:ea typeface="+mn-ea"/>
                  <a:cs typeface="Segoe UI" panose="020B0502040204020203" pitchFamily="34" charset="0"/>
                </a:rPr>
                <a:t>Protect identities</a:t>
              </a:r>
            </a:p>
          </p:txBody>
        </p:sp>
      </p:grpSp>
    </p:spTree>
    <p:extLst>
      <p:ext uri="{BB962C8B-B14F-4D97-AF65-F5344CB8AC3E}">
        <p14:creationId xmlns:p14="http://schemas.microsoft.com/office/powerpoint/2010/main" val="2764195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Windows IoT Devices</a:t>
            </a:r>
          </a:p>
        </p:txBody>
      </p:sp>
      <p:graphicFrame>
        <p:nvGraphicFramePr>
          <p:cNvPr id="5" name="Diagram 4"/>
          <p:cNvGraphicFramePr/>
          <p:nvPr>
            <p:extLst/>
          </p:nvPr>
        </p:nvGraphicFramePr>
        <p:xfrm>
          <a:off x="488669" y="1682777"/>
          <a:ext cx="11673168" cy="11286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Left Brace 5"/>
          <p:cNvSpPr/>
          <p:nvPr/>
        </p:nvSpPr>
        <p:spPr>
          <a:xfrm rot="5400000">
            <a:off x="1133938" y="852474"/>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Left Brace 6"/>
          <p:cNvSpPr/>
          <p:nvPr/>
        </p:nvSpPr>
        <p:spPr>
          <a:xfrm rot="5400000">
            <a:off x="3634289" y="-1446519"/>
            <a:ext cx="138085" cy="6396676"/>
          </a:xfrm>
          <a:prstGeom prst="leftBrace">
            <a:avLst>
              <a:gd name="adj1" fmla="val 8333"/>
              <a:gd name="adj2" fmla="val 50180"/>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TextBox 7"/>
          <p:cNvSpPr txBox="1"/>
          <p:nvPr/>
        </p:nvSpPr>
        <p:spPr>
          <a:xfrm>
            <a:off x="274639" y="1188889"/>
            <a:ext cx="2175063"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Signature Verification</a:t>
            </a:r>
          </a:p>
        </p:txBody>
      </p:sp>
      <p:sp>
        <p:nvSpPr>
          <p:cNvPr id="9" name="TextBox 8"/>
          <p:cNvSpPr txBox="1"/>
          <p:nvPr/>
        </p:nvSpPr>
        <p:spPr>
          <a:xfrm>
            <a:off x="2680699" y="1337870"/>
            <a:ext cx="2050176"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Boot Measurements</a:t>
            </a:r>
          </a:p>
        </p:txBody>
      </p:sp>
      <p:sp>
        <p:nvSpPr>
          <p:cNvPr id="13" name="Text Placeholder 2"/>
          <p:cNvSpPr>
            <a:spLocks noGrp="1"/>
          </p:cNvSpPr>
          <p:nvPr>
            <p:ph type="body" sz="quarter" idx="10"/>
          </p:nvPr>
        </p:nvSpPr>
        <p:spPr>
          <a:xfrm>
            <a:off x="320021" y="2833633"/>
            <a:ext cx="11918016" cy="4019562"/>
          </a:xfrm>
        </p:spPr>
        <p:txBody>
          <a:bodyPr/>
          <a:lstStyle/>
          <a:p>
            <a:pPr lvl="1"/>
            <a:r>
              <a:rPr lang="en-US" sz="3000" dirty="0">
                <a:gradFill>
                  <a:gsLst>
                    <a:gs pos="1250">
                      <a:schemeClr val="tx2"/>
                    </a:gs>
                    <a:gs pos="99000">
                      <a:schemeClr val="tx2"/>
                    </a:gs>
                  </a:gsLst>
                  <a:lin ang="5400000" scaled="0"/>
                </a:gradFill>
                <a:latin typeface="+mj-lt"/>
              </a:rPr>
              <a:t>Boot malware resistance with UEFI Secure Boot</a:t>
            </a:r>
          </a:p>
          <a:p>
            <a:pPr lvl="1"/>
            <a:r>
              <a:rPr lang="en-US" sz="1600" dirty="0"/>
              <a:t>Firmware enforces policy and only starts signed OS loader</a:t>
            </a:r>
          </a:p>
          <a:p>
            <a:pPr lvl="1"/>
            <a:endParaRPr lang="en-US" sz="1600" dirty="0">
              <a:gradFill>
                <a:gsLst>
                  <a:gs pos="1250">
                    <a:schemeClr val="tx2"/>
                  </a:gs>
                  <a:gs pos="99000">
                    <a:schemeClr val="tx2"/>
                  </a:gs>
                </a:gsLst>
                <a:lin ang="5400000" scaled="0"/>
              </a:gradFill>
              <a:latin typeface="+mj-lt"/>
            </a:endParaRPr>
          </a:p>
          <a:p>
            <a:pPr lvl="1"/>
            <a:r>
              <a:rPr lang="en-US" sz="3000" dirty="0">
                <a:gradFill>
                  <a:gsLst>
                    <a:gs pos="1250">
                      <a:schemeClr val="tx2"/>
                    </a:gs>
                    <a:gs pos="99000">
                      <a:schemeClr val="tx2"/>
                    </a:gs>
                  </a:gsLst>
                  <a:lin ang="5400000" scaled="0"/>
                </a:gradFill>
                <a:latin typeface="+mj-lt"/>
              </a:rPr>
              <a:t>Secure device identity and health attestation</a:t>
            </a:r>
          </a:p>
          <a:p>
            <a:pPr lvl="1"/>
            <a:r>
              <a:rPr lang="en-US" sz="1600" dirty="0"/>
              <a:t>TPM support across all IoT SKUs brings strong device identity, secure key management and health attestation</a:t>
            </a:r>
          </a:p>
          <a:p>
            <a:pPr lvl="1"/>
            <a:endParaRPr lang="en-US" sz="1600" dirty="0"/>
          </a:p>
          <a:p>
            <a:pPr lvl="1"/>
            <a:r>
              <a:rPr lang="en-US" sz="3000" dirty="0">
                <a:gradFill>
                  <a:gsLst>
                    <a:gs pos="1250">
                      <a:schemeClr val="tx2"/>
                    </a:gs>
                    <a:gs pos="99000">
                      <a:schemeClr val="tx2"/>
                    </a:gs>
                  </a:gsLst>
                  <a:lin ang="5400000" scaled="0"/>
                </a:gradFill>
                <a:latin typeface="+mj-lt"/>
              </a:rPr>
              <a:t>Identity protection and access control </a:t>
            </a:r>
          </a:p>
          <a:p>
            <a:pPr lvl="1"/>
            <a:r>
              <a:rPr lang="en-US" sz="1600" dirty="0"/>
              <a:t>Supported by features like Microsoft Passport (2FA), Windows Hello, Credential Guard (virtualization-based security)</a:t>
            </a:r>
          </a:p>
          <a:p>
            <a:pPr lvl="1"/>
            <a:endParaRPr lang="en-US" sz="1600" dirty="0"/>
          </a:p>
          <a:p>
            <a:pPr lvl="1"/>
            <a:r>
              <a:rPr lang="en-US" sz="3000" dirty="0">
                <a:gradFill>
                  <a:gsLst>
                    <a:gs pos="1250">
                      <a:schemeClr val="tx2"/>
                    </a:gs>
                    <a:gs pos="99000">
                      <a:schemeClr val="tx2"/>
                    </a:gs>
                  </a:gsLst>
                  <a:lin ang="5400000" scaled="0"/>
                </a:gradFill>
                <a:latin typeface="+mj-lt"/>
              </a:rPr>
              <a:t>Advanced lock-down capabilities </a:t>
            </a:r>
          </a:p>
          <a:p>
            <a:pPr lvl="1"/>
            <a:r>
              <a:rPr lang="en-US" sz="1600" dirty="0"/>
              <a:t>Supported in Windows 10 with AppLocker &amp; Device Guard along with Enterprise Data Protection &amp; BitLocker </a:t>
            </a:r>
            <a:endParaRPr lang="en-US" dirty="0"/>
          </a:p>
        </p:txBody>
      </p:sp>
      <p:sp>
        <p:nvSpPr>
          <p:cNvPr id="12" name="Left Brace 11"/>
          <p:cNvSpPr/>
          <p:nvPr/>
        </p:nvSpPr>
        <p:spPr>
          <a:xfrm rot="5400000">
            <a:off x="9255666" y="878457"/>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TextBox 13"/>
          <p:cNvSpPr txBox="1"/>
          <p:nvPr/>
        </p:nvSpPr>
        <p:spPr>
          <a:xfrm>
            <a:off x="8638779" y="1164929"/>
            <a:ext cx="1616280"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Access Control</a:t>
            </a:r>
          </a:p>
        </p:txBody>
      </p:sp>
      <p:sp>
        <p:nvSpPr>
          <p:cNvPr id="15" name="Left Brace 14"/>
          <p:cNvSpPr/>
          <p:nvPr/>
        </p:nvSpPr>
        <p:spPr>
          <a:xfrm rot="5400000">
            <a:off x="10826760" y="875181"/>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6" name="TextBox 15"/>
          <p:cNvSpPr txBox="1"/>
          <p:nvPr/>
        </p:nvSpPr>
        <p:spPr>
          <a:xfrm>
            <a:off x="10400215" y="1136858"/>
            <a:ext cx="1092841"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Lockdown</a:t>
            </a:r>
          </a:p>
        </p:txBody>
      </p:sp>
      <p:sp>
        <p:nvSpPr>
          <p:cNvPr id="17" name="Left Brace 16"/>
          <p:cNvSpPr/>
          <p:nvPr/>
        </p:nvSpPr>
        <p:spPr>
          <a:xfrm rot="5400000">
            <a:off x="7583360" y="878457"/>
            <a:ext cx="239752" cy="1496356"/>
          </a:xfrm>
          <a:prstGeom prst="leftBrace">
            <a:avLst/>
          </a:prstGeom>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TextBox 17"/>
          <p:cNvSpPr txBox="1"/>
          <p:nvPr/>
        </p:nvSpPr>
        <p:spPr>
          <a:xfrm>
            <a:off x="6966473" y="1164929"/>
            <a:ext cx="1616280" cy="338554"/>
          </a:xfrm>
          <a:prstGeom prst="rect">
            <a:avLst/>
          </a:prstGeom>
          <a:noFill/>
        </p:spPr>
        <p:txBody>
          <a:bodyPr wrap="square" rtlCol="0">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Code Integrity</a:t>
            </a:r>
          </a:p>
        </p:txBody>
      </p:sp>
    </p:spTree>
    <p:extLst>
      <p:ext uri="{BB962C8B-B14F-4D97-AF65-F5344CB8AC3E}">
        <p14:creationId xmlns:p14="http://schemas.microsoft.com/office/powerpoint/2010/main" val="2463787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6E8599E2-6349-4DA5-9E5B-5973F7D07F10}"/>
                                            </p:graphicEl>
                                          </p:spTgt>
                                        </p:tgtEl>
                                        <p:attrNameLst>
                                          <p:attrName>style.visibility</p:attrName>
                                        </p:attrNameLst>
                                      </p:cBhvr>
                                      <p:to>
                                        <p:strVal val="visible"/>
                                      </p:to>
                                    </p:set>
                                    <p:animEffect transition="in" filter="fade">
                                      <p:cBhvr>
                                        <p:cTn id="7" dur="500"/>
                                        <p:tgtEl>
                                          <p:spTgt spid="5">
                                            <p:graphicEl>
                                              <a:dgm id="{6E8599E2-6349-4DA5-9E5B-5973F7D07F10}"/>
                                            </p:graphicEl>
                                          </p:spTgt>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0" presetClass="entr" presetSubtype="0" fill="hold" nodeType="with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animEffect transition="in" filter="fade">
                                      <p:cBhvr>
                                        <p:cTn id="15" dur="500"/>
                                        <p:tgtEl>
                                          <p:spTgt spid="13">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500"/>
                                        <p:tgtEl>
                                          <p:spTgt spid="1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759CB2EB-D1DD-4FDB-96D7-278B0FD1390C}"/>
                                            </p:graphicEl>
                                          </p:spTgt>
                                        </p:tgtEl>
                                        <p:attrNameLst>
                                          <p:attrName>style.visibility</p:attrName>
                                        </p:attrNameLst>
                                      </p:cBhvr>
                                      <p:to>
                                        <p:strVal val="visible"/>
                                      </p:to>
                                    </p:set>
                                    <p:animEffect transition="in" filter="fade">
                                      <p:cBhvr>
                                        <p:cTn id="23" dur="500"/>
                                        <p:tgtEl>
                                          <p:spTgt spid="5">
                                            <p:graphicEl>
                                              <a:dgm id="{759CB2EB-D1DD-4FDB-96D7-278B0FD1390C}"/>
                                            </p:graphic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5">
                                            <p:graphicEl>
                                              <a:dgm id="{85CC1329-634E-4993-AA03-1B0BEF793F1C}"/>
                                            </p:graphicEl>
                                          </p:spTgt>
                                        </p:tgtEl>
                                        <p:attrNameLst>
                                          <p:attrName>style.visibility</p:attrName>
                                        </p:attrNameLst>
                                      </p:cBhvr>
                                      <p:to>
                                        <p:strVal val="visible"/>
                                      </p:to>
                                    </p:set>
                                    <p:animEffect transition="in" filter="fade">
                                      <p:cBhvr>
                                        <p:cTn id="27" dur="500"/>
                                        <p:tgtEl>
                                          <p:spTgt spid="5">
                                            <p:graphicEl>
                                              <a:dgm id="{85CC1329-634E-4993-AA03-1B0BEF793F1C}"/>
                                            </p:graphicEl>
                                          </p:spTgt>
                                        </p:tgtEl>
                                      </p:cBhvr>
                                    </p:animEffect>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5">
                                            <p:graphicEl>
                                              <a:dgm id="{1DCD4DF2-C1ED-451C-A550-4477A1E21FF4}"/>
                                            </p:graphicEl>
                                          </p:spTgt>
                                        </p:tgtEl>
                                        <p:attrNameLst>
                                          <p:attrName>style.visibility</p:attrName>
                                        </p:attrNameLst>
                                      </p:cBhvr>
                                      <p:to>
                                        <p:strVal val="visible"/>
                                      </p:to>
                                    </p:set>
                                    <p:animEffect transition="in" filter="fade">
                                      <p:cBhvr>
                                        <p:cTn id="31" dur="500"/>
                                        <p:tgtEl>
                                          <p:spTgt spid="5">
                                            <p:graphicEl>
                                              <a:dgm id="{1DCD4DF2-C1ED-451C-A550-4477A1E21FF4}"/>
                                            </p:graphicEl>
                                          </p:spTgt>
                                        </p:tgtEl>
                                      </p:cBhvr>
                                    </p:animEffect>
                                  </p:childTnLst>
                                </p:cTn>
                              </p:par>
                            </p:childTnLst>
                          </p:cTn>
                        </p:par>
                        <p:par>
                          <p:cTn id="32" fill="hold">
                            <p:stCondLst>
                              <p:cond delay="1500"/>
                            </p:stCondLst>
                            <p:childTnLst>
                              <p:par>
                                <p:cTn id="33" presetID="1"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5">
                                            <p:graphicEl>
                                              <a:dgm id="{CEFD18D2-2511-44A4-B4C2-E781BC2F0830}"/>
                                            </p:graphicEl>
                                          </p:spTgt>
                                        </p:tgtEl>
                                        <p:attrNameLst>
                                          <p:attrName>style.visibility</p:attrName>
                                        </p:attrNameLst>
                                      </p:cBhvr>
                                      <p:to>
                                        <p:strVal val="visible"/>
                                      </p:to>
                                    </p:set>
                                    <p:animEffect transition="in" filter="fade">
                                      <p:cBhvr>
                                        <p:cTn id="40" dur="500"/>
                                        <p:tgtEl>
                                          <p:spTgt spid="5">
                                            <p:graphicEl>
                                              <a:dgm id="{CEFD18D2-2511-44A4-B4C2-E781BC2F0830}"/>
                                            </p:graphicEl>
                                          </p:spTgt>
                                        </p:tgtEl>
                                      </p:cBhvr>
                                    </p:animEffect>
                                  </p:childTnLst>
                                </p:cTn>
                              </p:par>
                            </p:childTnLst>
                          </p:cTn>
                        </p:par>
                        <p:par>
                          <p:cTn id="41" fill="hold">
                            <p:stCondLst>
                              <p:cond delay="2000"/>
                            </p:stCondLst>
                            <p:childTnLst>
                              <p:par>
                                <p:cTn id="42" presetID="1" presetClass="entr" presetSubtype="0"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2000"/>
                            </p:stCondLst>
                            <p:childTnLst>
                              <p:par>
                                <p:cTn id="45" presetID="1"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13">
                                            <p:txEl>
                                              <p:pRg st="3" end="3"/>
                                            </p:txEl>
                                          </p:spTgt>
                                        </p:tgtEl>
                                        <p:attrNameLst>
                                          <p:attrName>style.visibility</p:attrName>
                                        </p:attrNameLst>
                                      </p:cBhvr>
                                      <p:to>
                                        <p:strVal val="visible"/>
                                      </p:to>
                                    </p:set>
                                    <p:animEffect transition="in" filter="fade">
                                      <p:cBhvr>
                                        <p:cTn id="49" dur="500"/>
                                        <p:tgtEl>
                                          <p:spTgt spid="13">
                                            <p:txEl>
                                              <p:pRg st="3" end="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xEl>
                                              <p:pRg st="4" end="4"/>
                                            </p:txEl>
                                          </p:spTgt>
                                        </p:tgtEl>
                                        <p:attrNameLst>
                                          <p:attrName>style.visibility</p:attrName>
                                        </p:attrNameLst>
                                      </p:cBhvr>
                                      <p:to>
                                        <p:strVal val="visible"/>
                                      </p:to>
                                    </p:set>
                                    <p:animEffect transition="in" filter="fade">
                                      <p:cBhvr>
                                        <p:cTn id="52" dur="500"/>
                                        <p:tgtEl>
                                          <p:spTgt spid="1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5">
                                            <p:graphicEl>
                                              <a:dgm id="{EACC97F0-C145-4B92-B692-B19498500F34}"/>
                                            </p:graphicEl>
                                          </p:spTgt>
                                        </p:tgtEl>
                                        <p:attrNameLst>
                                          <p:attrName>style.visibility</p:attrName>
                                        </p:attrNameLst>
                                      </p:cBhvr>
                                      <p:to>
                                        <p:strVal val="visible"/>
                                      </p:to>
                                    </p:set>
                                    <p:animEffect transition="in" filter="fade">
                                      <p:cBhvr>
                                        <p:cTn id="57" dur="500"/>
                                        <p:tgtEl>
                                          <p:spTgt spid="5">
                                            <p:graphicEl>
                                              <a:dgm id="{EACC97F0-C145-4B92-B692-B19498500F34}"/>
                                            </p:graphicEl>
                                          </p:spTgt>
                                        </p:tgtEl>
                                      </p:cBhvr>
                                    </p:animEffect>
                                  </p:childTnLst>
                                </p:cTn>
                              </p:par>
                            </p:childTnLst>
                          </p:cTn>
                        </p:par>
                        <p:par>
                          <p:cTn id="58" fill="hold">
                            <p:stCondLst>
                              <p:cond delay="500"/>
                            </p:stCondLst>
                            <p:childTnLst>
                              <p:par>
                                <p:cTn id="59" presetID="1" presetClass="entr" presetSubtype="0"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0" presetClass="entr" presetSubtype="0" fill="hold" nodeType="withEffect">
                                  <p:stCondLst>
                                    <p:cond delay="0"/>
                                  </p:stCondLst>
                                  <p:childTnLst>
                                    <p:set>
                                      <p:cBhvr>
                                        <p:cTn id="64" dur="1" fill="hold">
                                          <p:stCondLst>
                                            <p:cond delay="0"/>
                                          </p:stCondLst>
                                        </p:cTn>
                                        <p:tgtEl>
                                          <p:spTgt spid="13">
                                            <p:txEl>
                                              <p:pRg st="6" end="6"/>
                                            </p:txEl>
                                          </p:spTgt>
                                        </p:tgtEl>
                                        <p:attrNameLst>
                                          <p:attrName>style.visibility</p:attrName>
                                        </p:attrNameLst>
                                      </p:cBhvr>
                                      <p:to>
                                        <p:strVal val="visible"/>
                                      </p:to>
                                    </p:set>
                                    <p:animEffect transition="in" filter="fade">
                                      <p:cBhvr>
                                        <p:cTn id="65" dur="500"/>
                                        <p:tgtEl>
                                          <p:spTgt spid="13">
                                            <p:txEl>
                                              <p:pRg st="6" end="6"/>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xEl>
                                              <p:pRg st="7" end="7"/>
                                            </p:txEl>
                                          </p:spTgt>
                                        </p:tgtEl>
                                        <p:attrNameLst>
                                          <p:attrName>style.visibility</p:attrName>
                                        </p:attrNameLst>
                                      </p:cBhvr>
                                      <p:to>
                                        <p:strVal val="visible"/>
                                      </p:to>
                                    </p:set>
                                    <p:animEffect transition="in" filter="fade">
                                      <p:cBhvr>
                                        <p:cTn id="68" dur="500"/>
                                        <p:tgtEl>
                                          <p:spTgt spid="13">
                                            <p:txEl>
                                              <p:pRg st="7" end="7"/>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5">
                                            <p:graphicEl>
                                              <a:dgm id="{94118004-6541-48AB-B18F-B424D08246CF}"/>
                                            </p:graphicEl>
                                          </p:spTgt>
                                        </p:tgtEl>
                                        <p:attrNameLst>
                                          <p:attrName>style.visibility</p:attrName>
                                        </p:attrNameLst>
                                      </p:cBhvr>
                                      <p:to>
                                        <p:strVal val="visible"/>
                                      </p:to>
                                    </p:set>
                                    <p:animEffect transition="in" filter="fade">
                                      <p:cBhvr>
                                        <p:cTn id="73" dur="500"/>
                                        <p:tgtEl>
                                          <p:spTgt spid="5">
                                            <p:graphicEl>
                                              <a:dgm id="{94118004-6541-48AB-B18F-B424D08246CF}"/>
                                            </p:graphicEl>
                                          </p:spTgt>
                                        </p:tgtEl>
                                      </p:cBhvr>
                                    </p:animEffect>
                                  </p:childTnLst>
                                </p:cTn>
                              </p:par>
                            </p:childTnLst>
                          </p:cTn>
                        </p:par>
                        <p:par>
                          <p:cTn id="74" fill="hold">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0" presetClass="entr" presetSubtype="0" fill="hold" nodeType="withEffect">
                                  <p:stCondLst>
                                    <p:cond delay="0"/>
                                  </p:stCondLst>
                                  <p:childTnLst>
                                    <p:set>
                                      <p:cBhvr>
                                        <p:cTn id="80" dur="1" fill="hold">
                                          <p:stCondLst>
                                            <p:cond delay="0"/>
                                          </p:stCondLst>
                                        </p:cTn>
                                        <p:tgtEl>
                                          <p:spTgt spid="13">
                                            <p:txEl>
                                              <p:pRg st="9" end="9"/>
                                            </p:txEl>
                                          </p:spTgt>
                                        </p:tgtEl>
                                        <p:attrNameLst>
                                          <p:attrName>style.visibility</p:attrName>
                                        </p:attrNameLst>
                                      </p:cBhvr>
                                      <p:to>
                                        <p:strVal val="visible"/>
                                      </p:to>
                                    </p:set>
                                    <p:animEffect transition="in" filter="fade">
                                      <p:cBhvr>
                                        <p:cTn id="81" dur="500"/>
                                        <p:tgtEl>
                                          <p:spTgt spid="13">
                                            <p:txEl>
                                              <p:pRg st="9" end="9"/>
                                            </p:txEl>
                                          </p:spTgt>
                                        </p:tgtEl>
                                      </p:cBhvr>
                                    </p:animEffect>
                                  </p:childTnLst>
                                </p:cTn>
                              </p:par>
                              <p:par>
                                <p:cTn id="82" presetID="10" presetClass="entr" presetSubtype="0" fill="hold" nodeType="withEffect">
                                  <p:stCondLst>
                                    <p:cond delay="0"/>
                                  </p:stCondLst>
                                  <p:childTnLst>
                                    <p:set>
                                      <p:cBhvr>
                                        <p:cTn id="83" dur="1" fill="hold">
                                          <p:stCondLst>
                                            <p:cond delay="0"/>
                                          </p:stCondLst>
                                        </p:cTn>
                                        <p:tgtEl>
                                          <p:spTgt spid="13">
                                            <p:txEl>
                                              <p:pRg st="10" end="10"/>
                                            </p:txEl>
                                          </p:spTgt>
                                        </p:tgtEl>
                                        <p:attrNameLst>
                                          <p:attrName>style.visibility</p:attrName>
                                        </p:attrNameLst>
                                      </p:cBhvr>
                                      <p:to>
                                        <p:strVal val="visible"/>
                                      </p:to>
                                    </p:set>
                                    <p:animEffect transition="in" filter="fade">
                                      <p:cBhvr>
                                        <p:cTn id="84" dur="500"/>
                                        <p:tgtEl>
                                          <p:spTgt spid="1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6" grpId="0" uiExpand="1" animBg="1"/>
      <p:bldP spid="7" grpId="0" uiExpand="1" animBg="1"/>
      <p:bldP spid="8" grpId="0" uiExpand="1"/>
      <p:bldP spid="9" grpId="0" uiExpand="1"/>
      <p:bldP spid="12" grpId="0" uiExpand="1" animBg="1"/>
      <p:bldP spid="14" grpId="0" uiExpand="1"/>
      <p:bldP spid="15" grpId="0" animBg="1"/>
      <p:bldP spid="16" grpId="0"/>
      <p:bldP spid="17" grpId="0" animBg="1"/>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35966" y="876185"/>
            <a:ext cx="7113277" cy="1508259"/>
            <a:chOff x="-1" y="836369"/>
            <a:chExt cx="5231567" cy="1109272"/>
          </a:xfrm>
        </p:grpSpPr>
        <p:grpSp>
          <p:nvGrpSpPr>
            <p:cNvPr id="43" name="Group 42"/>
            <p:cNvGrpSpPr/>
            <p:nvPr/>
          </p:nvGrpSpPr>
          <p:grpSpPr>
            <a:xfrm>
              <a:off x="-1" y="836369"/>
              <a:ext cx="5231567" cy="1109272"/>
              <a:chOff x="0" y="4212230"/>
              <a:chExt cx="4721902" cy="1109272"/>
            </a:xfrm>
          </p:grpSpPr>
          <p:grpSp>
            <p:nvGrpSpPr>
              <p:cNvPr id="45" name="Group 44"/>
              <p:cNvGrpSpPr/>
              <p:nvPr/>
            </p:nvGrpSpPr>
            <p:grpSpPr>
              <a:xfrm>
                <a:off x="2" y="4212230"/>
                <a:ext cx="4721900" cy="1109272"/>
                <a:chOff x="7497" y="3297836"/>
                <a:chExt cx="4721900" cy="1109272"/>
              </a:xfrm>
            </p:grpSpPr>
            <p:sp>
              <p:nvSpPr>
                <p:cNvPr id="47" name="Rectangle 46"/>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8" name="Chevron 47"/>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46" name="Rectangle 45"/>
              <p:cNvSpPr/>
              <p:nvPr/>
            </p:nvSpPr>
            <p:spPr>
              <a:xfrm>
                <a:off x="0" y="4212230"/>
                <a:ext cx="247338" cy="1109272"/>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4" name="TextBox 43"/>
            <p:cNvSpPr txBox="1"/>
            <p:nvPr/>
          </p:nvSpPr>
          <p:spPr>
            <a:xfrm>
              <a:off x="303012" y="926233"/>
              <a:ext cx="4897265" cy="929392"/>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5B2D90"/>
                  </a:solidFill>
                  <a:effectLst/>
                  <a:uLnTx/>
                  <a:uFillTx/>
                  <a:latin typeface="Segoe UI"/>
                  <a:ea typeface="+mn-ea"/>
                  <a:cs typeface="Segoe UI" panose="020B0502040204020203" pitchFamily="34" charset="0"/>
                </a:rPr>
                <a:t>Seamless connectivity to Microsoft Azure</a:t>
              </a:r>
            </a:p>
          </p:txBody>
        </p:sp>
      </p:grpSp>
      <p:grpSp>
        <p:nvGrpSpPr>
          <p:cNvPr id="35" name="Group 34"/>
          <p:cNvGrpSpPr/>
          <p:nvPr/>
        </p:nvGrpSpPr>
        <p:grpSpPr>
          <a:xfrm>
            <a:off x="5525144" y="2743133"/>
            <a:ext cx="7113277" cy="1508260"/>
            <a:chOff x="0" y="3275345"/>
            <a:chExt cx="4721902" cy="1109272"/>
          </a:xfrm>
        </p:grpSpPr>
        <p:grpSp>
          <p:nvGrpSpPr>
            <p:cNvPr id="36" name="Group 35"/>
            <p:cNvGrpSpPr/>
            <p:nvPr/>
          </p:nvGrpSpPr>
          <p:grpSpPr>
            <a:xfrm>
              <a:off x="0" y="3275345"/>
              <a:ext cx="4721902" cy="1109272"/>
              <a:chOff x="0" y="4212230"/>
              <a:chExt cx="4721902" cy="1109272"/>
            </a:xfrm>
          </p:grpSpPr>
          <p:grpSp>
            <p:nvGrpSpPr>
              <p:cNvPr id="38" name="Group 37"/>
              <p:cNvGrpSpPr/>
              <p:nvPr/>
            </p:nvGrpSpPr>
            <p:grpSpPr>
              <a:xfrm>
                <a:off x="2" y="4212230"/>
                <a:ext cx="4721900" cy="1109272"/>
                <a:chOff x="7497" y="3297836"/>
                <a:chExt cx="4721900" cy="1109272"/>
              </a:xfrm>
            </p:grpSpPr>
            <p:sp>
              <p:nvSpPr>
                <p:cNvPr id="40" name="Rectangle 39"/>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1" name="Chevron 40"/>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39" name="Rectangle 38"/>
              <p:cNvSpPr/>
              <p:nvPr/>
            </p:nvSpPr>
            <p:spPr>
              <a:xfrm>
                <a:off x="0" y="4212230"/>
                <a:ext cx="247338" cy="1109272"/>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37" name="TextBox 36"/>
            <p:cNvSpPr txBox="1"/>
            <p:nvPr/>
          </p:nvSpPr>
          <p:spPr>
            <a:xfrm>
              <a:off x="273493" y="3352745"/>
              <a:ext cx="4420168" cy="929391"/>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5B2D90"/>
                  </a:solidFill>
                  <a:effectLst/>
                  <a:uLnTx/>
                  <a:uFillTx/>
                  <a:latin typeface="Segoe UI"/>
                  <a:ea typeface="+mn-ea"/>
                  <a:cs typeface="Segoe UI" panose="020B0502040204020203" pitchFamily="34" charset="0"/>
                </a:rPr>
                <a:t>Interoperability across connected devices</a:t>
              </a:r>
            </a:p>
          </p:txBody>
        </p:sp>
      </p:grpSp>
      <p:grpSp>
        <p:nvGrpSpPr>
          <p:cNvPr id="4" name="Group 3"/>
          <p:cNvGrpSpPr/>
          <p:nvPr/>
        </p:nvGrpSpPr>
        <p:grpSpPr>
          <a:xfrm>
            <a:off x="1765" y="991"/>
            <a:ext cx="5684586" cy="6993038"/>
            <a:chOff x="0" y="364"/>
            <a:chExt cx="4180815" cy="5143136"/>
          </a:xfrm>
        </p:grpSpPr>
        <p:sp>
          <p:nvSpPr>
            <p:cNvPr id="31" name="Rectangle 30"/>
            <p:cNvSpPr/>
            <p:nvPr/>
          </p:nvSpPr>
          <p:spPr>
            <a:xfrm>
              <a:off x="0" y="364"/>
              <a:ext cx="4070212" cy="5143136"/>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34" name="TextBox 33"/>
            <p:cNvSpPr txBox="1">
              <a:spLocks noChangeAspect="1"/>
            </p:cNvSpPr>
            <p:nvPr/>
          </p:nvSpPr>
          <p:spPr>
            <a:xfrm>
              <a:off x="47174" y="1506095"/>
              <a:ext cx="4133641" cy="1174456"/>
            </a:xfrm>
            <a:prstGeom prst="rect">
              <a:avLst/>
            </a:prstGeom>
            <a:noFill/>
          </p:spPr>
          <p:txBody>
            <a:bodyPr wrap="square" lIns="186494" tIns="149196" rIns="186494" bIns="149196" rtlCol="0">
              <a:sp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r>
                <a:rPr kumimoji="0" lang="en-US" sz="4351"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Connected</a:t>
              </a:r>
            </a:p>
            <a:p>
              <a:pPr marL="0" marR="0" lvl="0" indent="0" algn="l" defTabSz="932394" rtl="0" eaLnBrk="1" fontAlgn="auto" latinLnBrk="0" hangingPunct="1">
                <a:lnSpc>
                  <a:spcPct val="90000"/>
                </a:lnSpc>
                <a:spcBef>
                  <a:spcPts val="816"/>
                </a:spcBef>
                <a:spcAft>
                  <a:spcPts val="0"/>
                </a:spcAft>
                <a:buClrTx/>
                <a:buSzTx/>
                <a:buFontTx/>
                <a:buNone/>
                <a:tabLst/>
                <a:defRPr/>
              </a:pPr>
              <a:endParaRPr kumimoji="0" lang="en-US" sz="4080" b="0" i="0" u="none" strike="noStrike" kern="0" cap="none" spc="0" normalizeH="0" baseline="0" noProof="0" dirty="0" err="1">
                <a:ln>
                  <a:noFill/>
                </a:ln>
                <a:solidFill>
                  <a:srgbClr val="737373"/>
                </a:solidFill>
                <a:effectLst/>
                <a:uLnTx/>
                <a:uFillTx/>
                <a:latin typeface="Segoe UI"/>
                <a:ea typeface="+mn-ea"/>
                <a:cs typeface="+mn-cs"/>
              </a:endParaRPr>
            </a:p>
          </p:txBody>
        </p:sp>
        <p:sp>
          <p:nvSpPr>
            <p:cNvPr id="42" name="Freeform 41"/>
            <p:cNvSpPr>
              <a:spLocks noChangeAspect="1"/>
            </p:cNvSpPr>
            <p:nvPr/>
          </p:nvSpPr>
          <p:spPr bwMode="black">
            <a:xfrm>
              <a:off x="1618829" y="2554998"/>
              <a:ext cx="953368" cy="987609"/>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bg1"/>
            </a:solidFill>
            <a:ln>
              <a:noFill/>
            </a:ln>
          </p:spPr>
          <p:txBody>
            <a:bodyPr vert="horz" wrap="square" lIns="124330" tIns="62165" rIns="124330" bIns="62165"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20" name="Group 19"/>
          <p:cNvGrpSpPr/>
          <p:nvPr/>
        </p:nvGrpSpPr>
        <p:grpSpPr>
          <a:xfrm>
            <a:off x="5535966" y="4610081"/>
            <a:ext cx="7113277" cy="1508260"/>
            <a:chOff x="0" y="3275345"/>
            <a:chExt cx="4721902" cy="1109272"/>
          </a:xfrm>
        </p:grpSpPr>
        <p:grpSp>
          <p:nvGrpSpPr>
            <p:cNvPr id="21" name="Group 20"/>
            <p:cNvGrpSpPr/>
            <p:nvPr/>
          </p:nvGrpSpPr>
          <p:grpSpPr>
            <a:xfrm>
              <a:off x="0" y="3275345"/>
              <a:ext cx="4721902" cy="1109272"/>
              <a:chOff x="0" y="4212230"/>
              <a:chExt cx="4721902" cy="1109272"/>
            </a:xfrm>
          </p:grpSpPr>
          <p:grpSp>
            <p:nvGrpSpPr>
              <p:cNvPr id="23" name="Group 22"/>
              <p:cNvGrpSpPr/>
              <p:nvPr/>
            </p:nvGrpSpPr>
            <p:grpSpPr>
              <a:xfrm>
                <a:off x="2" y="4212230"/>
                <a:ext cx="4721900" cy="1109272"/>
                <a:chOff x="7497" y="3297836"/>
                <a:chExt cx="4721900" cy="1109272"/>
              </a:xfrm>
            </p:grpSpPr>
            <p:sp>
              <p:nvSpPr>
                <p:cNvPr id="25" name="Rectangle 24"/>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26" name="Chevron 25"/>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24" name="Rectangle 23"/>
              <p:cNvSpPr/>
              <p:nvPr/>
            </p:nvSpPr>
            <p:spPr>
              <a:xfrm>
                <a:off x="0" y="4212230"/>
                <a:ext cx="247338" cy="1109272"/>
              </a:xfrm>
              <a:prstGeom prst="rect">
                <a:avLst/>
              </a:prstGeom>
              <a:solidFill>
                <a:srgbClr val="5B2D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22" name="TextBox 21"/>
            <p:cNvSpPr txBox="1"/>
            <p:nvPr/>
          </p:nvSpPr>
          <p:spPr>
            <a:xfrm>
              <a:off x="273493" y="3352745"/>
              <a:ext cx="4420168" cy="948048"/>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5B2D90"/>
                  </a:solidFill>
                  <a:effectLst/>
                  <a:uLnTx/>
                  <a:uFillTx/>
                  <a:latin typeface="Segoe UI"/>
                  <a:ea typeface="+mn-ea"/>
                  <a:cs typeface="Segoe UI" panose="020B0502040204020203" pitchFamily="34" charset="0"/>
                </a:rPr>
                <a:t>Easy incorporation of sensors and peripherals</a:t>
              </a:r>
            </a:p>
          </p:txBody>
        </p:sp>
      </p:grpSp>
    </p:spTree>
    <p:extLst>
      <p:ext uri="{BB962C8B-B14F-4D97-AF65-F5344CB8AC3E}">
        <p14:creationId xmlns:p14="http://schemas.microsoft.com/office/powerpoint/2010/main" val="7880343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Core Connection to Azure IoT</a:t>
            </a:r>
          </a:p>
        </p:txBody>
      </p:sp>
      <p:sp>
        <p:nvSpPr>
          <p:cNvPr id="3" name="Content Placeholder 2"/>
          <p:cNvSpPr>
            <a:spLocks noGrp="1"/>
          </p:cNvSpPr>
          <p:nvPr>
            <p:ph idx="4294967295"/>
          </p:nvPr>
        </p:nvSpPr>
        <p:spPr>
          <a:xfrm>
            <a:off x="275852" y="1240770"/>
            <a:ext cx="10843665" cy="5027398"/>
          </a:xfrm>
        </p:spPr>
        <p:txBody>
          <a:bodyPr>
            <a:noAutofit/>
          </a:bodyPr>
          <a:lstStyle/>
          <a:p>
            <a:pPr marL="0" indent="0">
              <a:lnSpc>
                <a:spcPct val="110000"/>
              </a:lnSpc>
              <a:buNone/>
            </a:pPr>
            <a:r>
              <a:rPr lang="en-US" dirty="0">
                <a:gradFill>
                  <a:gsLst>
                    <a:gs pos="1250">
                      <a:schemeClr val="tx2"/>
                    </a:gs>
                    <a:gs pos="99000">
                      <a:schemeClr val="tx2"/>
                    </a:gs>
                  </a:gsLst>
                  <a:lin ang="5400000" scaled="0"/>
                </a:gradFill>
              </a:rPr>
              <a:t>End-to-end Azure Connection Setup and Sample for Maker Images</a:t>
            </a:r>
          </a:p>
        </p:txBody>
      </p:sp>
      <p:pic>
        <p:nvPicPr>
          <p:cNvPr id="9" name="Picture 8"/>
          <p:cNvPicPr>
            <a:picLocks noChangeAspect="1"/>
          </p:cNvPicPr>
          <p:nvPr/>
        </p:nvPicPr>
        <p:blipFill>
          <a:blip r:embed="rId3"/>
          <a:stretch>
            <a:fillRect/>
          </a:stretch>
        </p:blipFill>
        <p:spPr>
          <a:xfrm>
            <a:off x="427037" y="2735262"/>
            <a:ext cx="6664960" cy="3749040"/>
          </a:xfrm>
          <a:prstGeom prst="rect">
            <a:avLst/>
          </a:prstGeom>
          <a:ln w="3175">
            <a:solidFill>
              <a:schemeClr val="tx1"/>
            </a:solidFill>
          </a:ln>
        </p:spPr>
      </p:pic>
      <p:pic>
        <p:nvPicPr>
          <p:cNvPr id="5" name="Picture 4"/>
          <p:cNvPicPr>
            <a:picLocks noChangeAspect="1"/>
          </p:cNvPicPr>
          <p:nvPr/>
        </p:nvPicPr>
        <p:blipFill>
          <a:blip r:embed="rId4"/>
          <a:stretch>
            <a:fillRect/>
          </a:stretch>
        </p:blipFill>
        <p:spPr>
          <a:xfrm>
            <a:off x="5499244" y="3040062"/>
            <a:ext cx="6664959" cy="3749040"/>
          </a:xfrm>
          <a:prstGeom prst="rect">
            <a:avLst/>
          </a:prstGeom>
          <a:ln w="3175">
            <a:solidFill>
              <a:schemeClr val="tx1"/>
            </a:solidFill>
          </a:ln>
        </p:spPr>
      </p:pic>
    </p:spTree>
    <p:extLst>
      <p:ext uri="{BB962C8B-B14F-4D97-AF65-F5344CB8AC3E}">
        <p14:creationId xmlns:p14="http://schemas.microsoft.com/office/powerpoint/2010/main" val="17511295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Core Connection to Azure IoT</a:t>
            </a:r>
          </a:p>
        </p:txBody>
      </p:sp>
      <p:sp>
        <p:nvSpPr>
          <p:cNvPr id="3" name="Content Placeholder 2"/>
          <p:cNvSpPr>
            <a:spLocks noGrp="1"/>
          </p:cNvSpPr>
          <p:nvPr>
            <p:ph idx="4294967295"/>
          </p:nvPr>
        </p:nvSpPr>
        <p:spPr>
          <a:xfrm>
            <a:off x="274639" y="1287462"/>
            <a:ext cx="11963398" cy="1598398"/>
          </a:xfrm>
        </p:spPr>
        <p:txBody>
          <a:bodyPr>
            <a:noAutofit/>
          </a:bodyPr>
          <a:lstStyle/>
          <a:p>
            <a:pPr marL="0" indent="0">
              <a:lnSpc>
                <a:spcPct val="110000"/>
              </a:lnSpc>
              <a:buNone/>
            </a:pPr>
            <a:r>
              <a:rPr lang="en-US" dirty="0">
                <a:gradFill>
                  <a:gsLst>
                    <a:gs pos="1250">
                      <a:schemeClr val="tx2"/>
                    </a:gs>
                    <a:gs pos="99000">
                      <a:schemeClr val="tx2"/>
                    </a:gs>
                  </a:gsLst>
                  <a:lin ang="5400000" scaled="0"/>
                </a:gradFill>
              </a:rPr>
              <a:t>Platform Supported Secure Azure Device Key Storage</a:t>
            </a:r>
          </a:p>
        </p:txBody>
      </p:sp>
      <p:grpSp>
        <p:nvGrpSpPr>
          <p:cNvPr id="12" name="Group 11"/>
          <p:cNvGrpSpPr/>
          <p:nvPr/>
        </p:nvGrpSpPr>
        <p:grpSpPr>
          <a:xfrm>
            <a:off x="2218921" y="2278062"/>
            <a:ext cx="8001000" cy="4438649"/>
            <a:chOff x="2218921" y="2278062"/>
            <a:chExt cx="8001000" cy="4438649"/>
          </a:xfrm>
        </p:grpSpPr>
        <p:pic>
          <p:nvPicPr>
            <p:cNvPr id="5" name="Picture 4"/>
            <p:cNvPicPr>
              <a:picLocks noChangeAspect="1"/>
            </p:cNvPicPr>
            <p:nvPr/>
          </p:nvPicPr>
          <p:blipFill>
            <a:blip r:embed="rId3"/>
            <a:stretch>
              <a:fillRect/>
            </a:stretch>
          </p:blipFill>
          <p:spPr>
            <a:xfrm>
              <a:off x="2218921" y="2278062"/>
              <a:ext cx="8001000" cy="4438649"/>
            </a:xfrm>
            <a:prstGeom prst="rect">
              <a:avLst/>
            </a:prstGeom>
          </p:spPr>
        </p:pic>
        <p:pic>
          <p:nvPicPr>
            <p:cNvPr id="11" name="Picture 10"/>
            <p:cNvPicPr>
              <a:picLocks noChangeAspect="1"/>
            </p:cNvPicPr>
            <p:nvPr/>
          </p:nvPicPr>
          <p:blipFill rotWithShape="1">
            <a:blip r:embed="rId4"/>
            <a:srcRect t="17497" b="33165"/>
            <a:stretch/>
          </p:blipFill>
          <p:spPr>
            <a:xfrm>
              <a:off x="3285980" y="2287027"/>
              <a:ext cx="2999492" cy="228600"/>
            </a:xfrm>
            <a:prstGeom prst="rect">
              <a:avLst/>
            </a:prstGeom>
          </p:spPr>
        </p:pic>
      </p:grpSp>
    </p:spTree>
    <p:extLst>
      <p:ext uri="{BB962C8B-B14F-4D97-AF65-F5344CB8AC3E}">
        <p14:creationId xmlns:p14="http://schemas.microsoft.com/office/powerpoint/2010/main" val="242571661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Core Connection to Azure IoT</a:t>
            </a:r>
          </a:p>
        </p:txBody>
      </p:sp>
      <p:sp>
        <p:nvSpPr>
          <p:cNvPr id="3" name="Content Placeholder 2"/>
          <p:cNvSpPr>
            <a:spLocks noGrp="1"/>
          </p:cNvSpPr>
          <p:nvPr>
            <p:ph idx="4294967295"/>
          </p:nvPr>
        </p:nvSpPr>
        <p:spPr>
          <a:xfrm>
            <a:off x="274639" y="1287462"/>
            <a:ext cx="11453265" cy="1445880"/>
          </a:xfrm>
        </p:spPr>
        <p:txBody>
          <a:bodyPr>
            <a:noAutofit/>
          </a:bodyPr>
          <a:lstStyle/>
          <a:p>
            <a:pPr marL="0" indent="0">
              <a:lnSpc>
                <a:spcPct val="110000"/>
              </a:lnSpc>
              <a:buNone/>
            </a:pPr>
            <a:r>
              <a:rPr lang="en-US" dirty="0">
                <a:gradFill>
                  <a:gsLst>
                    <a:gs pos="1250">
                      <a:schemeClr val="tx2"/>
                    </a:gs>
                    <a:gs pos="99000">
                      <a:schemeClr val="tx2"/>
                    </a:gs>
                  </a:gsLst>
                  <a:lin ang="5400000" scaled="0"/>
                </a:gradFill>
              </a:rPr>
              <a:t>Visual Studio Extension for Azure IoT Hub Client </a:t>
            </a:r>
          </a:p>
          <a:p>
            <a:pPr marL="0" lvl="1" indent="0">
              <a:lnSpc>
                <a:spcPct val="110000"/>
              </a:lnSpc>
              <a:buNone/>
            </a:pPr>
            <a:endParaRPr lang="en-US" sz="4000" dirty="0"/>
          </a:p>
        </p:txBody>
      </p:sp>
      <p:grpSp>
        <p:nvGrpSpPr>
          <p:cNvPr id="12" name="Group 11"/>
          <p:cNvGrpSpPr/>
          <p:nvPr/>
        </p:nvGrpSpPr>
        <p:grpSpPr>
          <a:xfrm>
            <a:off x="2937765" y="2354262"/>
            <a:ext cx="6127011" cy="4206605"/>
            <a:chOff x="2937765" y="2354262"/>
            <a:chExt cx="6127011" cy="4206605"/>
          </a:xfrm>
        </p:grpSpPr>
        <p:grpSp>
          <p:nvGrpSpPr>
            <p:cNvPr id="10" name="Group 9"/>
            <p:cNvGrpSpPr/>
            <p:nvPr/>
          </p:nvGrpSpPr>
          <p:grpSpPr>
            <a:xfrm>
              <a:off x="2937765" y="2354262"/>
              <a:ext cx="6127011" cy="4206605"/>
              <a:chOff x="2937765" y="2354262"/>
              <a:chExt cx="6127011" cy="4206605"/>
            </a:xfrm>
          </p:grpSpPr>
          <p:pic>
            <p:nvPicPr>
              <p:cNvPr id="5" name="Picture 4"/>
              <p:cNvPicPr>
                <a:picLocks noChangeAspect="1"/>
              </p:cNvPicPr>
              <p:nvPr/>
            </p:nvPicPr>
            <p:blipFill>
              <a:blip r:embed="rId3"/>
              <a:stretch>
                <a:fillRect/>
              </a:stretch>
            </p:blipFill>
            <p:spPr>
              <a:xfrm>
                <a:off x="2937765" y="2354262"/>
                <a:ext cx="6127011" cy="4206605"/>
              </a:xfrm>
              <a:prstGeom prst="rect">
                <a:avLst/>
              </a:prstGeom>
            </p:spPr>
          </p:pic>
          <p:sp>
            <p:nvSpPr>
              <p:cNvPr id="9" name="Rectangle 8"/>
              <p:cNvSpPr/>
              <p:nvPr/>
            </p:nvSpPr>
            <p:spPr bwMode="auto">
              <a:xfrm>
                <a:off x="7742237" y="2876300"/>
                <a:ext cx="457200" cy="875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1" name="Rectangle 10"/>
            <p:cNvSpPr/>
            <p:nvPr/>
          </p:nvSpPr>
          <p:spPr bwMode="auto">
            <a:xfrm>
              <a:off x="3398837" y="3712580"/>
              <a:ext cx="457200" cy="87562"/>
            </a:xfrm>
            <a:prstGeom prst="rect">
              <a:avLst/>
            </a:prstGeom>
            <a:solidFill>
              <a:srgbClr val="3399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9796956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IoT Editions</a:t>
            </a:r>
          </a:p>
        </p:txBody>
      </p:sp>
      <p:sp>
        <p:nvSpPr>
          <p:cNvPr id="5" name="Rectangle 4"/>
          <p:cNvSpPr/>
          <p:nvPr/>
        </p:nvSpPr>
        <p:spPr bwMode="auto">
          <a:xfrm>
            <a:off x="2091805" y="1071886"/>
            <a:ext cx="8410014" cy="5498353"/>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6" name="Rectangle 5"/>
          <p:cNvSpPr/>
          <p:nvPr/>
        </p:nvSpPr>
        <p:spPr bwMode="auto">
          <a:xfrm>
            <a:off x="2089999" y="2175530"/>
            <a:ext cx="5977452" cy="4391240"/>
          </a:xfrm>
          <a:prstGeom prst="rect">
            <a:avLst/>
          </a:prstGeom>
          <a:solidFill>
            <a:schemeClr val="accent3">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7" name="Rectangle 6"/>
          <p:cNvSpPr/>
          <p:nvPr/>
        </p:nvSpPr>
        <p:spPr bwMode="auto">
          <a:xfrm>
            <a:off x="2083067" y="3383003"/>
            <a:ext cx="3941058" cy="3185662"/>
          </a:xfrm>
          <a:prstGeom prst="rect">
            <a:avLst/>
          </a:prstGeom>
          <a:solidFill>
            <a:schemeClr val="accent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8" name="Rectangle 7"/>
          <p:cNvSpPr/>
          <p:nvPr/>
        </p:nvSpPr>
        <p:spPr>
          <a:xfrm>
            <a:off x="2599955" y="1194880"/>
            <a:ext cx="4606070" cy="88472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599" b="1" i="0" u="none" strike="noStrike" kern="0" cap="none" spc="0" normalizeH="0" baseline="0" noProof="0" dirty="0">
                <a:ln>
                  <a:noFill/>
                </a:ln>
                <a:solidFill>
                  <a:prstClr val="black"/>
                </a:solidFill>
                <a:effectLst/>
                <a:uLnTx/>
                <a:uFillTx/>
                <a:latin typeface="Segoe UI Light"/>
                <a:ea typeface="+mn-ea"/>
                <a:cs typeface="+mn-cs"/>
              </a:rPr>
              <a:t>Windows 10 IoT Enterprise </a:t>
            </a:r>
            <a:r>
              <a:rPr kumimoji="0" lang="en-US" sz="800" b="0" i="0" u="none" strike="noStrike" kern="0" cap="none" spc="0" normalizeH="0" baseline="0" noProof="0" dirty="0">
                <a:ln>
                  <a:noFill/>
                </a:ln>
                <a:solidFill>
                  <a:prstClr val="black"/>
                </a:solidFill>
                <a:effectLst/>
                <a:uLnTx/>
                <a:uFillTx/>
                <a:latin typeface="Segoe UI Light"/>
                <a:ea typeface="+mn-ea"/>
                <a:cs typeface="+mn-cs"/>
              </a:rPr>
              <a:t>[same as Windows 10 Enterprise LTSB]</a:t>
            </a:r>
            <a:endParaRPr kumimoji="0" lang="en-US" sz="1599" b="0" i="0" u="none" strike="noStrike" kern="0" cap="none" spc="0" normalizeH="0" baseline="0" noProof="0" dirty="0">
              <a:ln>
                <a:noFill/>
              </a:ln>
              <a:solidFill>
                <a:prstClr val="black"/>
              </a:solidFill>
              <a:effectLst/>
              <a:uLnTx/>
              <a:uFillTx/>
              <a:latin typeface="Segoe UI Light"/>
              <a:ea typeface="+mn-ea"/>
              <a:cs typeface="+mn-cs"/>
            </a:endParaRP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Desktop Shell, Win32 apps, Universal Windows Apps and Drivers</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2 GB RAM, 16 GB Storage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X86</a:t>
            </a:r>
          </a:p>
        </p:txBody>
      </p:sp>
      <p:sp>
        <p:nvSpPr>
          <p:cNvPr id="9" name="Rectangle 8"/>
          <p:cNvSpPr/>
          <p:nvPr/>
        </p:nvSpPr>
        <p:spPr>
          <a:xfrm>
            <a:off x="2598311" y="2317718"/>
            <a:ext cx="5064515" cy="88472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599" b="1" i="0" u="none" strike="noStrike" kern="0" cap="none" spc="0" normalizeH="0" baseline="0" noProof="0" dirty="0">
                <a:ln>
                  <a:noFill/>
                </a:ln>
                <a:solidFill>
                  <a:prstClr val="black"/>
                </a:solidFill>
                <a:effectLst/>
                <a:uLnTx/>
                <a:uFillTx/>
                <a:latin typeface="Segoe UI Light"/>
                <a:ea typeface="+mn-ea"/>
                <a:cs typeface="+mn-cs"/>
              </a:rPr>
              <a:t>Windows 10 IoT Mobile Enterprise </a:t>
            </a:r>
            <a:r>
              <a:rPr kumimoji="0" lang="en-US" sz="800" b="0" i="0" u="none" strike="noStrike" kern="0" cap="none" spc="0" normalizeH="0" baseline="0" noProof="0" dirty="0">
                <a:ln>
                  <a:noFill/>
                </a:ln>
                <a:solidFill>
                  <a:prstClr val="black"/>
                </a:solidFill>
                <a:effectLst/>
                <a:uLnTx/>
                <a:uFillTx/>
                <a:latin typeface="Segoe UI Light"/>
                <a:ea typeface="+mn-ea"/>
                <a:cs typeface="+mn-cs"/>
              </a:rPr>
              <a:t>[same as Windows 10 Mobile Enterprise]</a:t>
            </a:r>
            <a:endParaRPr kumimoji="0" lang="en-US" sz="1599" b="0" i="0" u="none" strike="noStrike" kern="0" cap="none" spc="0" normalizeH="0" baseline="0" noProof="0" dirty="0">
              <a:ln>
                <a:noFill/>
              </a:ln>
              <a:solidFill>
                <a:prstClr val="black"/>
              </a:solidFill>
              <a:effectLst/>
              <a:uLnTx/>
              <a:uFillTx/>
              <a:latin typeface="Segoe UI Light"/>
              <a:ea typeface="+mn-ea"/>
              <a:cs typeface="+mn-cs"/>
            </a:endParaRP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Modern Shell, Universal Windows Apps and Drivers</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1 GB RAM, 8 GB storage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ARM</a:t>
            </a:r>
          </a:p>
        </p:txBody>
      </p:sp>
      <p:sp>
        <p:nvSpPr>
          <p:cNvPr id="10" name="Rectangle 9"/>
          <p:cNvSpPr/>
          <p:nvPr/>
        </p:nvSpPr>
        <p:spPr>
          <a:xfrm>
            <a:off x="2563718" y="3544808"/>
            <a:ext cx="2869161" cy="1077731"/>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500" b="1" i="0" u="none" strike="noStrike" kern="0" cap="none" spc="0" normalizeH="0" baseline="0" noProof="0" dirty="0">
                <a:ln>
                  <a:noFill/>
                </a:ln>
                <a:solidFill>
                  <a:prstClr val="black"/>
                </a:solidFill>
                <a:effectLst/>
                <a:uLnTx/>
                <a:uFillTx/>
                <a:latin typeface="Segoe UI Light"/>
                <a:ea typeface="+mn-ea"/>
                <a:cs typeface="+mn-cs"/>
              </a:rPr>
              <a:t>Windows 10 IoT Core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No Shell, Universal Windows Apps and Drivers</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256MB RAM, 2GB storage</a:t>
            </a:r>
          </a:p>
          <a:p>
            <a:pPr marL="0" marR="0" lvl="0" indent="0" algn="l" defTabSz="932475" rtl="0" eaLnBrk="1" fontAlgn="auto" latinLnBrk="0" hangingPunct="1">
              <a:lnSpc>
                <a:spcPct val="100000"/>
              </a:lnSpc>
              <a:spcBef>
                <a:spcPts val="0"/>
              </a:spcBef>
              <a:spcAft>
                <a:spcPts val="408"/>
              </a:spcAft>
              <a:buClrTx/>
              <a:buSzTx/>
              <a:buFontTx/>
              <a:buNone/>
              <a:tabLst/>
              <a:defRPr/>
            </a:pPr>
            <a:r>
              <a:rPr kumimoji="0" lang="en-US" sz="1050" b="0" i="0" u="none" strike="noStrike" kern="0" cap="none" spc="0" normalizeH="0" baseline="0" noProof="0" dirty="0">
                <a:ln>
                  <a:noFill/>
                </a:ln>
                <a:solidFill>
                  <a:prstClr val="black"/>
                </a:solidFill>
                <a:effectLst/>
                <a:uLnTx/>
                <a:uFillTx/>
                <a:latin typeface="Segoe UI Light"/>
                <a:ea typeface="+mn-ea"/>
                <a:cs typeface="+mn-cs"/>
              </a:rPr>
              <a:t>X86 or ARM</a:t>
            </a:r>
          </a:p>
          <a:p>
            <a:pPr marL="0" marR="0" lvl="0" indent="0" algn="l" defTabSz="932475" rtl="0" eaLnBrk="1" fontAlgn="auto" latinLnBrk="0" hangingPunct="1">
              <a:lnSpc>
                <a:spcPct val="100000"/>
              </a:lnSpc>
              <a:spcBef>
                <a:spcPts val="0"/>
              </a:spcBef>
              <a:spcAft>
                <a:spcPts val="408"/>
              </a:spcAft>
              <a:buClrTx/>
              <a:buSzTx/>
              <a:buFontTx/>
              <a:buNone/>
              <a:tabLst/>
              <a:defRPr/>
            </a:pPr>
            <a:endParaRPr kumimoji="0" lang="en-US" sz="1020" b="0" i="0" u="none" strike="noStrike" kern="0" cap="none" spc="0" normalizeH="0" baseline="0" noProof="0" dirty="0">
              <a:ln>
                <a:noFill/>
              </a:ln>
              <a:solidFill>
                <a:prstClr val="black"/>
              </a:solidFill>
              <a:effectLst/>
              <a:uLnTx/>
              <a:uFillTx/>
              <a:latin typeface="Segoe UI Light"/>
              <a:ea typeface="+mn-ea"/>
              <a:cs typeface="+mn-cs"/>
            </a:endParaRPr>
          </a:p>
        </p:txBody>
      </p:sp>
      <p:sp>
        <p:nvSpPr>
          <p:cNvPr id="11" name="Rectangle 25"/>
          <p:cNvSpPr>
            <a:spLocks noChangeAspect="1"/>
          </p:cNvSpPr>
          <p:nvPr/>
        </p:nvSpPr>
        <p:spPr bwMode="auto">
          <a:xfrm>
            <a:off x="6985120" y="4869212"/>
            <a:ext cx="540834" cy="374566"/>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8285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500" b="0" i="0" u="none" strike="noStrike" kern="1200" cap="none" spc="-50" normalizeH="0" baseline="0" noProof="0" dirty="0">
              <a:ln>
                <a:noFill/>
              </a:ln>
              <a:solidFill>
                <a:srgbClr val="5C2D91"/>
              </a:solidFill>
              <a:effectLst/>
              <a:uLnTx/>
              <a:uFillTx/>
              <a:latin typeface="Calibri Light" panose="020F0302020204030204"/>
              <a:ea typeface="Segoe UI" pitchFamily="34" charset="0"/>
              <a:cs typeface="Segoe UI" pitchFamily="34" charset="0"/>
            </a:endParaRPr>
          </a:p>
        </p:txBody>
      </p:sp>
      <p:sp>
        <p:nvSpPr>
          <p:cNvPr id="12" name="Rectangle 35"/>
          <p:cNvSpPr>
            <a:spLocks noChangeAspect="1"/>
          </p:cNvSpPr>
          <p:nvPr/>
        </p:nvSpPr>
        <p:spPr bwMode="auto">
          <a:xfrm>
            <a:off x="9331743" y="1498332"/>
            <a:ext cx="871331" cy="541019"/>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3" name="Rounded Rectangle 4"/>
          <p:cNvSpPr>
            <a:spLocks noChangeAspect="1"/>
          </p:cNvSpPr>
          <p:nvPr/>
        </p:nvSpPr>
        <p:spPr bwMode="auto">
          <a:xfrm>
            <a:off x="9603368" y="2349035"/>
            <a:ext cx="375093" cy="709210"/>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4" name="Rectangle 19"/>
          <p:cNvSpPr>
            <a:spLocks noChangeAspect="1"/>
          </p:cNvSpPr>
          <p:nvPr/>
        </p:nvSpPr>
        <p:spPr bwMode="auto">
          <a:xfrm>
            <a:off x="9699219" y="3379823"/>
            <a:ext cx="629435" cy="618188"/>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15" name="Rectangle 34"/>
          <p:cNvSpPr>
            <a:spLocks noChangeAspect="1"/>
          </p:cNvSpPr>
          <p:nvPr/>
        </p:nvSpPr>
        <p:spPr bwMode="auto">
          <a:xfrm>
            <a:off x="6411635" y="4128419"/>
            <a:ext cx="348963" cy="613784"/>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solidFill>
                <a:srgbClr val="5C2D91"/>
              </a:solidFill>
              <a:effectLst/>
              <a:uLnTx/>
              <a:uFillTx/>
              <a:latin typeface="Calibri Light" panose="020F0302020204030204"/>
              <a:ea typeface="Segoe UI" pitchFamily="34" charset="0"/>
              <a:cs typeface="Segoe UI" pitchFamily="34" charset="0"/>
            </a:endParaRPr>
          </a:p>
        </p:txBody>
      </p:sp>
      <p:sp>
        <p:nvSpPr>
          <p:cNvPr id="16" name="Rectangle 12"/>
          <p:cNvSpPr>
            <a:spLocks noChangeArrowheads="1"/>
          </p:cNvSpPr>
          <p:nvPr/>
        </p:nvSpPr>
        <p:spPr bwMode="auto">
          <a:xfrm>
            <a:off x="8448765" y="5702930"/>
            <a:ext cx="531660" cy="709476"/>
          </a:xfrm>
          <a:custGeom>
            <a:avLst/>
            <a:gdLst/>
            <a:ahLst/>
            <a:cxnLst/>
            <a:rect l="l" t="t" r="r" b="b"/>
            <a:pathLst>
              <a:path w="2212183" h="3558139">
                <a:moveTo>
                  <a:pt x="173247" y="1026133"/>
                </a:moveTo>
                <a:lnTo>
                  <a:pt x="173247" y="1812392"/>
                </a:lnTo>
                <a:lnTo>
                  <a:pt x="439774" y="1812392"/>
                </a:lnTo>
                <a:lnTo>
                  <a:pt x="866217" y="1812392"/>
                </a:lnTo>
                <a:lnTo>
                  <a:pt x="1159397" y="1812392"/>
                </a:lnTo>
                <a:lnTo>
                  <a:pt x="1159397" y="1453786"/>
                </a:lnTo>
                <a:lnTo>
                  <a:pt x="1159397" y="1451499"/>
                </a:lnTo>
                <a:lnTo>
                  <a:pt x="1159397" y="1026133"/>
                </a:lnTo>
                <a:lnTo>
                  <a:pt x="613012" y="1026133"/>
                </a:lnTo>
                <a:lnTo>
                  <a:pt x="439774" y="1026133"/>
                </a:lnTo>
                <a:close/>
                <a:moveTo>
                  <a:pt x="0" y="772928"/>
                </a:moveTo>
                <a:lnTo>
                  <a:pt x="1332635" y="772928"/>
                </a:lnTo>
                <a:lnTo>
                  <a:pt x="1332635" y="3558139"/>
                </a:lnTo>
                <a:lnTo>
                  <a:pt x="0" y="3558139"/>
                </a:lnTo>
                <a:close/>
                <a:moveTo>
                  <a:pt x="439774" y="398713"/>
                </a:moveTo>
                <a:lnTo>
                  <a:pt x="1772409" y="398713"/>
                </a:lnTo>
                <a:lnTo>
                  <a:pt x="1772409" y="3197246"/>
                </a:lnTo>
                <a:lnTo>
                  <a:pt x="1399271" y="3197246"/>
                </a:lnTo>
                <a:lnTo>
                  <a:pt x="1399271" y="1451499"/>
                </a:lnTo>
                <a:lnTo>
                  <a:pt x="1612493" y="1451499"/>
                </a:lnTo>
                <a:lnTo>
                  <a:pt x="1612493" y="651918"/>
                </a:lnTo>
                <a:lnTo>
                  <a:pt x="613012" y="651918"/>
                </a:lnTo>
                <a:lnTo>
                  <a:pt x="613012" y="731876"/>
                </a:lnTo>
                <a:lnTo>
                  <a:pt x="439774" y="731876"/>
                </a:lnTo>
                <a:close/>
                <a:moveTo>
                  <a:pt x="866217" y="0"/>
                </a:moveTo>
                <a:lnTo>
                  <a:pt x="2212183" y="0"/>
                </a:lnTo>
                <a:lnTo>
                  <a:pt x="2212183" y="2798533"/>
                </a:lnTo>
                <a:lnTo>
                  <a:pt x="1852367" y="2798533"/>
                </a:lnTo>
                <a:lnTo>
                  <a:pt x="1852367" y="1052785"/>
                </a:lnTo>
                <a:lnTo>
                  <a:pt x="2038936" y="1052785"/>
                </a:lnTo>
                <a:lnTo>
                  <a:pt x="2038936" y="253204"/>
                </a:lnTo>
                <a:lnTo>
                  <a:pt x="1052786" y="253204"/>
                </a:lnTo>
                <a:lnTo>
                  <a:pt x="1052786" y="306510"/>
                </a:lnTo>
                <a:lnTo>
                  <a:pt x="866217" y="306510"/>
                </a:lnTo>
                <a:close/>
              </a:path>
            </a:pathLst>
          </a:custGeom>
          <a:solidFill>
            <a:schemeClr val="bg1"/>
          </a:solid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505050"/>
              </a:solidFill>
              <a:effectLst/>
              <a:uLnTx/>
              <a:uFillTx/>
              <a:latin typeface="Calibri Light" panose="020F0302020204030204"/>
              <a:ea typeface="+mn-ea"/>
              <a:cs typeface="+mn-cs"/>
            </a:endParaRPr>
          </a:p>
        </p:txBody>
      </p:sp>
      <p:sp>
        <p:nvSpPr>
          <p:cNvPr id="17" name="Freeform 16"/>
          <p:cNvSpPr>
            <a:spLocks noChangeAspect="1"/>
          </p:cNvSpPr>
          <p:nvPr/>
        </p:nvSpPr>
        <p:spPr bwMode="auto">
          <a:xfrm>
            <a:off x="8468257" y="2892640"/>
            <a:ext cx="645434" cy="374896"/>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33" tIns="46617" rIns="46617"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90"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52" normalizeH="0" baseline="0" noProof="0" dirty="0">
              <a:ln>
                <a:noFill/>
              </a:ln>
              <a:solidFill>
                <a:srgbClr val="FFFFFF"/>
              </a:solidFill>
              <a:effectLst/>
              <a:uLnTx/>
              <a:uFillTx/>
              <a:latin typeface="Calibri Light" panose="020F0302020204030204"/>
              <a:ea typeface="Segoe UI" pitchFamily="34" charset="0"/>
              <a:cs typeface="Segoe UI" pitchFamily="34" charset="0"/>
            </a:endParaRPr>
          </a:p>
        </p:txBody>
      </p:sp>
      <p:grpSp>
        <p:nvGrpSpPr>
          <p:cNvPr id="18" name="Group 17"/>
          <p:cNvGrpSpPr/>
          <p:nvPr/>
        </p:nvGrpSpPr>
        <p:grpSpPr>
          <a:xfrm>
            <a:off x="7361091" y="1519265"/>
            <a:ext cx="652239" cy="498996"/>
            <a:chOff x="-3648455" y="2506228"/>
            <a:chExt cx="3192462" cy="2536826"/>
          </a:xfrm>
          <a:solidFill>
            <a:schemeClr val="bg1"/>
          </a:solidFill>
        </p:grpSpPr>
        <p:sp>
          <p:nvSpPr>
            <p:cNvPr id="19" name="Freeform 5"/>
            <p:cNvSpPr>
              <a:spLocks noEditPoints="1"/>
            </p:cNvSpPr>
            <p:nvPr/>
          </p:nvSpPr>
          <p:spPr bwMode="auto">
            <a:xfrm>
              <a:off x="-1984754" y="2637993"/>
              <a:ext cx="573089"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0" name="Oval 6"/>
            <p:cNvSpPr>
              <a:spLocks noChangeArrowheads="1"/>
            </p:cNvSpPr>
            <p:nvPr/>
          </p:nvSpPr>
          <p:spPr bwMode="auto">
            <a:xfrm>
              <a:off x="-1784729" y="2838015"/>
              <a:ext cx="16827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1" name="Freeform 7"/>
            <p:cNvSpPr>
              <a:spLocks noEditPoints="1"/>
            </p:cNvSpPr>
            <p:nvPr/>
          </p:nvSpPr>
          <p:spPr bwMode="auto">
            <a:xfrm>
              <a:off x="-3648455" y="2506228"/>
              <a:ext cx="782637" cy="784226"/>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2" name="Oval 8"/>
            <p:cNvSpPr>
              <a:spLocks noChangeArrowheads="1"/>
            </p:cNvSpPr>
            <p:nvPr/>
          </p:nvSpPr>
          <p:spPr bwMode="auto">
            <a:xfrm>
              <a:off x="-3373817" y="2782451"/>
              <a:ext cx="230186" cy="2333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3" name="Freeform 9"/>
            <p:cNvSpPr>
              <a:spLocks/>
            </p:cNvSpPr>
            <p:nvPr/>
          </p:nvSpPr>
          <p:spPr bwMode="auto">
            <a:xfrm>
              <a:off x="-1005268" y="3973079"/>
              <a:ext cx="458786" cy="733426"/>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4" name="Freeform 10"/>
            <p:cNvSpPr>
              <a:spLocks/>
            </p:cNvSpPr>
            <p:nvPr/>
          </p:nvSpPr>
          <p:spPr bwMode="auto">
            <a:xfrm>
              <a:off x="-3448430" y="4371541"/>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5" name="Freeform 11"/>
            <p:cNvSpPr>
              <a:spLocks/>
            </p:cNvSpPr>
            <p:nvPr/>
          </p:nvSpPr>
          <p:spPr bwMode="auto">
            <a:xfrm>
              <a:off x="-3313495" y="3246002"/>
              <a:ext cx="1009652" cy="1004890"/>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6" name="Freeform 12"/>
            <p:cNvSpPr>
              <a:spLocks/>
            </p:cNvSpPr>
            <p:nvPr/>
          </p:nvSpPr>
          <p:spPr bwMode="auto">
            <a:xfrm>
              <a:off x="-2775329" y="2684026"/>
              <a:ext cx="719138" cy="493715"/>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27" name="Freeform 13"/>
            <p:cNvSpPr>
              <a:spLocks/>
            </p:cNvSpPr>
            <p:nvPr/>
          </p:nvSpPr>
          <p:spPr bwMode="auto">
            <a:xfrm>
              <a:off x="-1660903" y="3131703"/>
              <a:ext cx="877888" cy="95726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sp>
        <p:nvSpPr>
          <p:cNvPr id="28" name="Rectangle 400"/>
          <p:cNvSpPr/>
          <p:nvPr/>
        </p:nvSpPr>
        <p:spPr bwMode="auto">
          <a:xfrm>
            <a:off x="6372010" y="5691508"/>
            <a:ext cx="531995" cy="474041"/>
          </a:xfrm>
          <a:custGeom>
            <a:avLst/>
            <a:gdLst/>
            <a:ahLst/>
            <a:cxnLst/>
            <a:rect l="l" t="t" r="r" b="b"/>
            <a:pathLst>
              <a:path w="2427557" h="2157628">
                <a:moveTo>
                  <a:pt x="1137152" y="1713146"/>
                </a:moveTo>
                <a:cubicBezTo>
                  <a:pt x="1060812" y="1713146"/>
                  <a:pt x="998926" y="1773764"/>
                  <a:pt x="998926" y="1848540"/>
                </a:cubicBezTo>
                <a:cubicBezTo>
                  <a:pt x="998926" y="1923316"/>
                  <a:pt x="1060812" y="1983934"/>
                  <a:pt x="1137152" y="1983934"/>
                </a:cubicBezTo>
                <a:cubicBezTo>
                  <a:pt x="1213492" y="1983934"/>
                  <a:pt x="1275378" y="1923316"/>
                  <a:pt x="1275378" y="1848540"/>
                </a:cubicBezTo>
                <a:cubicBezTo>
                  <a:pt x="1275378" y="1773764"/>
                  <a:pt x="1213492" y="1713146"/>
                  <a:pt x="1137152" y="1713146"/>
                </a:cubicBezTo>
                <a:close/>
                <a:moveTo>
                  <a:pt x="740920" y="1713146"/>
                </a:moveTo>
                <a:cubicBezTo>
                  <a:pt x="664580" y="1713146"/>
                  <a:pt x="602694" y="1773764"/>
                  <a:pt x="602694" y="1848540"/>
                </a:cubicBezTo>
                <a:cubicBezTo>
                  <a:pt x="602694" y="1923316"/>
                  <a:pt x="664580" y="1983934"/>
                  <a:pt x="740920" y="1983934"/>
                </a:cubicBezTo>
                <a:cubicBezTo>
                  <a:pt x="817260" y="1983934"/>
                  <a:pt x="879146" y="1923316"/>
                  <a:pt x="879146" y="1848540"/>
                </a:cubicBezTo>
                <a:cubicBezTo>
                  <a:pt x="879146" y="1773764"/>
                  <a:pt x="817260" y="1713146"/>
                  <a:pt x="740920" y="1713146"/>
                </a:cubicBezTo>
                <a:close/>
                <a:moveTo>
                  <a:pt x="344688" y="1713146"/>
                </a:moveTo>
                <a:cubicBezTo>
                  <a:pt x="268348" y="1713146"/>
                  <a:pt x="206462" y="1773764"/>
                  <a:pt x="206462" y="1848540"/>
                </a:cubicBezTo>
                <a:cubicBezTo>
                  <a:pt x="206462" y="1923316"/>
                  <a:pt x="268348" y="1983934"/>
                  <a:pt x="344688" y="1983934"/>
                </a:cubicBezTo>
                <a:cubicBezTo>
                  <a:pt x="421028" y="1983934"/>
                  <a:pt x="482914" y="1923316"/>
                  <a:pt x="482914" y="1848540"/>
                </a:cubicBezTo>
                <a:cubicBezTo>
                  <a:pt x="482914" y="1773764"/>
                  <a:pt x="421028" y="1713146"/>
                  <a:pt x="344688" y="1713146"/>
                </a:cubicBezTo>
                <a:close/>
                <a:moveTo>
                  <a:pt x="1137152" y="1302659"/>
                </a:moveTo>
                <a:cubicBezTo>
                  <a:pt x="1060812" y="1302659"/>
                  <a:pt x="998926" y="1363277"/>
                  <a:pt x="998926" y="1438053"/>
                </a:cubicBezTo>
                <a:cubicBezTo>
                  <a:pt x="998926" y="1512829"/>
                  <a:pt x="1060812" y="1573447"/>
                  <a:pt x="1137152" y="1573447"/>
                </a:cubicBezTo>
                <a:cubicBezTo>
                  <a:pt x="1213492" y="1573447"/>
                  <a:pt x="1275378" y="1512829"/>
                  <a:pt x="1275378" y="1438053"/>
                </a:cubicBezTo>
                <a:cubicBezTo>
                  <a:pt x="1275378" y="1363277"/>
                  <a:pt x="1213492" y="1302659"/>
                  <a:pt x="1137152" y="1302659"/>
                </a:cubicBezTo>
                <a:close/>
                <a:moveTo>
                  <a:pt x="740920" y="1302659"/>
                </a:moveTo>
                <a:cubicBezTo>
                  <a:pt x="664580" y="1302659"/>
                  <a:pt x="602694" y="1363277"/>
                  <a:pt x="602694" y="1438053"/>
                </a:cubicBezTo>
                <a:cubicBezTo>
                  <a:pt x="602694" y="1512829"/>
                  <a:pt x="664580" y="1573447"/>
                  <a:pt x="740920" y="1573447"/>
                </a:cubicBezTo>
                <a:cubicBezTo>
                  <a:pt x="817260" y="1573447"/>
                  <a:pt x="879146" y="1512829"/>
                  <a:pt x="879146" y="1438053"/>
                </a:cubicBezTo>
                <a:cubicBezTo>
                  <a:pt x="879146" y="1363277"/>
                  <a:pt x="817260" y="1302659"/>
                  <a:pt x="740920" y="1302659"/>
                </a:cubicBezTo>
                <a:close/>
                <a:moveTo>
                  <a:pt x="344688" y="1302659"/>
                </a:moveTo>
                <a:cubicBezTo>
                  <a:pt x="268348" y="1302659"/>
                  <a:pt x="206462" y="1363277"/>
                  <a:pt x="206462" y="1438053"/>
                </a:cubicBezTo>
                <a:cubicBezTo>
                  <a:pt x="206462" y="1512829"/>
                  <a:pt x="268348" y="1573447"/>
                  <a:pt x="344688" y="1573447"/>
                </a:cubicBezTo>
                <a:cubicBezTo>
                  <a:pt x="421028" y="1573447"/>
                  <a:pt x="482914" y="1512829"/>
                  <a:pt x="482914" y="1438053"/>
                </a:cubicBezTo>
                <a:cubicBezTo>
                  <a:pt x="482914" y="1363277"/>
                  <a:pt x="421028" y="1302659"/>
                  <a:pt x="344688" y="1302659"/>
                </a:cubicBezTo>
                <a:close/>
                <a:moveTo>
                  <a:pt x="1678851" y="1191552"/>
                </a:moveTo>
                <a:lnTo>
                  <a:pt x="1678851" y="1290962"/>
                </a:lnTo>
                <a:cubicBezTo>
                  <a:pt x="1716650" y="1276927"/>
                  <a:pt x="1753565" y="1220563"/>
                  <a:pt x="1678851" y="1191552"/>
                </a:cubicBezTo>
                <a:close/>
                <a:moveTo>
                  <a:pt x="1664260" y="1053673"/>
                </a:moveTo>
                <a:cubicBezTo>
                  <a:pt x="1640223" y="1060115"/>
                  <a:pt x="1611859" y="1077582"/>
                  <a:pt x="1626486" y="1118449"/>
                </a:cubicBezTo>
                <a:cubicBezTo>
                  <a:pt x="1635590" y="1132658"/>
                  <a:pt x="1651289" y="1139910"/>
                  <a:pt x="1664260" y="1144474"/>
                </a:cubicBezTo>
                <a:close/>
                <a:moveTo>
                  <a:pt x="1670193" y="992446"/>
                </a:moveTo>
                <a:lnTo>
                  <a:pt x="1672917" y="992446"/>
                </a:lnTo>
                <a:cubicBezTo>
                  <a:pt x="1676194" y="992446"/>
                  <a:pt x="1678851" y="995512"/>
                  <a:pt x="1678851" y="999293"/>
                </a:cubicBezTo>
                <a:lnTo>
                  <a:pt x="1678851" y="1039377"/>
                </a:lnTo>
                <a:cubicBezTo>
                  <a:pt x="1700671" y="1041600"/>
                  <a:pt x="1717287" y="1045587"/>
                  <a:pt x="1733006" y="1054746"/>
                </a:cubicBezTo>
                <a:cubicBezTo>
                  <a:pt x="1745328" y="1065784"/>
                  <a:pt x="1747922" y="1074577"/>
                  <a:pt x="1744680" y="1083932"/>
                </a:cubicBezTo>
                <a:cubicBezTo>
                  <a:pt x="1733979" y="1093660"/>
                  <a:pt x="1709173" y="1079254"/>
                  <a:pt x="1702364" y="1055869"/>
                </a:cubicBezTo>
                <a:cubicBezTo>
                  <a:pt x="1694483" y="1054264"/>
                  <a:pt x="1687485" y="1050110"/>
                  <a:pt x="1678851" y="1050833"/>
                </a:cubicBezTo>
                <a:lnTo>
                  <a:pt x="1678851" y="1149514"/>
                </a:lnTo>
                <a:cubicBezTo>
                  <a:pt x="1825718" y="1195737"/>
                  <a:pt x="1743341" y="1298826"/>
                  <a:pt x="1678851" y="1304854"/>
                </a:cubicBezTo>
                <a:lnTo>
                  <a:pt x="1678851" y="1337509"/>
                </a:lnTo>
                <a:cubicBezTo>
                  <a:pt x="1678851" y="1341290"/>
                  <a:pt x="1676194" y="1344356"/>
                  <a:pt x="1672917" y="1344356"/>
                </a:cubicBezTo>
                <a:lnTo>
                  <a:pt x="1670193" y="1344356"/>
                </a:lnTo>
                <a:cubicBezTo>
                  <a:pt x="1666916" y="1344356"/>
                  <a:pt x="1664260" y="1341290"/>
                  <a:pt x="1664260" y="1337509"/>
                </a:cubicBezTo>
                <a:lnTo>
                  <a:pt x="1664260" y="1305880"/>
                </a:lnTo>
                <a:cubicBezTo>
                  <a:pt x="1653490" y="1306996"/>
                  <a:pt x="1643429" y="1305777"/>
                  <a:pt x="1630863" y="1302823"/>
                </a:cubicBezTo>
                <a:cubicBezTo>
                  <a:pt x="1610111" y="1296649"/>
                  <a:pt x="1573307" y="1274199"/>
                  <a:pt x="1591952" y="1255677"/>
                </a:cubicBezTo>
                <a:cubicBezTo>
                  <a:pt x="1605733" y="1246135"/>
                  <a:pt x="1627783" y="1268025"/>
                  <a:pt x="1633295" y="1289353"/>
                </a:cubicBezTo>
                <a:cubicBezTo>
                  <a:pt x="1644040" y="1293168"/>
                  <a:pt x="1653237" y="1295792"/>
                  <a:pt x="1664260" y="1294525"/>
                </a:cubicBezTo>
                <a:lnTo>
                  <a:pt x="1664260" y="1186587"/>
                </a:lnTo>
                <a:cubicBezTo>
                  <a:pt x="1630347" y="1175068"/>
                  <a:pt x="1586458" y="1153777"/>
                  <a:pt x="1586602" y="1108627"/>
                </a:cubicBezTo>
                <a:cubicBezTo>
                  <a:pt x="1586747" y="1063064"/>
                  <a:pt x="1629330" y="1043148"/>
                  <a:pt x="1664260" y="1039737"/>
                </a:cubicBezTo>
                <a:lnTo>
                  <a:pt x="1664260" y="999293"/>
                </a:lnTo>
                <a:cubicBezTo>
                  <a:pt x="1664260" y="995512"/>
                  <a:pt x="1666916" y="992446"/>
                  <a:pt x="1670193" y="992446"/>
                </a:cubicBezTo>
                <a:close/>
                <a:moveTo>
                  <a:pt x="1724371" y="450966"/>
                </a:moveTo>
                <a:lnTo>
                  <a:pt x="1770091" y="450966"/>
                </a:lnTo>
                <a:lnTo>
                  <a:pt x="1770091" y="899314"/>
                </a:lnTo>
                <a:lnTo>
                  <a:pt x="1724371" y="899314"/>
                </a:lnTo>
                <a:close/>
                <a:moveTo>
                  <a:pt x="1621706" y="450966"/>
                </a:moveTo>
                <a:lnTo>
                  <a:pt x="1667426" y="450966"/>
                </a:lnTo>
                <a:lnTo>
                  <a:pt x="1667426" y="899314"/>
                </a:lnTo>
                <a:lnTo>
                  <a:pt x="1621706" y="899314"/>
                </a:lnTo>
                <a:close/>
                <a:moveTo>
                  <a:pt x="1519041" y="450966"/>
                </a:moveTo>
                <a:lnTo>
                  <a:pt x="1564761" y="450966"/>
                </a:lnTo>
                <a:lnTo>
                  <a:pt x="1564761" y="899314"/>
                </a:lnTo>
                <a:lnTo>
                  <a:pt x="1519041" y="899314"/>
                </a:lnTo>
                <a:close/>
                <a:moveTo>
                  <a:pt x="2053281" y="400716"/>
                </a:moveTo>
                <a:lnTo>
                  <a:pt x="2053281" y="1453952"/>
                </a:lnTo>
                <a:lnTo>
                  <a:pt x="2287566" y="1453952"/>
                </a:lnTo>
                <a:cubicBezTo>
                  <a:pt x="2330192" y="1453952"/>
                  <a:pt x="2364748" y="1419396"/>
                  <a:pt x="2364748" y="1376770"/>
                </a:cubicBezTo>
                <a:lnTo>
                  <a:pt x="2364748" y="477899"/>
                </a:lnTo>
                <a:cubicBezTo>
                  <a:pt x="2364748" y="435272"/>
                  <a:pt x="2330192" y="400716"/>
                  <a:pt x="2287566" y="400716"/>
                </a:cubicBezTo>
                <a:close/>
                <a:moveTo>
                  <a:pt x="1462980" y="400716"/>
                </a:moveTo>
                <a:lnTo>
                  <a:pt x="1462980" y="1453952"/>
                </a:lnTo>
                <a:lnTo>
                  <a:pt x="1880260" y="1453952"/>
                </a:lnTo>
                <a:lnTo>
                  <a:pt x="1880260" y="400716"/>
                </a:lnTo>
                <a:close/>
                <a:moveTo>
                  <a:pt x="250026" y="208196"/>
                </a:moveTo>
                <a:cubicBezTo>
                  <a:pt x="218585" y="208196"/>
                  <a:pt x="193097" y="233684"/>
                  <a:pt x="193097" y="265125"/>
                </a:cubicBezTo>
                <a:lnTo>
                  <a:pt x="193097" y="1124405"/>
                </a:lnTo>
                <a:cubicBezTo>
                  <a:pt x="193097" y="1155846"/>
                  <a:pt x="218585" y="1181334"/>
                  <a:pt x="250026" y="1181334"/>
                </a:cubicBezTo>
                <a:lnTo>
                  <a:pt x="1210374" y="1181334"/>
                </a:lnTo>
                <a:cubicBezTo>
                  <a:pt x="1241815" y="1181334"/>
                  <a:pt x="1267303" y="1155846"/>
                  <a:pt x="1267303" y="1124405"/>
                </a:cubicBezTo>
                <a:lnTo>
                  <a:pt x="1267303" y="265125"/>
                </a:lnTo>
                <a:cubicBezTo>
                  <a:pt x="1267303" y="233684"/>
                  <a:pt x="1241815" y="208196"/>
                  <a:pt x="1210374" y="208196"/>
                </a:cubicBezTo>
                <a:close/>
                <a:moveTo>
                  <a:pt x="243835" y="0"/>
                </a:moveTo>
                <a:lnTo>
                  <a:pt x="1219145" y="0"/>
                </a:lnTo>
                <a:cubicBezTo>
                  <a:pt x="1353811" y="0"/>
                  <a:pt x="1462980" y="109169"/>
                  <a:pt x="1462980" y="243835"/>
                </a:cubicBezTo>
                <a:lnTo>
                  <a:pt x="1462980" y="325122"/>
                </a:lnTo>
                <a:lnTo>
                  <a:pt x="2314448" y="325122"/>
                </a:lnTo>
                <a:cubicBezTo>
                  <a:pt x="2376916" y="325122"/>
                  <a:pt x="2427557" y="375763"/>
                  <a:pt x="2427557" y="438231"/>
                </a:cubicBezTo>
                <a:lnTo>
                  <a:pt x="2427557" y="1416436"/>
                </a:lnTo>
                <a:cubicBezTo>
                  <a:pt x="2427557" y="1478904"/>
                  <a:pt x="2376916" y="1529545"/>
                  <a:pt x="2314448" y="1529545"/>
                </a:cubicBezTo>
                <a:lnTo>
                  <a:pt x="1462980" y="1529545"/>
                </a:lnTo>
                <a:lnTo>
                  <a:pt x="1462980" y="1913793"/>
                </a:lnTo>
                <a:cubicBezTo>
                  <a:pt x="1462980" y="2048459"/>
                  <a:pt x="1353811" y="2157628"/>
                  <a:pt x="1219145" y="2157628"/>
                </a:cubicBezTo>
                <a:lnTo>
                  <a:pt x="243835" y="2157628"/>
                </a:lnTo>
                <a:cubicBezTo>
                  <a:pt x="109169" y="2157628"/>
                  <a:pt x="0" y="2048459"/>
                  <a:pt x="0" y="1913793"/>
                </a:cubicBezTo>
                <a:lnTo>
                  <a:pt x="0" y="243835"/>
                </a:lnTo>
                <a:cubicBezTo>
                  <a:pt x="0" y="109169"/>
                  <a:pt x="109169" y="0"/>
                  <a:pt x="2438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61" tIns="34280" rIns="34280" bIns="68561" numCol="1" spcCol="0" rtlCol="0" fromWordArt="0" anchor="b" anchorCtr="0" forceAA="0" compatLnSpc="1">
            <a:prstTxWarp prst="textNoShape">
              <a:avLst/>
            </a:prstTxWarp>
            <a:noAutofit/>
          </a:bodyPr>
          <a:lstStyle/>
          <a:p>
            <a:pPr marL="0" marR="0" lvl="0" indent="0" algn="ctr" defTabSz="68548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3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29" name="Group 28"/>
          <p:cNvGrpSpPr/>
          <p:nvPr/>
        </p:nvGrpSpPr>
        <p:grpSpPr>
          <a:xfrm>
            <a:off x="8455893" y="3688454"/>
            <a:ext cx="642932" cy="753614"/>
            <a:chOff x="12849225" y="227013"/>
            <a:chExt cx="3357563" cy="5561012"/>
          </a:xfrm>
          <a:solidFill>
            <a:schemeClr val="bg1"/>
          </a:solidFill>
        </p:grpSpPr>
        <p:sp>
          <p:nvSpPr>
            <p:cNvPr id="30" name="Freeform 13"/>
            <p:cNvSpPr>
              <a:spLocks noEditPoints="1"/>
            </p:cNvSpPr>
            <p:nvPr/>
          </p:nvSpPr>
          <p:spPr bwMode="auto">
            <a:xfrm>
              <a:off x="12849225" y="227013"/>
              <a:ext cx="2830513" cy="1908175"/>
            </a:xfrm>
            <a:custGeom>
              <a:avLst/>
              <a:gdLst>
                <a:gd name="T0" fmla="*/ 0 w 1783"/>
                <a:gd name="T1" fmla="*/ 1202 h 1202"/>
                <a:gd name="T2" fmla="*/ 1783 w 1783"/>
                <a:gd name="T3" fmla="*/ 1202 h 1202"/>
                <a:gd name="T4" fmla="*/ 1783 w 1783"/>
                <a:gd name="T5" fmla="*/ 0 h 1202"/>
                <a:gd name="T6" fmla="*/ 0 w 1783"/>
                <a:gd name="T7" fmla="*/ 0 h 1202"/>
                <a:gd name="T8" fmla="*/ 0 w 1783"/>
                <a:gd name="T9" fmla="*/ 1202 h 1202"/>
                <a:gd name="T10" fmla="*/ 152 w 1783"/>
                <a:gd name="T11" fmla="*/ 154 h 1202"/>
                <a:gd name="T12" fmla="*/ 1631 w 1783"/>
                <a:gd name="T13" fmla="*/ 154 h 1202"/>
                <a:gd name="T14" fmla="*/ 1631 w 1783"/>
                <a:gd name="T15" fmla="*/ 1048 h 1202"/>
                <a:gd name="T16" fmla="*/ 152 w 1783"/>
                <a:gd name="T17" fmla="*/ 1048 h 1202"/>
                <a:gd name="T18" fmla="*/ 152 w 1783"/>
                <a:gd name="T19" fmla="*/ 154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3" h="1202">
                  <a:moveTo>
                    <a:pt x="0" y="1202"/>
                  </a:moveTo>
                  <a:lnTo>
                    <a:pt x="1783" y="1202"/>
                  </a:lnTo>
                  <a:lnTo>
                    <a:pt x="1783" y="0"/>
                  </a:lnTo>
                  <a:lnTo>
                    <a:pt x="0" y="0"/>
                  </a:lnTo>
                  <a:lnTo>
                    <a:pt x="0" y="1202"/>
                  </a:lnTo>
                  <a:close/>
                  <a:moveTo>
                    <a:pt x="152" y="154"/>
                  </a:moveTo>
                  <a:lnTo>
                    <a:pt x="1631" y="154"/>
                  </a:lnTo>
                  <a:lnTo>
                    <a:pt x="1631" y="1048"/>
                  </a:lnTo>
                  <a:lnTo>
                    <a:pt x="152" y="1048"/>
                  </a:lnTo>
                  <a:lnTo>
                    <a:pt x="152" y="1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nvGrpSpPr>
            <p:cNvPr id="31" name="Group 30"/>
            <p:cNvGrpSpPr/>
            <p:nvPr/>
          </p:nvGrpSpPr>
          <p:grpSpPr>
            <a:xfrm>
              <a:off x="12849225" y="647700"/>
              <a:ext cx="3357563" cy="5140325"/>
              <a:chOff x="12849225" y="647700"/>
              <a:chExt cx="3357563" cy="5140325"/>
            </a:xfrm>
            <a:grpFill/>
          </p:grpSpPr>
          <p:sp>
            <p:nvSpPr>
              <p:cNvPr id="32" name="Rectangle 14"/>
              <p:cNvSpPr>
                <a:spLocks noChangeArrowheads="1"/>
              </p:cNvSpPr>
              <p:nvPr/>
            </p:nvSpPr>
            <p:spPr bwMode="auto">
              <a:xfrm>
                <a:off x="15830550" y="647700"/>
                <a:ext cx="376238" cy="1082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33" name="Freeform 15"/>
              <p:cNvSpPr>
                <a:spLocks/>
              </p:cNvSpPr>
              <p:nvPr/>
            </p:nvSpPr>
            <p:spPr bwMode="auto">
              <a:xfrm>
                <a:off x="12849225" y="2293938"/>
                <a:ext cx="2830513" cy="3494087"/>
              </a:xfrm>
              <a:custGeom>
                <a:avLst/>
                <a:gdLst>
                  <a:gd name="T0" fmla="*/ 1311 w 1783"/>
                  <a:gd name="T1" fmla="*/ 0 h 2201"/>
                  <a:gd name="T2" fmla="*/ 550 w 1783"/>
                  <a:gd name="T3" fmla="*/ 0 h 2201"/>
                  <a:gd name="T4" fmla="*/ 550 w 1783"/>
                  <a:gd name="T5" fmla="*/ 2069 h 2201"/>
                  <a:gd name="T6" fmla="*/ 0 w 1783"/>
                  <a:gd name="T7" fmla="*/ 2069 h 2201"/>
                  <a:gd name="T8" fmla="*/ 0 w 1783"/>
                  <a:gd name="T9" fmla="*/ 2201 h 2201"/>
                  <a:gd name="T10" fmla="*/ 1783 w 1783"/>
                  <a:gd name="T11" fmla="*/ 2201 h 2201"/>
                  <a:gd name="T12" fmla="*/ 1783 w 1783"/>
                  <a:gd name="T13" fmla="*/ 2069 h 2201"/>
                  <a:gd name="T14" fmla="*/ 1311 w 1783"/>
                  <a:gd name="T15" fmla="*/ 2069 h 2201"/>
                  <a:gd name="T16" fmla="*/ 1311 w 1783"/>
                  <a:gd name="T17" fmla="*/ 0 h 2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83" h="2201">
                    <a:moveTo>
                      <a:pt x="1311" y="0"/>
                    </a:moveTo>
                    <a:lnTo>
                      <a:pt x="550" y="0"/>
                    </a:lnTo>
                    <a:lnTo>
                      <a:pt x="550" y="2069"/>
                    </a:lnTo>
                    <a:lnTo>
                      <a:pt x="0" y="2069"/>
                    </a:lnTo>
                    <a:lnTo>
                      <a:pt x="0" y="2201"/>
                    </a:lnTo>
                    <a:lnTo>
                      <a:pt x="1783" y="2201"/>
                    </a:lnTo>
                    <a:lnTo>
                      <a:pt x="1783" y="2069"/>
                    </a:lnTo>
                    <a:lnTo>
                      <a:pt x="1311" y="2069"/>
                    </a:lnTo>
                    <a:lnTo>
                      <a:pt x="13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grpSp>
        <p:nvGrpSpPr>
          <p:cNvPr id="34" name="Group 33"/>
          <p:cNvGrpSpPr/>
          <p:nvPr/>
        </p:nvGrpSpPr>
        <p:grpSpPr>
          <a:xfrm>
            <a:off x="8489813" y="1664779"/>
            <a:ext cx="595190" cy="408257"/>
            <a:chOff x="7871810" y="3175673"/>
            <a:chExt cx="772691" cy="448812"/>
          </a:xfrm>
          <a:solidFill>
            <a:schemeClr val="bg1"/>
          </a:solidFill>
        </p:grpSpPr>
        <p:sp>
          <p:nvSpPr>
            <p:cNvPr id="35" name="Freeform 14"/>
            <p:cNvSpPr>
              <a:spLocks noEditPoints="1"/>
            </p:cNvSpPr>
            <p:nvPr/>
          </p:nvSpPr>
          <p:spPr bwMode="auto">
            <a:xfrm>
              <a:off x="8016574" y="3281845"/>
              <a:ext cx="311927" cy="223511"/>
            </a:xfrm>
            <a:custGeom>
              <a:avLst/>
              <a:gdLst>
                <a:gd name="T0" fmla="*/ 195 w 300"/>
                <a:gd name="T1" fmla="*/ 217 h 266"/>
                <a:gd name="T2" fmla="*/ 196 w 300"/>
                <a:gd name="T3" fmla="*/ 227 h 266"/>
                <a:gd name="T4" fmla="*/ 149 w 300"/>
                <a:gd name="T5" fmla="*/ 266 h 266"/>
                <a:gd name="T6" fmla="*/ 8 w 300"/>
                <a:gd name="T7" fmla="*/ 116 h 266"/>
                <a:gd name="T8" fmla="*/ 0 w 300"/>
                <a:gd name="T9" fmla="*/ 78 h 266"/>
                <a:gd name="T10" fmla="*/ 78 w 300"/>
                <a:gd name="T11" fmla="*/ 0 h 266"/>
                <a:gd name="T12" fmla="*/ 150 w 300"/>
                <a:gd name="T13" fmla="*/ 48 h 266"/>
                <a:gd name="T14" fmla="*/ 222 w 300"/>
                <a:gd name="T15" fmla="*/ 0 h 266"/>
                <a:gd name="T16" fmla="*/ 300 w 300"/>
                <a:gd name="T17" fmla="*/ 78 h 266"/>
                <a:gd name="T18" fmla="*/ 292 w 300"/>
                <a:gd name="T19" fmla="*/ 116 h 266"/>
                <a:gd name="T20" fmla="*/ 262 w 300"/>
                <a:gd name="T21" fmla="*/ 162 h 266"/>
                <a:gd name="T22" fmla="*/ 251 w 300"/>
                <a:gd name="T23" fmla="*/ 161 h 266"/>
                <a:gd name="T24" fmla="*/ 195 w 300"/>
                <a:gd name="T25" fmla="*/ 217 h 266"/>
                <a:gd name="T26" fmla="*/ 257 w 300"/>
                <a:gd name="T27" fmla="*/ 211 h 266"/>
                <a:gd name="T28" fmla="*/ 275 w 300"/>
                <a:gd name="T29" fmla="*/ 211 h 266"/>
                <a:gd name="T30" fmla="*/ 275 w 300"/>
                <a:gd name="T31" fmla="*/ 223 h 266"/>
                <a:gd name="T32" fmla="*/ 257 w 300"/>
                <a:gd name="T33" fmla="*/ 223 h 266"/>
                <a:gd name="T34" fmla="*/ 257 w 300"/>
                <a:gd name="T35" fmla="*/ 241 h 266"/>
                <a:gd name="T36" fmla="*/ 245 w 300"/>
                <a:gd name="T37" fmla="*/ 241 h 266"/>
                <a:gd name="T38" fmla="*/ 245 w 300"/>
                <a:gd name="T39" fmla="*/ 223 h 266"/>
                <a:gd name="T40" fmla="*/ 227 w 300"/>
                <a:gd name="T41" fmla="*/ 223 h 266"/>
                <a:gd name="T42" fmla="*/ 227 w 300"/>
                <a:gd name="T43" fmla="*/ 211 h 266"/>
                <a:gd name="T44" fmla="*/ 245 w 300"/>
                <a:gd name="T45" fmla="*/ 211 h 266"/>
                <a:gd name="T46" fmla="*/ 245 w 300"/>
                <a:gd name="T47" fmla="*/ 193 h 266"/>
                <a:gd name="T48" fmla="*/ 257 w 300"/>
                <a:gd name="T49" fmla="*/ 193 h 266"/>
                <a:gd name="T50" fmla="*/ 257 w 300"/>
                <a:gd name="T51" fmla="*/ 211 h 266"/>
                <a:gd name="T52" fmla="*/ 251 w 300"/>
                <a:gd name="T53" fmla="*/ 258 h 266"/>
                <a:gd name="T54" fmla="*/ 210 w 300"/>
                <a:gd name="T55" fmla="*/ 217 h 266"/>
                <a:gd name="T56" fmla="*/ 251 w 300"/>
                <a:gd name="T57" fmla="*/ 176 h 266"/>
                <a:gd name="T58" fmla="*/ 293 w 300"/>
                <a:gd name="T59" fmla="*/ 217 h 266"/>
                <a:gd name="T60" fmla="*/ 251 w 300"/>
                <a:gd name="T61" fmla="*/ 258 h 266"/>
                <a:gd name="T62" fmla="*/ 251 w 300"/>
                <a:gd name="T63" fmla="*/ 168 h 266"/>
                <a:gd name="T64" fmla="*/ 203 w 300"/>
                <a:gd name="T65" fmla="*/ 217 h 266"/>
                <a:gd name="T66" fmla="*/ 251 w 300"/>
                <a:gd name="T67" fmla="*/ 266 h 266"/>
                <a:gd name="T68" fmla="*/ 300 w 300"/>
                <a:gd name="T69" fmla="*/ 217 h 266"/>
                <a:gd name="T70" fmla="*/ 251 w 300"/>
                <a:gd name="T71" fmla="*/ 16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266">
                  <a:moveTo>
                    <a:pt x="195" y="217"/>
                  </a:moveTo>
                  <a:cubicBezTo>
                    <a:pt x="195" y="221"/>
                    <a:pt x="195" y="224"/>
                    <a:pt x="196" y="227"/>
                  </a:cubicBezTo>
                  <a:cubicBezTo>
                    <a:pt x="170" y="250"/>
                    <a:pt x="149" y="266"/>
                    <a:pt x="149" y="266"/>
                  </a:cubicBezTo>
                  <a:cubicBezTo>
                    <a:pt x="149" y="266"/>
                    <a:pt x="32" y="176"/>
                    <a:pt x="8" y="116"/>
                  </a:cubicBezTo>
                  <a:cubicBezTo>
                    <a:pt x="4" y="106"/>
                    <a:pt x="0" y="90"/>
                    <a:pt x="0" y="78"/>
                  </a:cubicBezTo>
                  <a:cubicBezTo>
                    <a:pt x="0" y="35"/>
                    <a:pt x="35" y="0"/>
                    <a:pt x="78" y="0"/>
                  </a:cubicBezTo>
                  <a:cubicBezTo>
                    <a:pt x="110" y="0"/>
                    <a:pt x="138" y="20"/>
                    <a:pt x="150" y="48"/>
                  </a:cubicBezTo>
                  <a:cubicBezTo>
                    <a:pt x="162" y="20"/>
                    <a:pt x="190" y="0"/>
                    <a:pt x="222" y="0"/>
                  </a:cubicBezTo>
                  <a:cubicBezTo>
                    <a:pt x="265" y="0"/>
                    <a:pt x="300" y="35"/>
                    <a:pt x="300" y="78"/>
                  </a:cubicBezTo>
                  <a:cubicBezTo>
                    <a:pt x="300" y="91"/>
                    <a:pt x="296" y="106"/>
                    <a:pt x="292" y="116"/>
                  </a:cubicBezTo>
                  <a:cubicBezTo>
                    <a:pt x="287" y="130"/>
                    <a:pt x="275" y="146"/>
                    <a:pt x="262" y="162"/>
                  </a:cubicBezTo>
                  <a:cubicBezTo>
                    <a:pt x="258" y="161"/>
                    <a:pt x="255" y="161"/>
                    <a:pt x="251" y="161"/>
                  </a:cubicBezTo>
                  <a:cubicBezTo>
                    <a:pt x="220" y="161"/>
                    <a:pt x="195" y="186"/>
                    <a:pt x="195" y="217"/>
                  </a:cubicBezTo>
                  <a:close/>
                  <a:moveTo>
                    <a:pt x="257" y="211"/>
                  </a:moveTo>
                  <a:cubicBezTo>
                    <a:pt x="275" y="211"/>
                    <a:pt x="275" y="211"/>
                    <a:pt x="275" y="211"/>
                  </a:cubicBezTo>
                  <a:cubicBezTo>
                    <a:pt x="275" y="223"/>
                    <a:pt x="275" y="223"/>
                    <a:pt x="275" y="223"/>
                  </a:cubicBezTo>
                  <a:cubicBezTo>
                    <a:pt x="257" y="223"/>
                    <a:pt x="257" y="223"/>
                    <a:pt x="257" y="223"/>
                  </a:cubicBezTo>
                  <a:cubicBezTo>
                    <a:pt x="257" y="241"/>
                    <a:pt x="257" y="241"/>
                    <a:pt x="257" y="241"/>
                  </a:cubicBezTo>
                  <a:cubicBezTo>
                    <a:pt x="245" y="241"/>
                    <a:pt x="245" y="241"/>
                    <a:pt x="245" y="241"/>
                  </a:cubicBezTo>
                  <a:cubicBezTo>
                    <a:pt x="245" y="223"/>
                    <a:pt x="245" y="223"/>
                    <a:pt x="245" y="223"/>
                  </a:cubicBezTo>
                  <a:cubicBezTo>
                    <a:pt x="227" y="223"/>
                    <a:pt x="227" y="223"/>
                    <a:pt x="227" y="223"/>
                  </a:cubicBezTo>
                  <a:cubicBezTo>
                    <a:pt x="227" y="211"/>
                    <a:pt x="227" y="211"/>
                    <a:pt x="227" y="211"/>
                  </a:cubicBezTo>
                  <a:cubicBezTo>
                    <a:pt x="245" y="211"/>
                    <a:pt x="245" y="211"/>
                    <a:pt x="245" y="211"/>
                  </a:cubicBezTo>
                  <a:cubicBezTo>
                    <a:pt x="245" y="193"/>
                    <a:pt x="245" y="193"/>
                    <a:pt x="245" y="193"/>
                  </a:cubicBezTo>
                  <a:cubicBezTo>
                    <a:pt x="257" y="193"/>
                    <a:pt x="257" y="193"/>
                    <a:pt x="257" y="193"/>
                  </a:cubicBezTo>
                  <a:lnTo>
                    <a:pt x="257" y="211"/>
                  </a:lnTo>
                  <a:close/>
                  <a:moveTo>
                    <a:pt x="251" y="258"/>
                  </a:moveTo>
                  <a:cubicBezTo>
                    <a:pt x="229" y="258"/>
                    <a:pt x="210" y="240"/>
                    <a:pt x="210" y="217"/>
                  </a:cubicBezTo>
                  <a:cubicBezTo>
                    <a:pt x="210" y="194"/>
                    <a:pt x="229" y="176"/>
                    <a:pt x="251" y="176"/>
                  </a:cubicBezTo>
                  <a:cubicBezTo>
                    <a:pt x="274" y="176"/>
                    <a:pt x="293" y="194"/>
                    <a:pt x="293" y="217"/>
                  </a:cubicBezTo>
                  <a:cubicBezTo>
                    <a:pt x="293" y="240"/>
                    <a:pt x="274" y="258"/>
                    <a:pt x="251" y="258"/>
                  </a:cubicBezTo>
                  <a:close/>
                  <a:moveTo>
                    <a:pt x="251" y="168"/>
                  </a:moveTo>
                  <a:cubicBezTo>
                    <a:pt x="224" y="168"/>
                    <a:pt x="203" y="190"/>
                    <a:pt x="203" y="217"/>
                  </a:cubicBezTo>
                  <a:cubicBezTo>
                    <a:pt x="203" y="244"/>
                    <a:pt x="224" y="266"/>
                    <a:pt x="251" y="266"/>
                  </a:cubicBezTo>
                  <a:cubicBezTo>
                    <a:pt x="278" y="266"/>
                    <a:pt x="300" y="244"/>
                    <a:pt x="300" y="217"/>
                  </a:cubicBezTo>
                  <a:cubicBezTo>
                    <a:pt x="300" y="190"/>
                    <a:pt x="278" y="168"/>
                    <a:pt x="251" y="168"/>
                  </a:cubicBezTo>
                  <a:close/>
                </a:path>
              </a:pathLst>
            </a:custGeom>
            <a:grpFill/>
            <a:ln>
              <a:noFill/>
            </a:ln>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36" name="Freeform 35"/>
            <p:cNvSpPr>
              <a:spLocks noChangeAspect="1"/>
            </p:cNvSpPr>
            <p:nvPr/>
          </p:nvSpPr>
          <p:spPr bwMode="auto">
            <a:xfrm>
              <a:off x="7871810" y="3175673"/>
              <a:ext cx="772691" cy="448812"/>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33" tIns="46617" rIns="46617"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90"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52" normalizeH="0" baseline="0" noProof="0" dirty="0">
                <a:ln>
                  <a:noFill/>
                </a:ln>
                <a:solidFill>
                  <a:srgbClr val="FFFFFF"/>
                </a:solidFill>
                <a:effectLst/>
                <a:uLnTx/>
                <a:uFillTx/>
                <a:latin typeface="Calibri Light" panose="020F0302020204030204"/>
                <a:ea typeface="Segoe UI" pitchFamily="34" charset="0"/>
                <a:cs typeface="Segoe UI" pitchFamily="34" charset="0"/>
              </a:endParaRPr>
            </a:p>
          </p:txBody>
        </p:sp>
      </p:grpSp>
      <p:sp>
        <p:nvSpPr>
          <p:cNvPr id="37" name="Rounded Rectangle 89"/>
          <p:cNvSpPr>
            <a:spLocks noChangeAspect="1"/>
          </p:cNvSpPr>
          <p:nvPr/>
        </p:nvSpPr>
        <p:spPr bwMode="auto">
          <a:xfrm rot="16200000">
            <a:off x="9470668" y="4118341"/>
            <a:ext cx="577561" cy="818844"/>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chemeClr val="bg1"/>
          </a:solidFill>
          <a:ln w="9525" cap="flat" cmpd="sng" algn="ctr">
            <a:noFill/>
            <a:prstDash val="solid"/>
            <a:headEnd type="none" w="med" len="med"/>
            <a:tailEnd type="none" w="med" len="med"/>
          </a:ln>
          <a:effectLst/>
        </p:spPr>
        <p:txBody>
          <a:bodyPr rot="0" spcFirstLastPara="0" vert="horz" wrap="square" lIns="93173" tIns="46585" rIns="46585" bIns="93173" numCol="1" spcCol="0" rtlCol="0" fromWordArt="0" anchor="b" anchorCtr="0" forceAA="0" compatLnSpc="1">
            <a:prstTxWarp prst="textNoShape">
              <a:avLst/>
            </a:prstTxWarp>
            <a:noAutofit/>
          </a:bodyPr>
          <a:lstStyle>
            <a:defPPr>
              <a:defRPr lang="en-US"/>
            </a:defPPr>
            <a:lvl1pPr marL="0" algn="l" defTabSz="686047" rtl="0" eaLnBrk="1" latinLnBrk="0" hangingPunct="1">
              <a:defRPr sz="1400" kern="1200">
                <a:solidFill>
                  <a:schemeClr val="lt1"/>
                </a:solidFill>
                <a:latin typeface="+mn-lt"/>
                <a:ea typeface="+mn-ea"/>
                <a:cs typeface="+mn-cs"/>
              </a:defRPr>
            </a:lvl1pPr>
            <a:lvl2pPr marL="343024" algn="l" defTabSz="686047" rtl="0" eaLnBrk="1" latinLnBrk="0" hangingPunct="1">
              <a:defRPr sz="1400" kern="1200">
                <a:solidFill>
                  <a:schemeClr val="lt1"/>
                </a:solidFill>
                <a:latin typeface="+mn-lt"/>
                <a:ea typeface="+mn-ea"/>
                <a:cs typeface="+mn-cs"/>
              </a:defRPr>
            </a:lvl2pPr>
            <a:lvl3pPr marL="686047" algn="l" defTabSz="686047" rtl="0" eaLnBrk="1" latinLnBrk="0" hangingPunct="1">
              <a:defRPr sz="1400" kern="1200">
                <a:solidFill>
                  <a:schemeClr val="lt1"/>
                </a:solidFill>
                <a:latin typeface="+mn-lt"/>
                <a:ea typeface="+mn-ea"/>
                <a:cs typeface="+mn-cs"/>
              </a:defRPr>
            </a:lvl3pPr>
            <a:lvl4pPr marL="1029070" algn="l" defTabSz="686047" rtl="0" eaLnBrk="1" latinLnBrk="0" hangingPunct="1">
              <a:defRPr sz="1400" kern="1200">
                <a:solidFill>
                  <a:schemeClr val="lt1"/>
                </a:solidFill>
                <a:latin typeface="+mn-lt"/>
                <a:ea typeface="+mn-ea"/>
                <a:cs typeface="+mn-cs"/>
              </a:defRPr>
            </a:lvl4pPr>
            <a:lvl5pPr marL="1372094" algn="l" defTabSz="686047" rtl="0" eaLnBrk="1" latinLnBrk="0" hangingPunct="1">
              <a:defRPr sz="1400" kern="1200">
                <a:solidFill>
                  <a:schemeClr val="lt1"/>
                </a:solidFill>
                <a:latin typeface="+mn-lt"/>
                <a:ea typeface="+mn-ea"/>
                <a:cs typeface="+mn-cs"/>
              </a:defRPr>
            </a:lvl5pPr>
            <a:lvl6pPr marL="1715118" algn="l" defTabSz="686047" rtl="0" eaLnBrk="1" latinLnBrk="0" hangingPunct="1">
              <a:defRPr sz="1400" kern="1200">
                <a:solidFill>
                  <a:schemeClr val="lt1"/>
                </a:solidFill>
                <a:latin typeface="+mn-lt"/>
                <a:ea typeface="+mn-ea"/>
                <a:cs typeface="+mn-cs"/>
              </a:defRPr>
            </a:lvl6pPr>
            <a:lvl7pPr marL="2058140" algn="l" defTabSz="686047" rtl="0" eaLnBrk="1" latinLnBrk="0" hangingPunct="1">
              <a:defRPr sz="1400" kern="1200">
                <a:solidFill>
                  <a:schemeClr val="lt1"/>
                </a:solidFill>
                <a:latin typeface="+mn-lt"/>
                <a:ea typeface="+mn-ea"/>
                <a:cs typeface="+mn-cs"/>
              </a:defRPr>
            </a:lvl7pPr>
            <a:lvl8pPr marL="2401164" algn="l" defTabSz="686047" rtl="0" eaLnBrk="1" latinLnBrk="0" hangingPunct="1">
              <a:defRPr sz="1400" kern="1200">
                <a:solidFill>
                  <a:schemeClr val="lt1"/>
                </a:solidFill>
                <a:latin typeface="+mn-lt"/>
                <a:ea typeface="+mn-ea"/>
                <a:cs typeface="+mn-cs"/>
              </a:defRPr>
            </a:lvl8pPr>
            <a:lvl9pPr marL="2744188" algn="l" defTabSz="686047" rtl="0" eaLnBrk="1" latinLnBrk="0" hangingPunct="1">
              <a:defRPr sz="1400" kern="1200">
                <a:solidFill>
                  <a:schemeClr val="lt1"/>
                </a:solidFill>
                <a:latin typeface="+mn-lt"/>
                <a:ea typeface="+mn-ea"/>
                <a:cs typeface="+mn-cs"/>
              </a:defRPr>
            </a:lvl9pPr>
          </a:lstStyle>
          <a:p>
            <a:pPr marL="0" marR="0" lvl="0" indent="0" algn="ctr" defTabSz="698524" rtl="0" eaLnBrk="1" fontAlgn="base" latinLnBrk="0" hangingPunct="1">
              <a:lnSpc>
                <a:spcPct val="100000"/>
              </a:lnSpc>
              <a:spcBef>
                <a:spcPct val="0"/>
              </a:spcBef>
              <a:spcAft>
                <a:spcPct val="0"/>
              </a:spcAft>
              <a:buClrTx/>
              <a:buSzTx/>
              <a:buFontTx/>
              <a:buNone/>
              <a:tabLst/>
              <a:defRPr/>
            </a:pPr>
            <a:endParaRPr kumimoji="0" lang="en-US" sz="102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38" name="Freeform 37"/>
          <p:cNvSpPr>
            <a:spLocks noChangeAspect="1"/>
          </p:cNvSpPr>
          <p:nvPr/>
        </p:nvSpPr>
        <p:spPr bwMode="auto">
          <a:xfrm flipH="1">
            <a:off x="8533409" y="4814606"/>
            <a:ext cx="351682" cy="529346"/>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39" name="Freeform 38"/>
          <p:cNvSpPr/>
          <p:nvPr/>
        </p:nvSpPr>
        <p:spPr bwMode="auto">
          <a:xfrm>
            <a:off x="3769192" y="4869739"/>
            <a:ext cx="418482" cy="342794"/>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0" name="Rectangle 2048"/>
          <p:cNvSpPr/>
          <p:nvPr/>
        </p:nvSpPr>
        <p:spPr bwMode="auto">
          <a:xfrm flipV="1">
            <a:off x="5272810" y="3958263"/>
            <a:ext cx="446125" cy="941137"/>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1" name="Rounded Rectangle 94"/>
          <p:cNvSpPr>
            <a:spLocks noChangeAspect="1"/>
          </p:cNvSpPr>
          <p:nvPr/>
        </p:nvSpPr>
        <p:spPr bwMode="auto">
          <a:xfrm>
            <a:off x="4456687" y="4256273"/>
            <a:ext cx="469522" cy="537676"/>
          </a:xfrm>
          <a:custGeom>
            <a:avLst/>
            <a:gdLst/>
            <a:ahLst/>
            <a:cxnLst/>
            <a:rect l="l" t="t" r="r" b="b"/>
            <a:pathLst>
              <a:path w="3843338" h="4402366">
                <a:moveTo>
                  <a:pt x="2974980" y="3679979"/>
                </a:moveTo>
                <a:cubicBezTo>
                  <a:pt x="2936403" y="3679979"/>
                  <a:pt x="2905130" y="3714726"/>
                  <a:pt x="2905130" y="3757589"/>
                </a:cubicBezTo>
                <a:cubicBezTo>
                  <a:pt x="2905130" y="3800452"/>
                  <a:pt x="2936403" y="3835199"/>
                  <a:pt x="2974980" y="3835199"/>
                </a:cubicBezTo>
                <a:lnTo>
                  <a:pt x="2987428" y="3835200"/>
                </a:lnTo>
                <a:cubicBezTo>
                  <a:pt x="3026005" y="3835200"/>
                  <a:pt x="3057278" y="3800453"/>
                  <a:pt x="3057278" y="3757589"/>
                </a:cubicBezTo>
                <a:lnTo>
                  <a:pt x="3057279" y="3757589"/>
                </a:lnTo>
                <a:cubicBezTo>
                  <a:pt x="3057279" y="3714726"/>
                  <a:pt x="3026006" y="3679979"/>
                  <a:pt x="2987429" y="3679979"/>
                </a:cubicBezTo>
                <a:close/>
                <a:moveTo>
                  <a:pt x="2766049" y="3679979"/>
                </a:moveTo>
                <a:cubicBezTo>
                  <a:pt x="2727472" y="3679979"/>
                  <a:pt x="2696199" y="3714726"/>
                  <a:pt x="2696199" y="3757589"/>
                </a:cubicBezTo>
                <a:cubicBezTo>
                  <a:pt x="2696199" y="3800452"/>
                  <a:pt x="2727472" y="3835199"/>
                  <a:pt x="2766049" y="3835199"/>
                </a:cubicBezTo>
                <a:lnTo>
                  <a:pt x="2779639" y="3835200"/>
                </a:lnTo>
                <a:cubicBezTo>
                  <a:pt x="2818216" y="3835200"/>
                  <a:pt x="2849489" y="3800453"/>
                  <a:pt x="2849489" y="3757589"/>
                </a:cubicBezTo>
                <a:lnTo>
                  <a:pt x="2849490" y="3757589"/>
                </a:lnTo>
                <a:cubicBezTo>
                  <a:pt x="2849490" y="3714726"/>
                  <a:pt x="2818217" y="3679979"/>
                  <a:pt x="2779640" y="3679979"/>
                </a:cubicBezTo>
                <a:close/>
                <a:moveTo>
                  <a:pt x="2239716" y="3679979"/>
                </a:moveTo>
                <a:cubicBezTo>
                  <a:pt x="2201139" y="3679979"/>
                  <a:pt x="2169866" y="3714726"/>
                  <a:pt x="2169866" y="3757589"/>
                </a:cubicBezTo>
                <a:cubicBezTo>
                  <a:pt x="2169866" y="3800452"/>
                  <a:pt x="2201139" y="3835199"/>
                  <a:pt x="2239716" y="3835199"/>
                </a:cubicBezTo>
                <a:lnTo>
                  <a:pt x="2570709" y="3835200"/>
                </a:lnTo>
                <a:cubicBezTo>
                  <a:pt x="2609286" y="3835200"/>
                  <a:pt x="2640559" y="3800453"/>
                  <a:pt x="2640559" y="3757589"/>
                </a:cubicBezTo>
                <a:lnTo>
                  <a:pt x="2640560" y="3757589"/>
                </a:lnTo>
                <a:cubicBezTo>
                  <a:pt x="2640560" y="3714726"/>
                  <a:pt x="2609287" y="3679979"/>
                  <a:pt x="2570710" y="3679979"/>
                </a:cubicBezTo>
                <a:close/>
                <a:moveTo>
                  <a:pt x="588168" y="332699"/>
                </a:moveTo>
                <a:lnTo>
                  <a:pt x="588168" y="3490051"/>
                </a:lnTo>
                <a:lnTo>
                  <a:pt x="3255168" y="3490051"/>
                </a:lnTo>
                <a:lnTo>
                  <a:pt x="3255168" y="332699"/>
                </a:lnTo>
                <a:close/>
                <a:moveTo>
                  <a:pt x="423466" y="0"/>
                </a:moveTo>
                <a:lnTo>
                  <a:pt x="3419873" y="0"/>
                </a:lnTo>
                <a:cubicBezTo>
                  <a:pt x="3494314" y="0"/>
                  <a:pt x="3554660" y="67051"/>
                  <a:pt x="3554660" y="149763"/>
                </a:cubicBezTo>
                <a:lnTo>
                  <a:pt x="3554660" y="3910698"/>
                </a:lnTo>
                <a:cubicBezTo>
                  <a:pt x="3554660" y="3993410"/>
                  <a:pt x="3494314" y="4060461"/>
                  <a:pt x="3419873" y="4060461"/>
                </a:cubicBezTo>
                <a:lnTo>
                  <a:pt x="2251861" y="4060461"/>
                </a:lnTo>
                <a:lnTo>
                  <a:pt x="2251861" y="4206670"/>
                </a:lnTo>
                <a:lnTo>
                  <a:pt x="3553070" y="4206670"/>
                </a:lnTo>
                <a:cubicBezTo>
                  <a:pt x="3610378" y="4206670"/>
                  <a:pt x="3656836" y="4171150"/>
                  <a:pt x="3656836" y="4127335"/>
                </a:cubicBezTo>
                <a:lnTo>
                  <a:pt x="3656836" y="3926364"/>
                </a:lnTo>
                <a:lnTo>
                  <a:pt x="3739572" y="3926364"/>
                </a:lnTo>
                <a:cubicBezTo>
                  <a:pt x="3796880" y="3926364"/>
                  <a:pt x="3843338" y="3961884"/>
                  <a:pt x="3843338" y="4005699"/>
                </a:cubicBezTo>
                <a:lnTo>
                  <a:pt x="3843338" y="4323031"/>
                </a:lnTo>
                <a:cubicBezTo>
                  <a:pt x="3843338" y="4366846"/>
                  <a:pt x="3796880" y="4402366"/>
                  <a:pt x="3739572" y="4402366"/>
                </a:cubicBezTo>
                <a:lnTo>
                  <a:pt x="103766" y="4402366"/>
                </a:lnTo>
                <a:cubicBezTo>
                  <a:pt x="46458" y="4402366"/>
                  <a:pt x="0" y="4366846"/>
                  <a:pt x="0" y="4323031"/>
                </a:cubicBezTo>
                <a:lnTo>
                  <a:pt x="0" y="4005699"/>
                </a:lnTo>
                <a:cubicBezTo>
                  <a:pt x="0" y="3961884"/>
                  <a:pt x="46458" y="3926364"/>
                  <a:pt x="103766" y="3926364"/>
                </a:cubicBezTo>
                <a:lnTo>
                  <a:pt x="186502" y="3926364"/>
                </a:lnTo>
                <a:lnTo>
                  <a:pt x="186502" y="4127335"/>
                </a:lnTo>
                <a:cubicBezTo>
                  <a:pt x="186502" y="4171150"/>
                  <a:pt x="232960" y="4206670"/>
                  <a:pt x="290268" y="4206670"/>
                </a:cubicBezTo>
                <a:lnTo>
                  <a:pt x="1591477" y="4206670"/>
                </a:lnTo>
                <a:lnTo>
                  <a:pt x="1591477" y="4060461"/>
                </a:lnTo>
                <a:lnTo>
                  <a:pt x="423466" y="4060461"/>
                </a:lnTo>
                <a:cubicBezTo>
                  <a:pt x="349025" y="4060461"/>
                  <a:pt x="288679" y="3993410"/>
                  <a:pt x="288679" y="3910698"/>
                </a:cubicBezTo>
                <a:lnTo>
                  <a:pt x="288679" y="149763"/>
                </a:lnTo>
                <a:cubicBezTo>
                  <a:pt x="288679" y="67051"/>
                  <a:pt x="349025" y="0"/>
                  <a:pt x="4234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42" name="Oval 16"/>
          <p:cNvSpPr/>
          <p:nvPr/>
        </p:nvSpPr>
        <p:spPr bwMode="auto">
          <a:xfrm>
            <a:off x="4362219" y="5231102"/>
            <a:ext cx="333423" cy="355053"/>
          </a:xfrm>
          <a:custGeom>
            <a:avLst/>
            <a:gdLst/>
            <a:ahLst/>
            <a:cxnLst/>
            <a:rect l="l" t="t" r="r" b="b"/>
            <a:pathLst>
              <a:path w="2396359" h="2310016">
                <a:moveTo>
                  <a:pt x="1165378" y="1670960"/>
                </a:moveTo>
                <a:cubicBezTo>
                  <a:pt x="1273504" y="1670960"/>
                  <a:pt x="1361157" y="1758613"/>
                  <a:pt x="1361157" y="1866739"/>
                </a:cubicBezTo>
                <a:cubicBezTo>
                  <a:pt x="1361157" y="1974865"/>
                  <a:pt x="1273504" y="2062518"/>
                  <a:pt x="1165378" y="2062518"/>
                </a:cubicBezTo>
                <a:cubicBezTo>
                  <a:pt x="1057252" y="2062518"/>
                  <a:pt x="969599" y="1974865"/>
                  <a:pt x="969599" y="1866739"/>
                </a:cubicBezTo>
                <a:cubicBezTo>
                  <a:pt x="969599" y="1758613"/>
                  <a:pt x="1057252" y="1670960"/>
                  <a:pt x="1165378" y="1670960"/>
                </a:cubicBezTo>
                <a:close/>
                <a:moveTo>
                  <a:pt x="1165378" y="1364076"/>
                </a:moveTo>
                <a:cubicBezTo>
                  <a:pt x="972314" y="1364076"/>
                  <a:pt x="815805" y="1520585"/>
                  <a:pt x="815805" y="1713649"/>
                </a:cubicBezTo>
                <a:lnTo>
                  <a:pt x="815805" y="2138530"/>
                </a:lnTo>
                <a:lnTo>
                  <a:pt x="1514951" y="2138530"/>
                </a:lnTo>
                <a:lnTo>
                  <a:pt x="1514951" y="1713649"/>
                </a:lnTo>
                <a:cubicBezTo>
                  <a:pt x="1514951" y="1520585"/>
                  <a:pt x="1358442" y="1364076"/>
                  <a:pt x="1165378" y="1364076"/>
                </a:cubicBezTo>
                <a:close/>
                <a:moveTo>
                  <a:pt x="1102410" y="885807"/>
                </a:moveTo>
                <a:cubicBezTo>
                  <a:pt x="1698054" y="885807"/>
                  <a:pt x="2243980" y="1028981"/>
                  <a:pt x="2243980" y="1314132"/>
                </a:cubicBezTo>
                <a:cubicBezTo>
                  <a:pt x="2243980" y="1864144"/>
                  <a:pt x="1761116" y="2310016"/>
                  <a:pt x="1165472" y="2310016"/>
                </a:cubicBezTo>
                <a:cubicBezTo>
                  <a:pt x="569828" y="2310016"/>
                  <a:pt x="97474" y="1551500"/>
                  <a:pt x="86964" y="1314132"/>
                </a:cubicBezTo>
                <a:cubicBezTo>
                  <a:pt x="76454" y="1076764"/>
                  <a:pt x="506766" y="885807"/>
                  <a:pt x="1102410" y="885807"/>
                </a:cubicBezTo>
                <a:close/>
                <a:moveTo>
                  <a:pt x="1167542" y="481"/>
                </a:moveTo>
                <a:cubicBezTo>
                  <a:pt x="1587408" y="-7473"/>
                  <a:pt x="2041373" y="82194"/>
                  <a:pt x="2396359" y="336018"/>
                </a:cubicBezTo>
                <a:lnTo>
                  <a:pt x="2396359" y="1092763"/>
                </a:lnTo>
                <a:cubicBezTo>
                  <a:pt x="1824596" y="853127"/>
                  <a:pt x="1025810" y="575654"/>
                  <a:pt x="0" y="1092763"/>
                </a:cubicBezTo>
                <a:lnTo>
                  <a:pt x="0" y="373856"/>
                </a:lnTo>
                <a:cubicBezTo>
                  <a:pt x="144255" y="182304"/>
                  <a:pt x="627714" y="10707"/>
                  <a:pt x="1167542" y="4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43" name="Group 42"/>
          <p:cNvGrpSpPr/>
          <p:nvPr/>
        </p:nvGrpSpPr>
        <p:grpSpPr>
          <a:xfrm>
            <a:off x="3499114" y="6020109"/>
            <a:ext cx="456349" cy="409577"/>
            <a:chOff x="8861592" y="550178"/>
            <a:chExt cx="604141" cy="594107"/>
          </a:xfrm>
          <a:solidFill>
            <a:schemeClr val="bg1"/>
          </a:solidFill>
        </p:grpSpPr>
        <p:sp>
          <p:nvSpPr>
            <p:cNvPr id="44" name="Freeform 139"/>
            <p:cNvSpPr>
              <a:spLocks noEditPoints="1"/>
            </p:cNvSpPr>
            <p:nvPr/>
          </p:nvSpPr>
          <p:spPr bwMode="auto">
            <a:xfrm>
              <a:off x="8861592" y="717875"/>
              <a:ext cx="604141" cy="285945"/>
            </a:xfrm>
            <a:custGeom>
              <a:avLst/>
              <a:gdLst>
                <a:gd name="T0" fmla="*/ 332 w 357"/>
                <a:gd name="T1" fmla="*/ 0 h 169"/>
                <a:gd name="T2" fmla="*/ 26 w 357"/>
                <a:gd name="T3" fmla="*/ 0 h 169"/>
                <a:gd name="T4" fmla="*/ 0 w 357"/>
                <a:gd name="T5" fmla="*/ 25 h 169"/>
                <a:gd name="T6" fmla="*/ 0 w 357"/>
                <a:gd name="T7" fmla="*/ 144 h 169"/>
                <a:gd name="T8" fmla="*/ 26 w 357"/>
                <a:gd name="T9" fmla="*/ 169 h 169"/>
                <a:gd name="T10" fmla="*/ 70 w 357"/>
                <a:gd name="T11" fmla="*/ 169 h 169"/>
                <a:gd name="T12" fmla="*/ 70 w 357"/>
                <a:gd name="T13" fmla="*/ 90 h 169"/>
                <a:gd name="T14" fmla="*/ 288 w 357"/>
                <a:gd name="T15" fmla="*/ 90 h 169"/>
                <a:gd name="T16" fmla="*/ 288 w 357"/>
                <a:gd name="T17" fmla="*/ 169 h 169"/>
                <a:gd name="T18" fmla="*/ 332 w 357"/>
                <a:gd name="T19" fmla="*/ 169 h 169"/>
                <a:gd name="T20" fmla="*/ 357 w 357"/>
                <a:gd name="T21" fmla="*/ 144 h 169"/>
                <a:gd name="T22" fmla="*/ 357 w 357"/>
                <a:gd name="T23" fmla="*/ 25 h 169"/>
                <a:gd name="T24" fmla="*/ 332 w 357"/>
                <a:gd name="T25" fmla="*/ 0 h 169"/>
                <a:gd name="T26" fmla="*/ 319 w 357"/>
                <a:gd name="T27" fmla="*/ 56 h 169"/>
                <a:gd name="T28" fmla="*/ 308 w 357"/>
                <a:gd name="T29" fmla="*/ 45 h 169"/>
                <a:gd name="T30" fmla="*/ 319 w 357"/>
                <a:gd name="T31" fmla="*/ 34 h 169"/>
                <a:gd name="T32" fmla="*/ 330 w 357"/>
                <a:gd name="T33" fmla="*/ 45 h 169"/>
                <a:gd name="T34" fmla="*/ 319 w 357"/>
                <a:gd name="T35" fmla="*/ 5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7" h="169">
                  <a:moveTo>
                    <a:pt x="332" y="0"/>
                  </a:moveTo>
                  <a:cubicBezTo>
                    <a:pt x="26" y="0"/>
                    <a:pt x="26" y="0"/>
                    <a:pt x="26" y="0"/>
                  </a:cubicBezTo>
                  <a:cubicBezTo>
                    <a:pt x="12" y="0"/>
                    <a:pt x="0" y="11"/>
                    <a:pt x="0" y="25"/>
                  </a:cubicBezTo>
                  <a:cubicBezTo>
                    <a:pt x="0" y="144"/>
                    <a:pt x="0" y="144"/>
                    <a:pt x="0" y="144"/>
                  </a:cubicBezTo>
                  <a:cubicBezTo>
                    <a:pt x="0" y="158"/>
                    <a:pt x="12" y="169"/>
                    <a:pt x="26" y="169"/>
                  </a:cubicBezTo>
                  <a:cubicBezTo>
                    <a:pt x="70" y="169"/>
                    <a:pt x="70" y="169"/>
                    <a:pt x="70" y="169"/>
                  </a:cubicBezTo>
                  <a:cubicBezTo>
                    <a:pt x="70" y="90"/>
                    <a:pt x="70" y="90"/>
                    <a:pt x="70" y="90"/>
                  </a:cubicBezTo>
                  <a:cubicBezTo>
                    <a:pt x="288" y="90"/>
                    <a:pt x="288" y="90"/>
                    <a:pt x="288" y="90"/>
                  </a:cubicBezTo>
                  <a:cubicBezTo>
                    <a:pt x="288" y="169"/>
                    <a:pt x="288" y="169"/>
                    <a:pt x="288" y="169"/>
                  </a:cubicBezTo>
                  <a:cubicBezTo>
                    <a:pt x="332" y="169"/>
                    <a:pt x="332" y="169"/>
                    <a:pt x="332" y="169"/>
                  </a:cubicBezTo>
                  <a:cubicBezTo>
                    <a:pt x="346" y="169"/>
                    <a:pt x="357" y="158"/>
                    <a:pt x="357" y="144"/>
                  </a:cubicBezTo>
                  <a:cubicBezTo>
                    <a:pt x="357" y="25"/>
                    <a:pt x="357" y="25"/>
                    <a:pt x="357" y="25"/>
                  </a:cubicBezTo>
                  <a:cubicBezTo>
                    <a:pt x="357" y="11"/>
                    <a:pt x="346" y="0"/>
                    <a:pt x="332" y="0"/>
                  </a:cubicBezTo>
                  <a:close/>
                  <a:moveTo>
                    <a:pt x="319" y="56"/>
                  </a:moveTo>
                  <a:cubicBezTo>
                    <a:pt x="313" y="56"/>
                    <a:pt x="308" y="51"/>
                    <a:pt x="308" y="45"/>
                  </a:cubicBezTo>
                  <a:cubicBezTo>
                    <a:pt x="308" y="39"/>
                    <a:pt x="313" y="34"/>
                    <a:pt x="319" y="34"/>
                  </a:cubicBezTo>
                  <a:cubicBezTo>
                    <a:pt x="325" y="34"/>
                    <a:pt x="330" y="39"/>
                    <a:pt x="330" y="45"/>
                  </a:cubicBezTo>
                  <a:cubicBezTo>
                    <a:pt x="330" y="51"/>
                    <a:pt x="325" y="56"/>
                    <a:pt x="319" y="56"/>
                  </a:cubicBezTo>
                  <a:close/>
                </a:path>
              </a:pathLst>
            </a:cu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5" name="Freeform 140"/>
            <p:cNvSpPr>
              <a:spLocks noEditPoints="1"/>
            </p:cNvSpPr>
            <p:nvPr/>
          </p:nvSpPr>
          <p:spPr bwMode="auto">
            <a:xfrm>
              <a:off x="9007073" y="863356"/>
              <a:ext cx="313179" cy="280929"/>
            </a:xfrm>
            <a:custGeom>
              <a:avLst/>
              <a:gdLst>
                <a:gd name="T0" fmla="*/ 0 w 185"/>
                <a:gd name="T1" fmla="*/ 0 h 166"/>
                <a:gd name="T2" fmla="*/ 0 w 185"/>
                <a:gd name="T3" fmla="*/ 126 h 166"/>
                <a:gd name="T4" fmla="*/ 41 w 185"/>
                <a:gd name="T5" fmla="*/ 166 h 166"/>
                <a:gd name="T6" fmla="*/ 185 w 185"/>
                <a:gd name="T7" fmla="*/ 166 h 166"/>
                <a:gd name="T8" fmla="*/ 185 w 185"/>
                <a:gd name="T9" fmla="*/ 0 h 166"/>
                <a:gd name="T10" fmla="*/ 0 w 185"/>
                <a:gd name="T11" fmla="*/ 0 h 166"/>
                <a:gd name="T12" fmla="*/ 162 w 185"/>
                <a:gd name="T13" fmla="*/ 144 h 166"/>
                <a:gd name="T14" fmla="*/ 69 w 185"/>
                <a:gd name="T15" fmla="*/ 144 h 166"/>
                <a:gd name="T16" fmla="*/ 69 w 185"/>
                <a:gd name="T17" fmla="*/ 116 h 166"/>
                <a:gd name="T18" fmla="*/ 51 w 185"/>
                <a:gd name="T19" fmla="*/ 98 h 166"/>
                <a:gd name="T20" fmla="*/ 23 w 185"/>
                <a:gd name="T21" fmla="*/ 98 h 166"/>
                <a:gd name="T22" fmla="*/ 23 w 185"/>
                <a:gd name="T23" fmla="*/ 4 h 166"/>
                <a:gd name="T24" fmla="*/ 162 w 185"/>
                <a:gd name="T25" fmla="*/ 4 h 166"/>
                <a:gd name="T26" fmla="*/ 162 w 185"/>
                <a:gd name="T27" fmla="*/ 144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5" h="166">
                  <a:moveTo>
                    <a:pt x="0" y="0"/>
                  </a:moveTo>
                  <a:cubicBezTo>
                    <a:pt x="0" y="126"/>
                    <a:pt x="0" y="126"/>
                    <a:pt x="0" y="126"/>
                  </a:cubicBezTo>
                  <a:cubicBezTo>
                    <a:pt x="41" y="166"/>
                    <a:pt x="41" y="166"/>
                    <a:pt x="41" y="166"/>
                  </a:cubicBezTo>
                  <a:cubicBezTo>
                    <a:pt x="185" y="166"/>
                    <a:pt x="185" y="166"/>
                    <a:pt x="185" y="166"/>
                  </a:cubicBezTo>
                  <a:cubicBezTo>
                    <a:pt x="185" y="0"/>
                    <a:pt x="185" y="0"/>
                    <a:pt x="185" y="0"/>
                  </a:cubicBezTo>
                  <a:lnTo>
                    <a:pt x="0" y="0"/>
                  </a:lnTo>
                  <a:close/>
                  <a:moveTo>
                    <a:pt x="162" y="144"/>
                  </a:moveTo>
                  <a:cubicBezTo>
                    <a:pt x="154" y="144"/>
                    <a:pt x="77" y="144"/>
                    <a:pt x="69" y="144"/>
                  </a:cubicBezTo>
                  <a:cubicBezTo>
                    <a:pt x="69" y="138"/>
                    <a:pt x="69" y="116"/>
                    <a:pt x="69" y="116"/>
                  </a:cubicBezTo>
                  <a:cubicBezTo>
                    <a:pt x="69" y="104"/>
                    <a:pt x="63" y="98"/>
                    <a:pt x="51" y="98"/>
                  </a:cubicBezTo>
                  <a:cubicBezTo>
                    <a:pt x="51" y="98"/>
                    <a:pt x="29" y="98"/>
                    <a:pt x="23" y="98"/>
                  </a:cubicBezTo>
                  <a:cubicBezTo>
                    <a:pt x="23" y="90"/>
                    <a:pt x="23" y="4"/>
                    <a:pt x="23" y="4"/>
                  </a:cubicBezTo>
                  <a:cubicBezTo>
                    <a:pt x="162" y="4"/>
                    <a:pt x="162" y="4"/>
                    <a:pt x="162" y="4"/>
                  </a:cubicBezTo>
                  <a:cubicBezTo>
                    <a:pt x="162" y="4"/>
                    <a:pt x="162" y="135"/>
                    <a:pt x="162" y="144"/>
                  </a:cubicBezTo>
                  <a:close/>
                </a:path>
              </a:pathLst>
            </a:cu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6" name="Rectangle 141"/>
            <p:cNvSpPr>
              <a:spLocks noChangeArrowheads="1"/>
            </p:cNvSpPr>
            <p:nvPr/>
          </p:nvSpPr>
          <p:spPr bwMode="auto">
            <a:xfrm>
              <a:off x="9078739" y="909222"/>
              <a:ext cx="179164" cy="23649"/>
            </a:xfrm>
            <a:prstGeom prst="rect">
              <a:avLst/>
            </a:pr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7" name="Rectangle 142"/>
            <p:cNvSpPr>
              <a:spLocks noChangeArrowheads="1"/>
            </p:cNvSpPr>
            <p:nvPr/>
          </p:nvSpPr>
          <p:spPr bwMode="auto">
            <a:xfrm>
              <a:off x="9078739" y="971571"/>
              <a:ext cx="179164" cy="23649"/>
            </a:xfrm>
            <a:prstGeom prst="rect">
              <a:avLst/>
            </a:pr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48" name="Freeform 143"/>
            <p:cNvSpPr>
              <a:spLocks/>
            </p:cNvSpPr>
            <p:nvPr/>
          </p:nvSpPr>
          <p:spPr bwMode="auto">
            <a:xfrm>
              <a:off x="8980557" y="550178"/>
              <a:ext cx="368361" cy="140464"/>
            </a:xfrm>
            <a:custGeom>
              <a:avLst/>
              <a:gdLst>
                <a:gd name="T0" fmla="*/ 0 w 218"/>
                <a:gd name="T1" fmla="*/ 83 h 83"/>
                <a:gd name="T2" fmla="*/ 0 w 218"/>
                <a:gd name="T3" fmla="*/ 13 h 83"/>
                <a:gd name="T4" fmla="*/ 12 w 218"/>
                <a:gd name="T5" fmla="*/ 0 h 83"/>
                <a:gd name="T6" fmla="*/ 205 w 218"/>
                <a:gd name="T7" fmla="*/ 0 h 83"/>
                <a:gd name="T8" fmla="*/ 218 w 218"/>
                <a:gd name="T9" fmla="*/ 13 h 83"/>
                <a:gd name="T10" fmla="*/ 218 w 218"/>
                <a:gd name="T11" fmla="*/ 83 h 83"/>
                <a:gd name="T12" fmla="*/ 0 w 218"/>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218" h="83">
                  <a:moveTo>
                    <a:pt x="0" y="83"/>
                  </a:moveTo>
                  <a:cubicBezTo>
                    <a:pt x="0" y="13"/>
                    <a:pt x="0" y="13"/>
                    <a:pt x="0" y="13"/>
                  </a:cubicBezTo>
                  <a:cubicBezTo>
                    <a:pt x="0" y="6"/>
                    <a:pt x="5" y="0"/>
                    <a:pt x="12" y="0"/>
                  </a:cubicBezTo>
                  <a:cubicBezTo>
                    <a:pt x="205" y="0"/>
                    <a:pt x="205" y="0"/>
                    <a:pt x="205" y="0"/>
                  </a:cubicBezTo>
                  <a:cubicBezTo>
                    <a:pt x="212" y="0"/>
                    <a:pt x="218" y="6"/>
                    <a:pt x="218" y="13"/>
                  </a:cubicBezTo>
                  <a:cubicBezTo>
                    <a:pt x="218" y="83"/>
                    <a:pt x="218" y="83"/>
                    <a:pt x="218" y="83"/>
                  </a:cubicBezTo>
                  <a:lnTo>
                    <a:pt x="0" y="83"/>
                  </a:lnTo>
                  <a:close/>
                </a:path>
              </a:pathLst>
            </a:custGeom>
            <a:grpFill/>
            <a:ln>
              <a:noFill/>
            </a:ln>
            <a:extLst/>
          </p:spPr>
          <p:txBody>
            <a:bodyPr vert="horz" wrap="square" lIns="91427" tIns="45714" rIns="91427" bIns="45714" numCol="1" anchor="t" anchorCtr="0" compatLnSpc="1">
              <a:prstTxWarp prst="textNoShape">
                <a:avLst/>
              </a:prstTxWarp>
            </a:bodyPr>
            <a:lstStyle/>
            <a:p>
              <a:pPr marL="0" marR="0" lvl="0" indent="0" algn="l" defTabSz="932681"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grpSp>
      <p:sp>
        <p:nvSpPr>
          <p:cNvPr id="49" name="VEHICLE TRACKING DEVICE"/>
          <p:cNvSpPr/>
          <p:nvPr/>
        </p:nvSpPr>
        <p:spPr bwMode="auto">
          <a:xfrm>
            <a:off x="2993468" y="5394344"/>
            <a:ext cx="784015" cy="439108"/>
          </a:xfrm>
          <a:custGeom>
            <a:avLst/>
            <a:gdLst/>
            <a:ahLst/>
            <a:cxnLst/>
            <a:rect l="l" t="t" r="r" b="b"/>
            <a:pathLst>
              <a:path w="697148" h="395762">
                <a:moveTo>
                  <a:pt x="26638" y="234768"/>
                </a:moveTo>
                <a:lnTo>
                  <a:pt x="400041" y="234768"/>
                </a:lnTo>
                <a:cubicBezTo>
                  <a:pt x="408944" y="266355"/>
                  <a:pt x="437343" y="289279"/>
                  <a:pt x="471308" y="290204"/>
                </a:cubicBezTo>
                <a:lnTo>
                  <a:pt x="471308" y="368930"/>
                </a:lnTo>
                <a:cubicBezTo>
                  <a:pt x="471308" y="383749"/>
                  <a:pt x="459382" y="395762"/>
                  <a:pt x="444670" y="395762"/>
                </a:cubicBezTo>
                <a:lnTo>
                  <a:pt x="26638" y="395762"/>
                </a:lnTo>
                <a:cubicBezTo>
                  <a:pt x="11926" y="395762"/>
                  <a:pt x="0" y="383749"/>
                  <a:pt x="0" y="368930"/>
                </a:cubicBezTo>
                <a:lnTo>
                  <a:pt x="0" y="261601"/>
                </a:lnTo>
                <a:cubicBezTo>
                  <a:pt x="0" y="246781"/>
                  <a:pt x="11926" y="234768"/>
                  <a:pt x="26638" y="234768"/>
                </a:cubicBezTo>
                <a:close/>
                <a:moveTo>
                  <a:pt x="525384" y="193997"/>
                </a:moveTo>
                <a:lnTo>
                  <a:pt x="525384" y="267062"/>
                </a:lnTo>
                <a:cubicBezTo>
                  <a:pt x="563540" y="262458"/>
                  <a:pt x="593716" y="232222"/>
                  <a:pt x="598304" y="193997"/>
                </a:cubicBezTo>
                <a:close/>
                <a:moveTo>
                  <a:pt x="430232" y="193997"/>
                </a:moveTo>
                <a:cubicBezTo>
                  <a:pt x="434819" y="232222"/>
                  <a:pt x="464996" y="262458"/>
                  <a:pt x="503151" y="267062"/>
                </a:cubicBezTo>
                <a:lnTo>
                  <a:pt x="503151" y="193997"/>
                </a:lnTo>
                <a:close/>
                <a:moveTo>
                  <a:pt x="525384" y="98698"/>
                </a:moveTo>
                <a:lnTo>
                  <a:pt x="525384" y="171764"/>
                </a:lnTo>
                <a:lnTo>
                  <a:pt x="598304" y="171764"/>
                </a:lnTo>
                <a:cubicBezTo>
                  <a:pt x="593716" y="133538"/>
                  <a:pt x="563540" y="103303"/>
                  <a:pt x="525384" y="98698"/>
                </a:cubicBezTo>
                <a:close/>
                <a:moveTo>
                  <a:pt x="503151" y="98698"/>
                </a:moveTo>
                <a:cubicBezTo>
                  <a:pt x="464996" y="103303"/>
                  <a:pt x="434819" y="133538"/>
                  <a:pt x="430232" y="171764"/>
                </a:cubicBezTo>
                <a:lnTo>
                  <a:pt x="503151" y="171764"/>
                </a:lnTo>
                <a:close/>
                <a:moveTo>
                  <a:pt x="514268" y="0"/>
                </a:moveTo>
                <a:cubicBezTo>
                  <a:pt x="520407" y="0"/>
                  <a:pt x="525384" y="4977"/>
                  <a:pt x="525384" y="11116"/>
                </a:cubicBezTo>
                <a:lnTo>
                  <a:pt x="525384" y="71819"/>
                </a:lnTo>
                <a:cubicBezTo>
                  <a:pt x="578399" y="76498"/>
                  <a:pt x="620516" y="118676"/>
                  <a:pt x="625182" y="171764"/>
                </a:cubicBezTo>
                <a:lnTo>
                  <a:pt x="686032" y="171764"/>
                </a:lnTo>
                <a:cubicBezTo>
                  <a:pt x="692171" y="171764"/>
                  <a:pt x="697148" y="176741"/>
                  <a:pt x="697148" y="182880"/>
                </a:cubicBezTo>
                <a:cubicBezTo>
                  <a:pt x="697148" y="189019"/>
                  <a:pt x="692171" y="193997"/>
                  <a:pt x="686032" y="193997"/>
                </a:cubicBezTo>
                <a:lnTo>
                  <a:pt x="625182" y="193997"/>
                </a:lnTo>
                <a:cubicBezTo>
                  <a:pt x="620516" y="247085"/>
                  <a:pt x="578399" y="289263"/>
                  <a:pt x="525384" y="293942"/>
                </a:cubicBezTo>
                <a:lnTo>
                  <a:pt x="525384" y="354644"/>
                </a:lnTo>
                <a:cubicBezTo>
                  <a:pt x="525384" y="360783"/>
                  <a:pt x="520407" y="365760"/>
                  <a:pt x="514268" y="365760"/>
                </a:cubicBezTo>
                <a:cubicBezTo>
                  <a:pt x="508128" y="365760"/>
                  <a:pt x="503151" y="360783"/>
                  <a:pt x="503151" y="354644"/>
                </a:cubicBezTo>
                <a:lnTo>
                  <a:pt x="503151" y="293942"/>
                </a:lnTo>
                <a:cubicBezTo>
                  <a:pt x="450136" y="289263"/>
                  <a:pt x="408019" y="247085"/>
                  <a:pt x="403353" y="193997"/>
                </a:cubicBezTo>
                <a:lnTo>
                  <a:pt x="342504" y="193997"/>
                </a:lnTo>
                <a:cubicBezTo>
                  <a:pt x="336364" y="193997"/>
                  <a:pt x="331387" y="189019"/>
                  <a:pt x="331387" y="182880"/>
                </a:cubicBezTo>
                <a:cubicBezTo>
                  <a:pt x="331387" y="176741"/>
                  <a:pt x="336364" y="171764"/>
                  <a:pt x="342504" y="171764"/>
                </a:cubicBezTo>
                <a:lnTo>
                  <a:pt x="403353" y="171764"/>
                </a:lnTo>
                <a:cubicBezTo>
                  <a:pt x="408019" y="118676"/>
                  <a:pt x="450136" y="76498"/>
                  <a:pt x="503151" y="71819"/>
                </a:cubicBezTo>
                <a:lnTo>
                  <a:pt x="503151" y="11116"/>
                </a:lnTo>
                <a:cubicBezTo>
                  <a:pt x="503151" y="4977"/>
                  <a:pt x="508128" y="0"/>
                  <a:pt x="51426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392" tIns="34195" rIns="34195" bIns="68392" numCol="1" spcCol="0" rtlCol="0" fromWordArt="0" anchor="b" anchorCtr="0" forceAA="0" compatLnSpc="1">
            <a:prstTxWarp prst="textNoShape">
              <a:avLst/>
            </a:prstTxWarp>
            <a:noAutofit/>
          </a:bodyPr>
          <a:lstStyle/>
          <a:p>
            <a:pPr marL="0" marR="0" lvl="0" indent="0" algn="ctr" defTabSz="683771" rtl="0" eaLnBrk="1" fontAlgn="base" latinLnBrk="0" hangingPunct="1">
              <a:lnSpc>
                <a:spcPct val="100000"/>
              </a:lnSpc>
              <a:spcBef>
                <a:spcPct val="0"/>
              </a:spcBef>
              <a:spcAft>
                <a:spcPct val="0"/>
              </a:spcAft>
              <a:buClrTx/>
              <a:buSzTx/>
              <a:buFontTx/>
              <a:buNone/>
              <a:tabLst/>
              <a:defRPr/>
            </a:pPr>
            <a:endParaRPr kumimoji="0" lang="en-US" sz="1346" b="0" i="0" u="none" strike="noStrike" kern="1200" cap="none" spc="-3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50" name="Group 49"/>
          <p:cNvGrpSpPr/>
          <p:nvPr/>
        </p:nvGrpSpPr>
        <p:grpSpPr>
          <a:xfrm>
            <a:off x="5073250" y="5694343"/>
            <a:ext cx="585689" cy="368290"/>
            <a:chOff x="5747233" y="2241611"/>
            <a:chExt cx="585773" cy="368342"/>
          </a:xfrm>
          <a:solidFill>
            <a:schemeClr val="bg1"/>
          </a:solidFill>
        </p:grpSpPr>
        <p:sp>
          <p:nvSpPr>
            <p:cNvPr id="51" name="LOAD METER"/>
            <p:cNvSpPr>
              <a:spLocks noChangeAspect="1"/>
            </p:cNvSpPr>
            <p:nvPr/>
          </p:nvSpPr>
          <p:spPr bwMode="auto">
            <a:xfrm rot="1919497">
              <a:off x="5879039" y="2282215"/>
              <a:ext cx="385756" cy="327738"/>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392" tIns="34195" rIns="34195" bIns="68392" numCol="1" spcCol="0" rtlCol="0" fromWordArt="0" anchor="b" anchorCtr="0" forceAA="0" compatLnSpc="1">
              <a:prstTxWarp prst="textNoShape">
                <a:avLst/>
              </a:prstTxWarp>
              <a:noAutofit/>
            </a:bodyPr>
            <a:lstStyle/>
            <a:p>
              <a:pPr marL="0" marR="0" lvl="0" indent="0" algn="ctr" defTabSz="683771" rtl="0" eaLnBrk="1" fontAlgn="base" latinLnBrk="0" hangingPunct="1">
                <a:lnSpc>
                  <a:spcPct val="100000"/>
                </a:lnSpc>
                <a:spcBef>
                  <a:spcPct val="0"/>
                </a:spcBef>
                <a:spcAft>
                  <a:spcPct val="0"/>
                </a:spcAft>
                <a:buClrTx/>
                <a:buSzTx/>
                <a:buFontTx/>
                <a:buNone/>
                <a:tabLst/>
                <a:defRPr/>
              </a:pPr>
              <a:endParaRPr kumimoji="0" lang="en-US" sz="1346" b="0" i="0" u="none" strike="noStrike" kern="1200" cap="none" spc="-38"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2" name="Rounded Rectangle 6"/>
            <p:cNvSpPr/>
            <p:nvPr/>
          </p:nvSpPr>
          <p:spPr bwMode="auto">
            <a:xfrm rot="16200000">
              <a:off x="5909293" y="2148219"/>
              <a:ext cx="330321" cy="51710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l" defTabSz="822899"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135"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sp>
          <p:nvSpPr>
            <p:cNvPr id="53" name="Rectangle 52"/>
            <p:cNvSpPr/>
            <p:nvPr/>
          </p:nvSpPr>
          <p:spPr bwMode="auto">
            <a:xfrm>
              <a:off x="5747233" y="2293846"/>
              <a:ext cx="90003" cy="214937"/>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411"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Calibri Light" panose="020F0302020204030204"/>
                <a:ea typeface="+mn-ea"/>
                <a:cs typeface="+mn-cs"/>
              </a:endParaRPr>
            </a:p>
          </p:txBody>
        </p:sp>
      </p:grpSp>
      <p:sp>
        <p:nvSpPr>
          <p:cNvPr id="54" name="Rounded Rectangle 34"/>
          <p:cNvSpPr/>
          <p:nvPr/>
        </p:nvSpPr>
        <p:spPr bwMode="auto">
          <a:xfrm rot="16200000">
            <a:off x="7432045" y="2788842"/>
            <a:ext cx="331653" cy="593239"/>
          </a:xfrm>
          <a:custGeom>
            <a:avLst/>
            <a:gdLst/>
            <a:ahLst/>
            <a:cxnLst/>
            <a:rect l="l" t="t" r="r" b="b"/>
            <a:pathLst>
              <a:path w="1626184" h="1426201">
                <a:moveTo>
                  <a:pt x="116654" y="386811"/>
                </a:moveTo>
                <a:cubicBezTo>
                  <a:pt x="106724" y="386811"/>
                  <a:pt x="98674" y="394861"/>
                  <a:pt x="98674" y="404791"/>
                </a:cubicBezTo>
                <a:lnTo>
                  <a:pt x="98674" y="1329280"/>
                </a:lnTo>
                <a:cubicBezTo>
                  <a:pt x="98674" y="1339210"/>
                  <a:pt x="106724" y="1347260"/>
                  <a:pt x="116654" y="1347260"/>
                </a:cubicBezTo>
                <a:lnTo>
                  <a:pt x="1493738" y="1347260"/>
                </a:lnTo>
                <a:cubicBezTo>
                  <a:pt x="1503668" y="1347260"/>
                  <a:pt x="1511718" y="1339210"/>
                  <a:pt x="1511718" y="1329280"/>
                </a:cubicBezTo>
                <a:lnTo>
                  <a:pt x="1511718" y="404791"/>
                </a:lnTo>
                <a:cubicBezTo>
                  <a:pt x="1511718" y="394861"/>
                  <a:pt x="1503668" y="386811"/>
                  <a:pt x="1493738" y="386811"/>
                </a:cubicBezTo>
                <a:close/>
                <a:moveTo>
                  <a:pt x="1475557" y="270940"/>
                </a:moveTo>
                <a:cubicBezTo>
                  <a:pt x="1461143" y="270940"/>
                  <a:pt x="1449459" y="282624"/>
                  <a:pt x="1449459" y="297038"/>
                </a:cubicBezTo>
                <a:cubicBezTo>
                  <a:pt x="1449459" y="311452"/>
                  <a:pt x="1461143" y="323136"/>
                  <a:pt x="1475557" y="323136"/>
                </a:cubicBezTo>
                <a:cubicBezTo>
                  <a:pt x="1489971" y="323136"/>
                  <a:pt x="1501655" y="311452"/>
                  <a:pt x="1501655" y="297038"/>
                </a:cubicBezTo>
                <a:cubicBezTo>
                  <a:pt x="1501655" y="282624"/>
                  <a:pt x="1489971" y="270940"/>
                  <a:pt x="1475557" y="270940"/>
                </a:cubicBezTo>
                <a:close/>
                <a:moveTo>
                  <a:pt x="1283593" y="270940"/>
                </a:moveTo>
                <a:cubicBezTo>
                  <a:pt x="1269179" y="270940"/>
                  <a:pt x="1257495" y="282624"/>
                  <a:pt x="1257495" y="297038"/>
                </a:cubicBezTo>
                <a:cubicBezTo>
                  <a:pt x="1257495" y="311452"/>
                  <a:pt x="1269179" y="323136"/>
                  <a:pt x="1283593" y="323136"/>
                </a:cubicBezTo>
                <a:cubicBezTo>
                  <a:pt x="1298007" y="323136"/>
                  <a:pt x="1309691" y="311452"/>
                  <a:pt x="1309691" y="297038"/>
                </a:cubicBezTo>
                <a:cubicBezTo>
                  <a:pt x="1309691" y="282624"/>
                  <a:pt x="1298007" y="270940"/>
                  <a:pt x="1283593" y="270940"/>
                </a:cubicBezTo>
                <a:close/>
                <a:moveTo>
                  <a:pt x="544099" y="166189"/>
                </a:moveTo>
                <a:cubicBezTo>
                  <a:pt x="502282" y="166189"/>
                  <a:pt x="468383" y="200088"/>
                  <a:pt x="468383" y="241905"/>
                </a:cubicBezTo>
                <a:cubicBezTo>
                  <a:pt x="468383" y="283722"/>
                  <a:pt x="502282" y="317621"/>
                  <a:pt x="544099" y="317621"/>
                </a:cubicBezTo>
                <a:lnTo>
                  <a:pt x="1082085" y="317621"/>
                </a:lnTo>
                <a:cubicBezTo>
                  <a:pt x="1123902" y="317621"/>
                  <a:pt x="1157801" y="283722"/>
                  <a:pt x="1157801" y="241905"/>
                </a:cubicBezTo>
                <a:cubicBezTo>
                  <a:pt x="1157801" y="200088"/>
                  <a:pt x="1123902" y="166189"/>
                  <a:pt x="1082085" y="166189"/>
                </a:cubicBezTo>
                <a:close/>
                <a:moveTo>
                  <a:pt x="1475557" y="78974"/>
                </a:moveTo>
                <a:cubicBezTo>
                  <a:pt x="1461143" y="78974"/>
                  <a:pt x="1449459" y="90658"/>
                  <a:pt x="1449459" y="105072"/>
                </a:cubicBezTo>
                <a:cubicBezTo>
                  <a:pt x="1449459" y="119486"/>
                  <a:pt x="1461143" y="131170"/>
                  <a:pt x="1475557" y="131170"/>
                </a:cubicBezTo>
                <a:cubicBezTo>
                  <a:pt x="1489971" y="131170"/>
                  <a:pt x="1501655" y="119486"/>
                  <a:pt x="1501655" y="105072"/>
                </a:cubicBezTo>
                <a:cubicBezTo>
                  <a:pt x="1501655" y="90658"/>
                  <a:pt x="1489971" y="78974"/>
                  <a:pt x="1475557" y="78974"/>
                </a:cubicBezTo>
                <a:close/>
                <a:moveTo>
                  <a:pt x="1379575" y="78974"/>
                </a:moveTo>
                <a:cubicBezTo>
                  <a:pt x="1366950" y="78974"/>
                  <a:pt x="1356715" y="89209"/>
                  <a:pt x="1356715" y="101834"/>
                </a:cubicBezTo>
                <a:lnTo>
                  <a:pt x="1356715" y="178193"/>
                </a:lnTo>
                <a:lnTo>
                  <a:pt x="1280355" y="178193"/>
                </a:lnTo>
                <a:cubicBezTo>
                  <a:pt x="1267730" y="178193"/>
                  <a:pt x="1257495" y="188428"/>
                  <a:pt x="1257495" y="201053"/>
                </a:cubicBezTo>
                <a:cubicBezTo>
                  <a:pt x="1257495" y="213678"/>
                  <a:pt x="1267730" y="223913"/>
                  <a:pt x="1280355" y="223913"/>
                </a:cubicBezTo>
                <a:lnTo>
                  <a:pt x="1356715" y="223913"/>
                </a:lnTo>
                <a:lnTo>
                  <a:pt x="1356715" y="300273"/>
                </a:lnTo>
                <a:cubicBezTo>
                  <a:pt x="1356715" y="312898"/>
                  <a:pt x="1366950" y="323133"/>
                  <a:pt x="1379575" y="323133"/>
                </a:cubicBezTo>
                <a:lnTo>
                  <a:pt x="1379574" y="323134"/>
                </a:lnTo>
                <a:cubicBezTo>
                  <a:pt x="1392199" y="323134"/>
                  <a:pt x="1402434" y="312899"/>
                  <a:pt x="1402434" y="300274"/>
                </a:cubicBezTo>
                <a:cubicBezTo>
                  <a:pt x="1402434" y="274820"/>
                  <a:pt x="1402434" y="249367"/>
                  <a:pt x="1402435" y="223913"/>
                </a:cubicBezTo>
                <a:lnTo>
                  <a:pt x="1478794" y="223913"/>
                </a:lnTo>
                <a:cubicBezTo>
                  <a:pt x="1491419" y="223913"/>
                  <a:pt x="1501654" y="213678"/>
                  <a:pt x="1501654" y="201053"/>
                </a:cubicBezTo>
                <a:lnTo>
                  <a:pt x="1501655" y="201054"/>
                </a:lnTo>
                <a:cubicBezTo>
                  <a:pt x="1501655" y="188429"/>
                  <a:pt x="1491420" y="178194"/>
                  <a:pt x="1478795" y="178194"/>
                </a:cubicBezTo>
                <a:cubicBezTo>
                  <a:pt x="1453342" y="178194"/>
                  <a:pt x="1427888" y="178194"/>
                  <a:pt x="1402435" y="178193"/>
                </a:cubicBezTo>
                <a:lnTo>
                  <a:pt x="1402435" y="101834"/>
                </a:lnTo>
                <a:cubicBezTo>
                  <a:pt x="1402435" y="89209"/>
                  <a:pt x="1392200" y="78974"/>
                  <a:pt x="1379575" y="78974"/>
                </a:cubicBezTo>
                <a:close/>
                <a:moveTo>
                  <a:pt x="1283593" y="78974"/>
                </a:moveTo>
                <a:cubicBezTo>
                  <a:pt x="1269179" y="78974"/>
                  <a:pt x="1257495" y="90658"/>
                  <a:pt x="1257495" y="105072"/>
                </a:cubicBezTo>
                <a:cubicBezTo>
                  <a:pt x="1257495" y="119486"/>
                  <a:pt x="1269179" y="131170"/>
                  <a:pt x="1283593" y="131170"/>
                </a:cubicBezTo>
                <a:cubicBezTo>
                  <a:pt x="1298007" y="131170"/>
                  <a:pt x="1309691" y="119486"/>
                  <a:pt x="1309691" y="105072"/>
                </a:cubicBezTo>
                <a:cubicBezTo>
                  <a:pt x="1309691" y="90658"/>
                  <a:pt x="1298007" y="78974"/>
                  <a:pt x="1283593" y="78974"/>
                </a:cubicBezTo>
                <a:close/>
                <a:moveTo>
                  <a:pt x="61426" y="0"/>
                </a:moveTo>
                <a:lnTo>
                  <a:pt x="1564758" y="0"/>
                </a:lnTo>
                <a:cubicBezTo>
                  <a:pt x="1598683" y="0"/>
                  <a:pt x="1626184" y="27501"/>
                  <a:pt x="1626184" y="61426"/>
                </a:cubicBezTo>
                <a:lnTo>
                  <a:pt x="1626184" y="1364775"/>
                </a:lnTo>
                <a:cubicBezTo>
                  <a:pt x="1626184" y="1398700"/>
                  <a:pt x="1598683" y="1426201"/>
                  <a:pt x="1564758" y="1426201"/>
                </a:cubicBezTo>
                <a:lnTo>
                  <a:pt x="61426" y="1426201"/>
                </a:lnTo>
                <a:cubicBezTo>
                  <a:pt x="27501" y="1426201"/>
                  <a:pt x="0" y="1398700"/>
                  <a:pt x="0" y="1364775"/>
                </a:cubicBezTo>
                <a:lnTo>
                  <a:pt x="0" y="61426"/>
                </a:lnTo>
                <a:cubicBezTo>
                  <a:pt x="0" y="27501"/>
                  <a:pt x="27501" y="0"/>
                  <a:pt x="6142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5" name="Freeform 54"/>
          <p:cNvSpPr/>
          <p:nvPr/>
        </p:nvSpPr>
        <p:spPr bwMode="auto">
          <a:xfrm>
            <a:off x="4264764" y="5941124"/>
            <a:ext cx="525765" cy="214246"/>
          </a:xfrm>
          <a:custGeom>
            <a:avLst/>
            <a:gdLst>
              <a:gd name="connsiteX0" fmla="*/ 238168 w 1948557"/>
              <a:gd name="connsiteY0" fmla="*/ 383657 h 539430"/>
              <a:gd name="connsiteX1" fmla="*/ 238168 w 1948557"/>
              <a:gd name="connsiteY1" fmla="*/ 429376 h 539430"/>
              <a:gd name="connsiteX2" fmla="*/ 600628 w 1948557"/>
              <a:gd name="connsiteY2" fmla="*/ 429376 h 539430"/>
              <a:gd name="connsiteX3" fmla="*/ 600628 w 1948557"/>
              <a:gd name="connsiteY3" fmla="*/ 383657 h 539430"/>
              <a:gd name="connsiteX4" fmla="*/ 238168 w 1948557"/>
              <a:gd name="connsiteY4" fmla="*/ 315257 h 539430"/>
              <a:gd name="connsiteX5" fmla="*/ 238168 w 1948557"/>
              <a:gd name="connsiteY5" fmla="*/ 360976 h 539430"/>
              <a:gd name="connsiteX6" fmla="*/ 600628 w 1948557"/>
              <a:gd name="connsiteY6" fmla="*/ 360976 h 539430"/>
              <a:gd name="connsiteX7" fmla="*/ 600628 w 1948557"/>
              <a:gd name="connsiteY7" fmla="*/ 315257 h 539430"/>
              <a:gd name="connsiteX8" fmla="*/ 238168 w 1948557"/>
              <a:gd name="connsiteY8" fmla="*/ 246857 h 539430"/>
              <a:gd name="connsiteX9" fmla="*/ 238168 w 1948557"/>
              <a:gd name="connsiteY9" fmla="*/ 292576 h 539430"/>
              <a:gd name="connsiteX10" fmla="*/ 600628 w 1948557"/>
              <a:gd name="connsiteY10" fmla="*/ 292576 h 539430"/>
              <a:gd name="connsiteX11" fmla="*/ 600628 w 1948557"/>
              <a:gd name="connsiteY11" fmla="*/ 246857 h 539430"/>
              <a:gd name="connsiteX12" fmla="*/ 238168 w 1948557"/>
              <a:gd name="connsiteY12" fmla="*/ 178456 h 539430"/>
              <a:gd name="connsiteX13" fmla="*/ 238168 w 1948557"/>
              <a:gd name="connsiteY13" fmla="*/ 224175 h 539430"/>
              <a:gd name="connsiteX14" fmla="*/ 600628 w 1948557"/>
              <a:gd name="connsiteY14" fmla="*/ 224175 h 539430"/>
              <a:gd name="connsiteX15" fmla="*/ 600628 w 1948557"/>
              <a:gd name="connsiteY15" fmla="*/ 178456 h 539430"/>
              <a:gd name="connsiteX16" fmla="*/ 1047722 w 1948557"/>
              <a:gd name="connsiteY16" fmla="*/ 128827 h 539430"/>
              <a:gd name="connsiteX17" fmla="*/ 1047722 w 1948557"/>
              <a:gd name="connsiteY17" fmla="*/ 233487 h 539430"/>
              <a:gd name="connsiteX18" fmla="*/ 1725259 w 1948557"/>
              <a:gd name="connsiteY18" fmla="*/ 233487 h 539430"/>
              <a:gd name="connsiteX19" fmla="*/ 1725259 w 1948557"/>
              <a:gd name="connsiteY19" fmla="*/ 128827 h 539430"/>
              <a:gd name="connsiteX20" fmla="*/ 238168 w 1948557"/>
              <a:gd name="connsiteY20" fmla="*/ 110055 h 539430"/>
              <a:gd name="connsiteX21" fmla="*/ 238168 w 1948557"/>
              <a:gd name="connsiteY21" fmla="*/ 155774 h 539430"/>
              <a:gd name="connsiteX22" fmla="*/ 600628 w 1948557"/>
              <a:gd name="connsiteY22" fmla="*/ 155774 h 539430"/>
              <a:gd name="connsiteX23" fmla="*/ 600628 w 1948557"/>
              <a:gd name="connsiteY23" fmla="*/ 110055 h 539430"/>
              <a:gd name="connsiteX24" fmla="*/ 0 w 1948557"/>
              <a:gd name="connsiteY24" fmla="*/ 0 h 539430"/>
              <a:gd name="connsiteX25" fmla="*/ 1948557 w 1948557"/>
              <a:gd name="connsiteY25" fmla="*/ 0 h 539430"/>
              <a:gd name="connsiteX26" fmla="*/ 1948557 w 1948557"/>
              <a:gd name="connsiteY26" fmla="*/ 539430 h 539430"/>
              <a:gd name="connsiteX27" fmla="*/ 0 w 1948557"/>
              <a:gd name="connsiteY27" fmla="*/ 539430 h 53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48557" h="539430">
                <a:moveTo>
                  <a:pt x="238168" y="383657"/>
                </a:moveTo>
                <a:lnTo>
                  <a:pt x="238168" y="429376"/>
                </a:lnTo>
                <a:lnTo>
                  <a:pt x="600628" y="429376"/>
                </a:lnTo>
                <a:lnTo>
                  <a:pt x="600628" y="383657"/>
                </a:lnTo>
                <a:close/>
                <a:moveTo>
                  <a:pt x="238168" y="315257"/>
                </a:moveTo>
                <a:lnTo>
                  <a:pt x="238168" y="360976"/>
                </a:lnTo>
                <a:lnTo>
                  <a:pt x="600628" y="360976"/>
                </a:lnTo>
                <a:lnTo>
                  <a:pt x="600628" y="315257"/>
                </a:lnTo>
                <a:close/>
                <a:moveTo>
                  <a:pt x="238168" y="246857"/>
                </a:moveTo>
                <a:lnTo>
                  <a:pt x="238168" y="292576"/>
                </a:lnTo>
                <a:lnTo>
                  <a:pt x="600628" y="292576"/>
                </a:lnTo>
                <a:lnTo>
                  <a:pt x="600628" y="246857"/>
                </a:lnTo>
                <a:close/>
                <a:moveTo>
                  <a:pt x="238168" y="178456"/>
                </a:moveTo>
                <a:lnTo>
                  <a:pt x="238168" y="224175"/>
                </a:lnTo>
                <a:lnTo>
                  <a:pt x="600628" y="224175"/>
                </a:lnTo>
                <a:lnTo>
                  <a:pt x="600628" y="178456"/>
                </a:lnTo>
                <a:close/>
                <a:moveTo>
                  <a:pt x="1047722" y="128827"/>
                </a:moveTo>
                <a:lnTo>
                  <a:pt x="1047722" y="233487"/>
                </a:lnTo>
                <a:lnTo>
                  <a:pt x="1725259" y="233487"/>
                </a:lnTo>
                <a:lnTo>
                  <a:pt x="1725259" y="128827"/>
                </a:lnTo>
                <a:close/>
                <a:moveTo>
                  <a:pt x="238168" y="110055"/>
                </a:moveTo>
                <a:lnTo>
                  <a:pt x="238168" y="155774"/>
                </a:lnTo>
                <a:lnTo>
                  <a:pt x="600628" y="155774"/>
                </a:lnTo>
                <a:lnTo>
                  <a:pt x="600628" y="110055"/>
                </a:lnTo>
                <a:close/>
                <a:moveTo>
                  <a:pt x="0" y="0"/>
                </a:moveTo>
                <a:lnTo>
                  <a:pt x="1948557" y="0"/>
                </a:lnTo>
                <a:lnTo>
                  <a:pt x="1948557" y="539430"/>
                </a:lnTo>
                <a:lnTo>
                  <a:pt x="0" y="53943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4" rIns="45714"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9" rtl="0" eaLnBrk="1" fontAlgn="base" latinLnBrk="0" hangingPunct="1">
              <a:lnSpc>
                <a:spcPct val="90000"/>
              </a:lnSpc>
              <a:spcBef>
                <a:spcPts val="0"/>
              </a:spcBef>
              <a:spcAft>
                <a:spcPts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6" name="Freeform 55"/>
          <p:cNvSpPr/>
          <p:nvPr/>
        </p:nvSpPr>
        <p:spPr bwMode="auto">
          <a:xfrm>
            <a:off x="8164818" y="2378528"/>
            <a:ext cx="865944" cy="239272"/>
          </a:xfrm>
          <a:custGeom>
            <a:avLst/>
            <a:gdLst>
              <a:gd name="connsiteX0" fmla="*/ 238168 w 1948557"/>
              <a:gd name="connsiteY0" fmla="*/ 383657 h 539430"/>
              <a:gd name="connsiteX1" fmla="*/ 238168 w 1948557"/>
              <a:gd name="connsiteY1" fmla="*/ 429376 h 539430"/>
              <a:gd name="connsiteX2" fmla="*/ 600628 w 1948557"/>
              <a:gd name="connsiteY2" fmla="*/ 429376 h 539430"/>
              <a:gd name="connsiteX3" fmla="*/ 600628 w 1948557"/>
              <a:gd name="connsiteY3" fmla="*/ 383657 h 539430"/>
              <a:gd name="connsiteX4" fmla="*/ 1058890 w 1948557"/>
              <a:gd name="connsiteY4" fmla="*/ 383056 h 539430"/>
              <a:gd name="connsiteX5" fmla="*/ 1058890 w 1948557"/>
              <a:gd name="connsiteY5" fmla="*/ 431296 h 539430"/>
              <a:gd name="connsiteX6" fmla="*/ 1430473 w 1948557"/>
              <a:gd name="connsiteY6" fmla="*/ 431296 h 539430"/>
              <a:gd name="connsiteX7" fmla="*/ 1430473 w 1948557"/>
              <a:gd name="connsiteY7" fmla="*/ 383056 h 539430"/>
              <a:gd name="connsiteX8" fmla="*/ 642494 w 1948557"/>
              <a:gd name="connsiteY8" fmla="*/ 383056 h 539430"/>
              <a:gd name="connsiteX9" fmla="*/ 642494 w 1948557"/>
              <a:gd name="connsiteY9" fmla="*/ 431296 h 539430"/>
              <a:gd name="connsiteX10" fmla="*/ 1014077 w 1948557"/>
              <a:gd name="connsiteY10" fmla="*/ 431296 h 539430"/>
              <a:gd name="connsiteX11" fmla="*/ 1014077 w 1948557"/>
              <a:gd name="connsiteY11" fmla="*/ 383056 h 539430"/>
              <a:gd name="connsiteX12" fmla="*/ 238168 w 1948557"/>
              <a:gd name="connsiteY12" fmla="*/ 315257 h 539430"/>
              <a:gd name="connsiteX13" fmla="*/ 238168 w 1948557"/>
              <a:gd name="connsiteY13" fmla="*/ 360976 h 539430"/>
              <a:gd name="connsiteX14" fmla="*/ 600628 w 1948557"/>
              <a:gd name="connsiteY14" fmla="*/ 360976 h 539430"/>
              <a:gd name="connsiteX15" fmla="*/ 600628 w 1948557"/>
              <a:gd name="connsiteY15" fmla="*/ 315257 h 539430"/>
              <a:gd name="connsiteX16" fmla="*/ 1058890 w 1948557"/>
              <a:gd name="connsiteY16" fmla="*/ 314326 h 539430"/>
              <a:gd name="connsiteX17" fmla="*/ 1058890 w 1948557"/>
              <a:gd name="connsiteY17" fmla="*/ 362566 h 539430"/>
              <a:gd name="connsiteX18" fmla="*/ 1430473 w 1948557"/>
              <a:gd name="connsiteY18" fmla="*/ 362566 h 539430"/>
              <a:gd name="connsiteX19" fmla="*/ 1430473 w 1948557"/>
              <a:gd name="connsiteY19" fmla="*/ 314326 h 539430"/>
              <a:gd name="connsiteX20" fmla="*/ 642494 w 1948557"/>
              <a:gd name="connsiteY20" fmla="*/ 314326 h 539430"/>
              <a:gd name="connsiteX21" fmla="*/ 642494 w 1948557"/>
              <a:gd name="connsiteY21" fmla="*/ 362566 h 539430"/>
              <a:gd name="connsiteX22" fmla="*/ 1014077 w 1948557"/>
              <a:gd name="connsiteY22" fmla="*/ 362566 h 539430"/>
              <a:gd name="connsiteX23" fmla="*/ 1014077 w 1948557"/>
              <a:gd name="connsiteY23" fmla="*/ 314326 h 539430"/>
              <a:gd name="connsiteX24" fmla="*/ 238168 w 1948557"/>
              <a:gd name="connsiteY24" fmla="*/ 246857 h 539430"/>
              <a:gd name="connsiteX25" fmla="*/ 238168 w 1948557"/>
              <a:gd name="connsiteY25" fmla="*/ 292576 h 539430"/>
              <a:gd name="connsiteX26" fmla="*/ 600628 w 1948557"/>
              <a:gd name="connsiteY26" fmla="*/ 292576 h 539430"/>
              <a:gd name="connsiteX27" fmla="*/ 600628 w 1948557"/>
              <a:gd name="connsiteY27" fmla="*/ 246857 h 539430"/>
              <a:gd name="connsiteX28" fmla="*/ 1058890 w 1948557"/>
              <a:gd name="connsiteY28" fmla="*/ 245595 h 539430"/>
              <a:gd name="connsiteX29" fmla="*/ 1058890 w 1948557"/>
              <a:gd name="connsiteY29" fmla="*/ 293835 h 539430"/>
              <a:gd name="connsiteX30" fmla="*/ 1430473 w 1948557"/>
              <a:gd name="connsiteY30" fmla="*/ 293835 h 539430"/>
              <a:gd name="connsiteX31" fmla="*/ 1430473 w 1948557"/>
              <a:gd name="connsiteY31" fmla="*/ 245595 h 539430"/>
              <a:gd name="connsiteX32" fmla="*/ 642494 w 1948557"/>
              <a:gd name="connsiteY32" fmla="*/ 245595 h 539430"/>
              <a:gd name="connsiteX33" fmla="*/ 642494 w 1948557"/>
              <a:gd name="connsiteY33" fmla="*/ 293835 h 539430"/>
              <a:gd name="connsiteX34" fmla="*/ 1014077 w 1948557"/>
              <a:gd name="connsiteY34" fmla="*/ 293835 h 539430"/>
              <a:gd name="connsiteX35" fmla="*/ 1014077 w 1948557"/>
              <a:gd name="connsiteY35" fmla="*/ 245595 h 539430"/>
              <a:gd name="connsiteX36" fmla="*/ 238168 w 1948557"/>
              <a:gd name="connsiteY36" fmla="*/ 178456 h 539430"/>
              <a:gd name="connsiteX37" fmla="*/ 238168 w 1948557"/>
              <a:gd name="connsiteY37" fmla="*/ 224175 h 539430"/>
              <a:gd name="connsiteX38" fmla="*/ 600628 w 1948557"/>
              <a:gd name="connsiteY38" fmla="*/ 224175 h 539430"/>
              <a:gd name="connsiteX39" fmla="*/ 600628 w 1948557"/>
              <a:gd name="connsiteY39" fmla="*/ 178456 h 539430"/>
              <a:gd name="connsiteX40" fmla="*/ 1058890 w 1948557"/>
              <a:gd name="connsiteY40" fmla="*/ 176864 h 539430"/>
              <a:gd name="connsiteX41" fmla="*/ 1058890 w 1948557"/>
              <a:gd name="connsiteY41" fmla="*/ 225104 h 539430"/>
              <a:gd name="connsiteX42" fmla="*/ 1430473 w 1948557"/>
              <a:gd name="connsiteY42" fmla="*/ 225104 h 539430"/>
              <a:gd name="connsiteX43" fmla="*/ 1430473 w 1948557"/>
              <a:gd name="connsiteY43" fmla="*/ 176864 h 539430"/>
              <a:gd name="connsiteX44" fmla="*/ 642494 w 1948557"/>
              <a:gd name="connsiteY44" fmla="*/ 176864 h 539430"/>
              <a:gd name="connsiteX45" fmla="*/ 642494 w 1948557"/>
              <a:gd name="connsiteY45" fmla="*/ 225104 h 539430"/>
              <a:gd name="connsiteX46" fmla="*/ 1014077 w 1948557"/>
              <a:gd name="connsiteY46" fmla="*/ 225104 h 539430"/>
              <a:gd name="connsiteX47" fmla="*/ 1014077 w 1948557"/>
              <a:gd name="connsiteY47" fmla="*/ 176864 h 539430"/>
              <a:gd name="connsiteX48" fmla="*/ 1578105 w 1948557"/>
              <a:gd name="connsiteY48" fmla="*/ 146210 h 539430"/>
              <a:gd name="connsiteX49" fmla="*/ 1538871 w 1948557"/>
              <a:gd name="connsiteY49" fmla="*/ 185444 h 539430"/>
              <a:gd name="connsiteX50" fmla="*/ 1538871 w 1948557"/>
              <a:gd name="connsiteY50" fmla="*/ 353984 h 539430"/>
              <a:gd name="connsiteX51" fmla="*/ 1578105 w 1948557"/>
              <a:gd name="connsiteY51" fmla="*/ 393218 h 539430"/>
              <a:gd name="connsiteX52" fmla="*/ 1735036 w 1948557"/>
              <a:gd name="connsiteY52" fmla="*/ 393218 h 539430"/>
              <a:gd name="connsiteX53" fmla="*/ 1774270 w 1948557"/>
              <a:gd name="connsiteY53" fmla="*/ 353984 h 539430"/>
              <a:gd name="connsiteX54" fmla="*/ 1774270 w 1948557"/>
              <a:gd name="connsiteY54" fmla="*/ 185444 h 539430"/>
              <a:gd name="connsiteX55" fmla="*/ 1735036 w 1948557"/>
              <a:gd name="connsiteY55" fmla="*/ 146210 h 539430"/>
              <a:gd name="connsiteX56" fmla="*/ 238168 w 1948557"/>
              <a:gd name="connsiteY56" fmla="*/ 110055 h 539430"/>
              <a:gd name="connsiteX57" fmla="*/ 238168 w 1948557"/>
              <a:gd name="connsiteY57" fmla="*/ 155774 h 539430"/>
              <a:gd name="connsiteX58" fmla="*/ 600628 w 1948557"/>
              <a:gd name="connsiteY58" fmla="*/ 155774 h 539430"/>
              <a:gd name="connsiteX59" fmla="*/ 600628 w 1948557"/>
              <a:gd name="connsiteY59" fmla="*/ 110055 h 539430"/>
              <a:gd name="connsiteX60" fmla="*/ 1058890 w 1948557"/>
              <a:gd name="connsiteY60" fmla="*/ 108133 h 539430"/>
              <a:gd name="connsiteX61" fmla="*/ 1058890 w 1948557"/>
              <a:gd name="connsiteY61" fmla="*/ 156373 h 539430"/>
              <a:gd name="connsiteX62" fmla="*/ 1430473 w 1948557"/>
              <a:gd name="connsiteY62" fmla="*/ 156373 h 539430"/>
              <a:gd name="connsiteX63" fmla="*/ 1430473 w 1948557"/>
              <a:gd name="connsiteY63" fmla="*/ 108133 h 539430"/>
              <a:gd name="connsiteX64" fmla="*/ 642494 w 1948557"/>
              <a:gd name="connsiteY64" fmla="*/ 108133 h 539430"/>
              <a:gd name="connsiteX65" fmla="*/ 642494 w 1948557"/>
              <a:gd name="connsiteY65" fmla="*/ 156373 h 539430"/>
              <a:gd name="connsiteX66" fmla="*/ 1014077 w 1948557"/>
              <a:gd name="connsiteY66" fmla="*/ 156373 h 539430"/>
              <a:gd name="connsiteX67" fmla="*/ 1014077 w 1948557"/>
              <a:gd name="connsiteY67" fmla="*/ 108133 h 539430"/>
              <a:gd name="connsiteX68" fmla="*/ 0 w 1948557"/>
              <a:gd name="connsiteY68" fmla="*/ 0 h 539430"/>
              <a:gd name="connsiteX69" fmla="*/ 1948557 w 1948557"/>
              <a:gd name="connsiteY69" fmla="*/ 0 h 539430"/>
              <a:gd name="connsiteX70" fmla="*/ 1948557 w 1948557"/>
              <a:gd name="connsiteY70" fmla="*/ 539430 h 539430"/>
              <a:gd name="connsiteX71" fmla="*/ 0 w 1948557"/>
              <a:gd name="connsiteY71" fmla="*/ 539430 h 53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948557" h="539430">
                <a:moveTo>
                  <a:pt x="238168" y="383657"/>
                </a:moveTo>
                <a:lnTo>
                  <a:pt x="238168" y="429376"/>
                </a:lnTo>
                <a:lnTo>
                  <a:pt x="600628" y="429376"/>
                </a:lnTo>
                <a:lnTo>
                  <a:pt x="600628" y="383657"/>
                </a:lnTo>
                <a:close/>
                <a:moveTo>
                  <a:pt x="1058890" y="383056"/>
                </a:moveTo>
                <a:lnTo>
                  <a:pt x="1058890" y="431296"/>
                </a:lnTo>
                <a:lnTo>
                  <a:pt x="1430473" y="431296"/>
                </a:lnTo>
                <a:lnTo>
                  <a:pt x="1430473" y="383056"/>
                </a:lnTo>
                <a:close/>
                <a:moveTo>
                  <a:pt x="642494" y="383056"/>
                </a:moveTo>
                <a:lnTo>
                  <a:pt x="642494" y="431296"/>
                </a:lnTo>
                <a:lnTo>
                  <a:pt x="1014077" y="431296"/>
                </a:lnTo>
                <a:lnTo>
                  <a:pt x="1014077" y="383056"/>
                </a:lnTo>
                <a:close/>
                <a:moveTo>
                  <a:pt x="238168" y="315257"/>
                </a:moveTo>
                <a:lnTo>
                  <a:pt x="238168" y="360976"/>
                </a:lnTo>
                <a:lnTo>
                  <a:pt x="600628" y="360976"/>
                </a:lnTo>
                <a:lnTo>
                  <a:pt x="600628" y="315257"/>
                </a:lnTo>
                <a:close/>
                <a:moveTo>
                  <a:pt x="1058890" y="314326"/>
                </a:moveTo>
                <a:lnTo>
                  <a:pt x="1058890" y="362566"/>
                </a:lnTo>
                <a:lnTo>
                  <a:pt x="1430473" y="362566"/>
                </a:lnTo>
                <a:lnTo>
                  <a:pt x="1430473" y="314326"/>
                </a:lnTo>
                <a:close/>
                <a:moveTo>
                  <a:pt x="642494" y="314326"/>
                </a:moveTo>
                <a:lnTo>
                  <a:pt x="642494" y="362566"/>
                </a:lnTo>
                <a:lnTo>
                  <a:pt x="1014077" y="362566"/>
                </a:lnTo>
                <a:lnTo>
                  <a:pt x="1014077" y="314326"/>
                </a:lnTo>
                <a:close/>
                <a:moveTo>
                  <a:pt x="238168" y="246857"/>
                </a:moveTo>
                <a:lnTo>
                  <a:pt x="238168" y="292576"/>
                </a:lnTo>
                <a:lnTo>
                  <a:pt x="600628" y="292576"/>
                </a:lnTo>
                <a:lnTo>
                  <a:pt x="600628" y="246857"/>
                </a:lnTo>
                <a:close/>
                <a:moveTo>
                  <a:pt x="1058890" y="245595"/>
                </a:moveTo>
                <a:lnTo>
                  <a:pt x="1058890" y="293835"/>
                </a:lnTo>
                <a:lnTo>
                  <a:pt x="1430473" y="293835"/>
                </a:lnTo>
                <a:lnTo>
                  <a:pt x="1430473" y="245595"/>
                </a:lnTo>
                <a:close/>
                <a:moveTo>
                  <a:pt x="642494" y="245595"/>
                </a:moveTo>
                <a:lnTo>
                  <a:pt x="642494" y="293835"/>
                </a:lnTo>
                <a:lnTo>
                  <a:pt x="1014077" y="293835"/>
                </a:lnTo>
                <a:lnTo>
                  <a:pt x="1014077" y="245595"/>
                </a:lnTo>
                <a:close/>
                <a:moveTo>
                  <a:pt x="238168" y="178456"/>
                </a:moveTo>
                <a:lnTo>
                  <a:pt x="238168" y="224175"/>
                </a:lnTo>
                <a:lnTo>
                  <a:pt x="600628" y="224175"/>
                </a:lnTo>
                <a:lnTo>
                  <a:pt x="600628" y="178456"/>
                </a:lnTo>
                <a:close/>
                <a:moveTo>
                  <a:pt x="1058890" y="176864"/>
                </a:moveTo>
                <a:lnTo>
                  <a:pt x="1058890" y="225104"/>
                </a:lnTo>
                <a:lnTo>
                  <a:pt x="1430473" y="225104"/>
                </a:lnTo>
                <a:lnTo>
                  <a:pt x="1430473" y="176864"/>
                </a:lnTo>
                <a:close/>
                <a:moveTo>
                  <a:pt x="642494" y="176864"/>
                </a:moveTo>
                <a:lnTo>
                  <a:pt x="642494" y="225104"/>
                </a:lnTo>
                <a:lnTo>
                  <a:pt x="1014077" y="225104"/>
                </a:lnTo>
                <a:lnTo>
                  <a:pt x="1014077" y="176864"/>
                </a:lnTo>
                <a:close/>
                <a:moveTo>
                  <a:pt x="1578105" y="146210"/>
                </a:moveTo>
                <a:cubicBezTo>
                  <a:pt x="1556437" y="146210"/>
                  <a:pt x="1538871" y="163776"/>
                  <a:pt x="1538871" y="185444"/>
                </a:cubicBezTo>
                <a:lnTo>
                  <a:pt x="1538871" y="353984"/>
                </a:lnTo>
                <a:cubicBezTo>
                  <a:pt x="1538871" y="375652"/>
                  <a:pt x="1556437" y="393218"/>
                  <a:pt x="1578105" y="393218"/>
                </a:cubicBezTo>
                <a:lnTo>
                  <a:pt x="1735036" y="393218"/>
                </a:lnTo>
                <a:cubicBezTo>
                  <a:pt x="1756704" y="393218"/>
                  <a:pt x="1774270" y="375652"/>
                  <a:pt x="1774270" y="353984"/>
                </a:cubicBezTo>
                <a:lnTo>
                  <a:pt x="1774270" y="185444"/>
                </a:lnTo>
                <a:cubicBezTo>
                  <a:pt x="1774270" y="163776"/>
                  <a:pt x="1756704" y="146210"/>
                  <a:pt x="1735036" y="146210"/>
                </a:cubicBezTo>
                <a:close/>
                <a:moveTo>
                  <a:pt x="238168" y="110055"/>
                </a:moveTo>
                <a:lnTo>
                  <a:pt x="238168" y="155774"/>
                </a:lnTo>
                <a:lnTo>
                  <a:pt x="600628" y="155774"/>
                </a:lnTo>
                <a:lnTo>
                  <a:pt x="600628" y="110055"/>
                </a:lnTo>
                <a:close/>
                <a:moveTo>
                  <a:pt x="1058890" y="108133"/>
                </a:moveTo>
                <a:lnTo>
                  <a:pt x="1058890" y="156373"/>
                </a:lnTo>
                <a:lnTo>
                  <a:pt x="1430473" y="156373"/>
                </a:lnTo>
                <a:lnTo>
                  <a:pt x="1430473" y="108133"/>
                </a:lnTo>
                <a:close/>
                <a:moveTo>
                  <a:pt x="642494" y="108133"/>
                </a:moveTo>
                <a:lnTo>
                  <a:pt x="642494" y="156373"/>
                </a:lnTo>
                <a:lnTo>
                  <a:pt x="1014077" y="156373"/>
                </a:lnTo>
                <a:lnTo>
                  <a:pt x="1014077" y="108133"/>
                </a:lnTo>
                <a:close/>
                <a:moveTo>
                  <a:pt x="0" y="0"/>
                </a:moveTo>
                <a:lnTo>
                  <a:pt x="1948557" y="0"/>
                </a:lnTo>
                <a:lnTo>
                  <a:pt x="1948557" y="539430"/>
                </a:lnTo>
                <a:lnTo>
                  <a:pt x="0" y="53943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4" rIns="45714" bIns="91427"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7" name="Oval 1233"/>
          <p:cNvSpPr>
            <a:spLocks noChangeAspect="1"/>
          </p:cNvSpPr>
          <p:nvPr/>
        </p:nvSpPr>
        <p:spPr bwMode="auto">
          <a:xfrm>
            <a:off x="9281262" y="5243722"/>
            <a:ext cx="756229" cy="1005697"/>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8" name="Oval 1026"/>
          <p:cNvSpPr/>
          <p:nvPr/>
        </p:nvSpPr>
        <p:spPr bwMode="auto">
          <a:xfrm>
            <a:off x="2643811" y="5931097"/>
            <a:ext cx="242988" cy="378712"/>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59" name="Rounded Rectangle 402"/>
          <p:cNvSpPr>
            <a:spLocks noChangeAspect="1"/>
          </p:cNvSpPr>
          <p:nvPr/>
        </p:nvSpPr>
        <p:spPr bwMode="auto">
          <a:xfrm rot="668849">
            <a:off x="2610290" y="4840556"/>
            <a:ext cx="577181" cy="519115"/>
          </a:xfrm>
          <a:custGeom>
            <a:avLst/>
            <a:gdLst/>
            <a:ahLst/>
            <a:cxnLst/>
            <a:rect l="l" t="t" r="r" b="b"/>
            <a:pathLst>
              <a:path w="3476741" h="3127782">
                <a:moveTo>
                  <a:pt x="130628" y="2246542"/>
                </a:moveTo>
                <a:lnTo>
                  <a:pt x="3420422" y="2216831"/>
                </a:lnTo>
                <a:lnTo>
                  <a:pt x="3476741" y="2502639"/>
                </a:lnTo>
                <a:lnTo>
                  <a:pt x="304278" y="3127782"/>
                </a:lnTo>
                <a:close/>
                <a:moveTo>
                  <a:pt x="234507" y="1864327"/>
                </a:moveTo>
                <a:cubicBezTo>
                  <a:pt x="234517" y="1864379"/>
                  <a:pt x="234526" y="1864429"/>
                  <a:pt x="234535" y="1864482"/>
                </a:cubicBezTo>
                <a:cubicBezTo>
                  <a:pt x="258320" y="1988533"/>
                  <a:pt x="332665" y="2074506"/>
                  <a:pt x="443964" y="2074506"/>
                </a:cubicBezTo>
                <a:lnTo>
                  <a:pt x="1872787" y="2042302"/>
                </a:lnTo>
                <a:cubicBezTo>
                  <a:pt x="1984085" y="2042303"/>
                  <a:pt x="2059333" y="1982377"/>
                  <a:pt x="2059333" y="1873879"/>
                </a:cubicBezTo>
                <a:lnTo>
                  <a:pt x="2045579" y="1811003"/>
                </a:lnTo>
                <a:close/>
                <a:moveTo>
                  <a:pt x="186223" y="919655"/>
                </a:moveTo>
                <a:cubicBezTo>
                  <a:pt x="89785" y="939608"/>
                  <a:pt x="71092" y="1026054"/>
                  <a:pt x="88447" y="1121860"/>
                </a:cubicBezTo>
                <a:cubicBezTo>
                  <a:pt x="134058" y="1352591"/>
                  <a:pt x="165890" y="1500138"/>
                  <a:pt x="201039" y="1683807"/>
                </a:cubicBezTo>
                <a:lnTo>
                  <a:pt x="2005693" y="1628666"/>
                </a:lnTo>
                <a:lnTo>
                  <a:pt x="1992534" y="1568508"/>
                </a:lnTo>
                <a:cubicBezTo>
                  <a:pt x="1960677" y="1411278"/>
                  <a:pt x="1925552" y="1248441"/>
                  <a:pt x="1893882" y="1091693"/>
                </a:cubicBezTo>
                <a:lnTo>
                  <a:pt x="1841809" y="1110526"/>
                </a:lnTo>
                <a:cubicBezTo>
                  <a:pt x="1552142" y="1210292"/>
                  <a:pt x="1204544" y="1275640"/>
                  <a:pt x="892489" y="1306073"/>
                </a:cubicBezTo>
                <a:cubicBezTo>
                  <a:pt x="756816" y="1321254"/>
                  <a:pt x="717156" y="1133515"/>
                  <a:pt x="849608" y="1047862"/>
                </a:cubicBezTo>
                <a:cubicBezTo>
                  <a:pt x="976692" y="997496"/>
                  <a:pt x="1099999" y="951431"/>
                  <a:pt x="1222406" y="909704"/>
                </a:cubicBezTo>
                <a:lnTo>
                  <a:pt x="232436" y="915341"/>
                </a:lnTo>
                <a:cubicBezTo>
                  <a:pt x="215364" y="915311"/>
                  <a:pt x="200000" y="916805"/>
                  <a:pt x="186223" y="919655"/>
                </a:cubicBezTo>
                <a:close/>
                <a:moveTo>
                  <a:pt x="1532850" y="647419"/>
                </a:moveTo>
                <a:lnTo>
                  <a:pt x="1421347" y="675846"/>
                </a:lnTo>
                <a:lnTo>
                  <a:pt x="1338568" y="717979"/>
                </a:lnTo>
                <a:lnTo>
                  <a:pt x="1221887" y="786157"/>
                </a:lnTo>
                <a:lnTo>
                  <a:pt x="1128175" y="845649"/>
                </a:lnTo>
                <a:lnTo>
                  <a:pt x="1418911" y="843384"/>
                </a:lnTo>
                <a:cubicBezTo>
                  <a:pt x="1555507" y="798488"/>
                  <a:pt x="1692523" y="758011"/>
                  <a:pt x="1833470" y="720322"/>
                </a:cubicBezTo>
                <a:lnTo>
                  <a:pt x="1824323" y="673900"/>
                </a:lnTo>
                <a:lnTo>
                  <a:pt x="1820649" y="655259"/>
                </a:lnTo>
                <a:lnTo>
                  <a:pt x="1813162" y="650279"/>
                </a:lnTo>
                <a:lnTo>
                  <a:pt x="1776951" y="631594"/>
                </a:lnTo>
                <a:lnTo>
                  <a:pt x="1729439" y="621591"/>
                </a:lnTo>
                <a:lnTo>
                  <a:pt x="1671852" y="626484"/>
                </a:lnTo>
                <a:close/>
                <a:moveTo>
                  <a:pt x="2808650" y="52096"/>
                </a:moveTo>
                <a:lnTo>
                  <a:pt x="3073026" y="0"/>
                </a:lnTo>
                <a:lnTo>
                  <a:pt x="3301253" y="1158201"/>
                </a:lnTo>
                <a:lnTo>
                  <a:pt x="3036877" y="1210297"/>
                </a:lnTo>
                <a:close/>
                <a:moveTo>
                  <a:pt x="1598383" y="253649"/>
                </a:moveTo>
                <a:lnTo>
                  <a:pt x="1834998" y="232845"/>
                </a:lnTo>
                <a:lnTo>
                  <a:pt x="2089176" y="202124"/>
                </a:lnTo>
                <a:lnTo>
                  <a:pt x="2538580" y="171664"/>
                </a:lnTo>
                <a:lnTo>
                  <a:pt x="2737618" y="158264"/>
                </a:lnTo>
                <a:lnTo>
                  <a:pt x="2732861" y="166579"/>
                </a:lnTo>
                <a:lnTo>
                  <a:pt x="2798466" y="467054"/>
                </a:lnTo>
                <a:lnTo>
                  <a:pt x="2858006" y="769195"/>
                </a:lnTo>
                <a:lnTo>
                  <a:pt x="2912489" y="1078870"/>
                </a:lnTo>
                <a:lnTo>
                  <a:pt x="2863279" y="1127802"/>
                </a:lnTo>
                <a:lnTo>
                  <a:pt x="2798999" y="1166623"/>
                </a:lnTo>
                <a:lnTo>
                  <a:pt x="2664146" y="1245509"/>
                </a:lnTo>
                <a:lnTo>
                  <a:pt x="2514224" y="1314285"/>
                </a:lnTo>
                <a:lnTo>
                  <a:pt x="2351712" y="1385543"/>
                </a:lnTo>
                <a:lnTo>
                  <a:pt x="2205603" y="1440490"/>
                </a:lnTo>
                <a:lnTo>
                  <a:pt x="2068362" y="1474074"/>
                </a:lnTo>
                <a:lnTo>
                  <a:pt x="2042072" y="1480878"/>
                </a:lnTo>
                <a:lnTo>
                  <a:pt x="2144266" y="1920066"/>
                </a:lnTo>
                <a:cubicBezTo>
                  <a:pt x="2144266" y="2041156"/>
                  <a:pt x="2062398" y="2108037"/>
                  <a:pt x="1941309" y="2108036"/>
                </a:cubicBezTo>
                <a:lnTo>
                  <a:pt x="386791" y="2143978"/>
                </a:lnTo>
                <a:cubicBezTo>
                  <a:pt x="265702" y="2143978"/>
                  <a:pt x="184818" y="2048026"/>
                  <a:pt x="158940" y="1909578"/>
                </a:cubicBezTo>
                <a:cubicBezTo>
                  <a:pt x="103909" y="1594409"/>
                  <a:pt x="64695" y="1416487"/>
                  <a:pt x="0" y="1080765"/>
                </a:cubicBezTo>
                <a:cubicBezTo>
                  <a:pt x="0" y="974812"/>
                  <a:pt x="65250" y="879766"/>
                  <a:pt x="162682" y="857660"/>
                </a:cubicBezTo>
                <a:cubicBezTo>
                  <a:pt x="176601" y="854502"/>
                  <a:pt x="191176" y="852832"/>
                  <a:pt x="206312" y="852832"/>
                </a:cubicBezTo>
                <a:lnTo>
                  <a:pt x="704767" y="848948"/>
                </a:lnTo>
                <a:lnTo>
                  <a:pt x="750022" y="801677"/>
                </a:lnTo>
                <a:lnTo>
                  <a:pt x="900886" y="642845"/>
                </a:lnTo>
                <a:lnTo>
                  <a:pt x="1055423" y="502656"/>
                </a:lnTo>
                <a:lnTo>
                  <a:pt x="1188583" y="386043"/>
                </a:lnTo>
                <a:lnTo>
                  <a:pt x="1240049" y="350081"/>
                </a:lnTo>
                <a:lnTo>
                  <a:pt x="1281437" y="329015"/>
                </a:lnTo>
                <a:lnTo>
                  <a:pt x="1335354" y="305480"/>
                </a:lnTo>
                <a:lnTo>
                  <a:pt x="1404241" y="29190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60" name="Freeform 239"/>
          <p:cNvSpPr>
            <a:spLocks/>
          </p:cNvSpPr>
          <p:nvPr/>
        </p:nvSpPr>
        <p:spPr bwMode="auto">
          <a:xfrm>
            <a:off x="3418075" y="4509924"/>
            <a:ext cx="381785" cy="431596"/>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chemeClr val="bg1"/>
          </a:solidFill>
          <a:ln>
            <a:noFill/>
          </a:ln>
          <a:extLst/>
        </p:spPr>
        <p:txBody>
          <a:bodyPr vert="horz" wrap="square" lIns="91427" tIns="45714" rIns="91427" bIns="45714" numCol="1" anchor="t" anchorCtr="0" compatLnSpc="1">
            <a:prstTxWarp prst="textNoShape">
              <a:avLst/>
            </a:prstTxWarp>
          </a:bodyPr>
          <a:lstStyle/>
          <a:p>
            <a:pPr marL="0" marR="0" lvl="0" indent="0" algn="l" defTabSz="931837"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B4009E"/>
              </a:solidFill>
              <a:effectLst/>
              <a:uLnTx/>
              <a:uFillTx/>
              <a:latin typeface="Calibri Light" panose="020F0302020204030204"/>
              <a:ea typeface="+mn-ea"/>
              <a:cs typeface="+mn-cs"/>
            </a:endParaRPr>
          </a:p>
        </p:txBody>
      </p:sp>
      <p:sp>
        <p:nvSpPr>
          <p:cNvPr id="61" name="Round Same Side Corner Rectangle 26"/>
          <p:cNvSpPr>
            <a:spLocks noChangeAspect="1"/>
          </p:cNvSpPr>
          <p:nvPr/>
        </p:nvSpPr>
        <p:spPr bwMode="auto">
          <a:xfrm>
            <a:off x="7235948" y="3570004"/>
            <a:ext cx="313057" cy="539201"/>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62" name="Rectangle 34"/>
          <p:cNvSpPr/>
          <p:nvPr/>
        </p:nvSpPr>
        <p:spPr bwMode="auto">
          <a:xfrm>
            <a:off x="6437555" y="3188597"/>
            <a:ext cx="297121" cy="500280"/>
          </a:xfrm>
          <a:custGeom>
            <a:avLst/>
            <a:gdLst/>
            <a:ahLst/>
            <a:cxnLst/>
            <a:rect l="l" t="t" r="r" b="b"/>
            <a:pathLst>
              <a:path w="2722429" h="4789665">
                <a:moveTo>
                  <a:pt x="1346561" y="4502803"/>
                </a:moveTo>
                <a:lnTo>
                  <a:pt x="1319494" y="4590254"/>
                </a:lnTo>
                <a:cubicBezTo>
                  <a:pt x="1370780" y="4623188"/>
                  <a:pt x="1392862" y="4602715"/>
                  <a:pt x="1422067" y="4598933"/>
                </a:cubicBezTo>
                <a:lnTo>
                  <a:pt x="1450559" y="4508144"/>
                </a:lnTo>
                <a:cubicBezTo>
                  <a:pt x="1378853" y="4535069"/>
                  <a:pt x="1369830" y="4510591"/>
                  <a:pt x="1346561" y="4502803"/>
                </a:cubicBezTo>
                <a:close/>
                <a:moveTo>
                  <a:pt x="1291703" y="4476863"/>
                </a:moveTo>
                <a:cubicBezTo>
                  <a:pt x="1271500" y="4475153"/>
                  <a:pt x="1257001" y="4484037"/>
                  <a:pt x="1239895" y="4486401"/>
                </a:cubicBezTo>
                <a:lnTo>
                  <a:pt x="1213192" y="4577190"/>
                </a:lnTo>
                <a:cubicBezTo>
                  <a:pt x="1280394" y="4550265"/>
                  <a:pt x="1288850" y="4574742"/>
                  <a:pt x="1310657" y="4582531"/>
                </a:cubicBezTo>
                <a:lnTo>
                  <a:pt x="1336024" y="4495079"/>
                </a:lnTo>
                <a:cubicBezTo>
                  <a:pt x="1318000" y="4482729"/>
                  <a:pt x="1303825" y="4477889"/>
                  <a:pt x="1291703" y="4476863"/>
                </a:cubicBezTo>
                <a:close/>
                <a:moveTo>
                  <a:pt x="2119608" y="4417076"/>
                </a:moveTo>
                <a:cubicBezTo>
                  <a:pt x="2156548" y="4417076"/>
                  <a:pt x="2186493" y="4447021"/>
                  <a:pt x="2186493" y="4483960"/>
                </a:cubicBezTo>
                <a:cubicBezTo>
                  <a:pt x="2186493" y="4520899"/>
                  <a:pt x="2156548" y="4550844"/>
                  <a:pt x="2119608" y="4550844"/>
                </a:cubicBezTo>
                <a:cubicBezTo>
                  <a:pt x="2082668" y="4550844"/>
                  <a:pt x="2052723" y="4520899"/>
                  <a:pt x="2052723" y="4483960"/>
                </a:cubicBezTo>
                <a:cubicBezTo>
                  <a:pt x="2052723" y="4447021"/>
                  <a:pt x="2082668" y="4417076"/>
                  <a:pt x="2119608" y="4417076"/>
                </a:cubicBezTo>
                <a:close/>
                <a:moveTo>
                  <a:pt x="1375648" y="4401592"/>
                </a:moveTo>
                <a:lnTo>
                  <a:pt x="1348580" y="4489043"/>
                </a:lnTo>
                <a:cubicBezTo>
                  <a:pt x="1399866" y="4521977"/>
                  <a:pt x="1421948" y="4501504"/>
                  <a:pt x="1451153" y="4497722"/>
                </a:cubicBezTo>
                <a:lnTo>
                  <a:pt x="1479645" y="4406932"/>
                </a:lnTo>
                <a:cubicBezTo>
                  <a:pt x="1407939" y="4433858"/>
                  <a:pt x="1398917" y="4409380"/>
                  <a:pt x="1375648" y="4401592"/>
                </a:cubicBezTo>
                <a:close/>
                <a:moveTo>
                  <a:pt x="2119608" y="4386401"/>
                </a:moveTo>
                <a:cubicBezTo>
                  <a:pt x="2065728" y="4386401"/>
                  <a:pt x="2022049" y="4430080"/>
                  <a:pt x="2022049" y="4483960"/>
                </a:cubicBezTo>
                <a:cubicBezTo>
                  <a:pt x="2022049" y="4502736"/>
                  <a:pt x="2027353" y="4520272"/>
                  <a:pt x="2038016" y="4534245"/>
                </a:cubicBezTo>
                <a:lnTo>
                  <a:pt x="1981241" y="4590925"/>
                </a:lnTo>
                <a:cubicBezTo>
                  <a:pt x="1972878" y="4599274"/>
                  <a:pt x="1972867" y="4612822"/>
                  <a:pt x="1981216" y="4621185"/>
                </a:cubicBezTo>
                <a:cubicBezTo>
                  <a:pt x="1989565" y="4629548"/>
                  <a:pt x="2003113" y="4629559"/>
                  <a:pt x="2011476" y="4621210"/>
                </a:cubicBezTo>
                <a:lnTo>
                  <a:pt x="2068071" y="4564708"/>
                </a:lnTo>
                <a:cubicBezTo>
                  <a:pt x="2082269" y="4575900"/>
                  <a:pt x="2100283" y="4581519"/>
                  <a:pt x="2119608" y="4581519"/>
                </a:cubicBezTo>
                <a:cubicBezTo>
                  <a:pt x="2173488" y="4581519"/>
                  <a:pt x="2217167" y="4537840"/>
                  <a:pt x="2217167" y="4483960"/>
                </a:cubicBezTo>
                <a:cubicBezTo>
                  <a:pt x="2217167" y="4430080"/>
                  <a:pt x="2173488" y="4386401"/>
                  <a:pt x="2119608" y="4386401"/>
                </a:cubicBezTo>
                <a:close/>
                <a:moveTo>
                  <a:pt x="660244" y="4379873"/>
                </a:moveTo>
                <a:cubicBezTo>
                  <a:pt x="657836" y="4379386"/>
                  <a:pt x="655370" y="4379378"/>
                  <a:pt x="652928" y="4379876"/>
                </a:cubicBezTo>
                <a:cubicBezTo>
                  <a:pt x="649671" y="4380541"/>
                  <a:pt x="646454" y="4382106"/>
                  <a:pt x="643463" y="4384634"/>
                </a:cubicBezTo>
                <a:lnTo>
                  <a:pt x="550646" y="4463095"/>
                </a:lnTo>
                <a:cubicBezTo>
                  <a:pt x="544575" y="4468227"/>
                  <a:pt x="540603" y="4476343"/>
                  <a:pt x="539167" y="4485288"/>
                </a:cubicBezTo>
                <a:lnTo>
                  <a:pt x="538027" y="4487497"/>
                </a:lnTo>
                <a:cubicBezTo>
                  <a:pt x="532270" y="4505257"/>
                  <a:pt x="537944" y="4526152"/>
                  <a:pt x="550700" y="4534168"/>
                </a:cubicBezTo>
                <a:lnTo>
                  <a:pt x="657831" y="4601484"/>
                </a:lnTo>
                <a:cubicBezTo>
                  <a:pt x="670588" y="4609500"/>
                  <a:pt x="685596" y="4601600"/>
                  <a:pt x="691353" y="4583840"/>
                </a:cubicBezTo>
                <a:cubicBezTo>
                  <a:pt x="697110" y="4566080"/>
                  <a:pt x="691436" y="4545185"/>
                  <a:pt x="678680" y="4537170"/>
                </a:cubicBezTo>
                <a:lnTo>
                  <a:pt x="661890" y="4526620"/>
                </a:lnTo>
                <a:lnTo>
                  <a:pt x="704842" y="4526620"/>
                </a:lnTo>
                <a:cubicBezTo>
                  <a:pt x="718837" y="4526620"/>
                  <a:pt x="730182" y="4510824"/>
                  <a:pt x="730182" y="4491339"/>
                </a:cubicBezTo>
                <a:cubicBezTo>
                  <a:pt x="730182" y="4471854"/>
                  <a:pt x="718837" y="4456059"/>
                  <a:pt x="704842" y="4456059"/>
                </a:cubicBezTo>
                <a:lnTo>
                  <a:pt x="656623" y="4456059"/>
                </a:lnTo>
                <a:lnTo>
                  <a:pt x="669766" y="4444948"/>
                </a:lnTo>
                <a:cubicBezTo>
                  <a:pt x="681729" y="4434836"/>
                  <a:pt x="685539" y="4413136"/>
                  <a:pt x="678275" y="4396481"/>
                </a:cubicBezTo>
                <a:cubicBezTo>
                  <a:pt x="674190" y="4387112"/>
                  <a:pt x="667471" y="4381335"/>
                  <a:pt x="660244" y="4379873"/>
                </a:cubicBezTo>
                <a:close/>
                <a:moveTo>
                  <a:pt x="1320789" y="4375652"/>
                </a:moveTo>
                <a:cubicBezTo>
                  <a:pt x="1300586" y="4373942"/>
                  <a:pt x="1286087" y="4382826"/>
                  <a:pt x="1268981" y="4385190"/>
                </a:cubicBezTo>
                <a:lnTo>
                  <a:pt x="1242278" y="4475979"/>
                </a:lnTo>
                <a:cubicBezTo>
                  <a:pt x="1309480" y="4449054"/>
                  <a:pt x="1317936" y="4473531"/>
                  <a:pt x="1339743" y="4481319"/>
                </a:cubicBezTo>
                <a:lnTo>
                  <a:pt x="1365111" y="4393868"/>
                </a:lnTo>
                <a:cubicBezTo>
                  <a:pt x="1347086" y="4381518"/>
                  <a:pt x="1332911" y="4376678"/>
                  <a:pt x="1320789" y="4375652"/>
                </a:cubicBezTo>
                <a:close/>
                <a:moveTo>
                  <a:pt x="273360" y="451976"/>
                </a:moveTo>
                <a:lnTo>
                  <a:pt x="273360" y="4125794"/>
                </a:lnTo>
                <a:lnTo>
                  <a:pt x="2449071" y="4125794"/>
                </a:lnTo>
                <a:lnTo>
                  <a:pt x="2449071" y="451976"/>
                </a:lnTo>
                <a:close/>
                <a:moveTo>
                  <a:pt x="453747" y="0"/>
                </a:moveTo>
                <a:lnTo>
                  <a:pt x="2268682" y="0"/>
                </a:lnTo>
                <a:cubicBezTo>
                  <a:pt x="2519279" y="0"/>
                  <a:pt x="2722429" y="203150"/>
                  <a:pt x="2722429" y="453747"/>
                </a:cubicBezTo>
                <a:lnTo>
                  <a:pt x="2722429" y="4335918"/>
                </a:lnTo>
                <a:cubicBezTo>
                  <a:pt x="2722429" y="4586515"/>
                  <a:pt x="2519279" y="4789665"/>
                  <a:pt x="2268682" y="4789665"/>
                </a:cubicBezTo>
                <a:lnTo>
                  <a:pt x="453747" y="4789665"/>
                </a:lnTo>
                <a:cubicBezTo>
                  <a:pt x="203150" y="4789665"/>
                  <a:pt x="0" y="4586515"/>
                  <a:pt x="0" y="4335918"/>
                </a:cubicBezTo>
                <a:lnTo>
                  <a:pt x="0" y="453747"/>
                </a:lnTo>
                <a:cubicBezTo>
                  <a:pt x="0" y="203150"/>
                  <a:pt x="203150" y="0"/>
                  <a:pt x="45374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63" name="TextBox 62"/>
          <p:cNvSpPr txBox="1"/>
          <p:nvPr/>
        </p:nvSpPr>
        <p:spPr>
          <a:xfrm>
            <a:off x="1081952" y="1977371"/>
            <a:ext cx="952292" cy="467548"/>
          </a:xfrm>
          <a:prstGeom prst="rect">
            <a:avLst/>
          </a:prstGeom>
          <a:noFill/>
        </p:spPr>
        <p:txBody>
          <a:bodyPr wrap="none" lIns="186521" tIns="149217" rIns="186521" bIns="149217" rtlCol="0">
            <a:spAutoFit/>
          </a:bodyPr>
          <a:lstStyle/>
          <a:p>
            <a:pPr marL="0" marR="0" lvl="0" indent="0" algn="r" defTabSz="932742" rtl="0" eaLnBrk="1" fontAlgn="auto" latinLnBrk="0" hangingPunct="1">
              <a:lnSpc>
                <a:spcPct val="90000"/>
              </a:lnSpc>
              <a:spcBef>
                <a:spcPts val="0"/>
              </a:spcBef>
              <a:spcAft>
                <a:spcPts val="612"/>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a:ea typeface="+mn-ea"/>
                <a:cs typeface="+mn-cs"/>
              </a:rPr>
              <a:t>Premium</a:t>
            </a:r>
          </a:p>
        </p:txBody>
      </p:sp>
      <p:sp>
        <p:nvSpPr>
          <p:cNvPr id="64" name="TextBox 63"/>
          <p:cNvSpPr txBox="1"/>
          <p:nvPr/>
        </p:nvSpPr>
        <p:spPr>
          <a:xfrm>
            <a:off x="1336954" y="6155370"/>
            <a:ext cx="713059" cy="467548"/>
          </a:xfrm>
          <a:prstGeom prst="rect">
            <a:avLst/>
          </a:prstGeom>
          <a:noFill/>
        </p:spPr>
        <p:txBody>
          <a:bodyPr wrap="none" lIns="186521" tIns="149217" rIns="186521" bIns="149217" rtlCol="0">
            <a:spAutoFit/>
          </a:bodyPr>
          <a:lstStyle/>
          <a:p>
            <a:pPr marL="0" marR="0" lvl="0" indent="0" algn="r" defTabSz="932742" rtl="0" eaLnBrk="1" fontAlgn="auto" latinLnBrk="0" hangingPunct="1">
              <a:lnSpc>
                <a:spcPct val="90000"/>
              </a:lnSpc>
              <a:spcBef>
                <a:spcPts val="0"/>
              </a:spcBef>
              <a:spcAft>
                <a:spcPts val="612"/>
              </a:spcAft>
              <a:buClrTx/>
              <a:buSzTx/>
              <a:buFontTx/>
              <a:buNone/>
              <a:tabLst/>
              <a:defRPr/>
            </a:pPr>
            <a:r>
              <a:rPr kumimoji="0" lang="en-US" sz="1200" b="0" i="0" u="none" strike="noStrike" kern="1200" cap="none" spc="0" normalizeH="0" baseline="0" noProof="0" dirty="0">
                <a:ln>
                  <a:noFill/>
                </a:ln>
                <a:solidFill>
                  <a:srgbClr val="505050"/>
                </a:solidFill>
                <a:effectLst/>
                <a:uLnTx/>
                <a:uFillTx/>
                <a:latin typeface="Segoe UI Light"/>
                <a:ea typeface="+mn-ea"/>
                <a:cs typeface="+mn-cs"/>
              </a:rPr>
              <a:t>Entry</a:t>
            </a:r>
            <a:endParaRPr kumimoji="0" lang="en-US" sz="1100" b="0" i="0" u="none" strike="noStrike" kern="1200" cap="none" spc="0" normalizeH="0" baseline="0" noProof="0" dirty="0">
              <a:ln>
                <a:noFill/>
              </a:ln>
              <a:solidFill>
                <a:srgbClr val="505050"/>
              </a:solidFill>
              <a:effectLst/>
              <a:uLnTx/>
              <a:uFillTx/>
              <a:latin typeface="Segoe UI Light"/>
              <a:ea typeface="+mn-ea"/>
              <a:cs typeface="+mn-cs"/>
            </a:endParaRPr>
          </a:p>
        </p:txBody>
      </p:sp>
      <p:sp>
        <p:nvSpPr>
          <p:cNvPr id="65" name="TextBox 64"/>
          <p:cNvSpPr txBox="1"/>
          <p:nvPr/>
        </p:nvSpPr>
        <p:spPr>
          <a:xfrm>
            <a:off x="8721458" y="6709107"/>
            <a:ext cx="2455641" cy="228912"/>
          </a:xfrm>
          <a:prstGeom prst="rect">
            <a:avLst/>
          </a:prstGeom>
          <a:noFill/>
        </p:spPr>
        <p:txBody>
          <a:bodyPr wrap="none" lIns="186521" tIns="0" rIns="186521" bIns="0" rtlCol="0">
            <a:no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Light"/>
                <a:ea typeface="+mn-ea"/>
                <a:cs typeface="+mn-cs"/>
              </a:rPr>
              <a:t>Device Capabilities</a:t>
            </a:r>
          </a:p>
        </p:txBody>
      </p:sp>
      <p:sp>
        <p:nvSpPr>
          <p:cNvPr id="67" name="Up Arrow 66"/>
          <p:cNvSpPr/>
          <p:nvPr/>
        </p:nvSpPr>
        <p:spPr bwMode="auto">
          <a:xfrm>
            <a:off x="1904654" y="938556"/>
            <a:ext cx="274098" cy="5705059"/>
          </a:xfrm>
          <a:prstGeom prst="upArrow">
            <a:avLst/>
          </a:prstGeom>
          <a:solidFill>
            <a:schemeClr val="tx1"/>
          </a:solidFill>
          <a:ln w="9525" cap="flat" cmpd="sng" algn="ctr">
            <a:solidFill>
              <a:schemeClr val="bg2"/>
            </a:solid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504"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54717">
                    <a:srgbClr val="FFFFFF"/>
                  </a:gs>
                  <a:gs pos="33000">
                    <a:srgbClr val="FFFFFF"/>
                  </a:gs>
                </a:gsLst>
                <a:lin ang="0" scaled="0"/>
              </a:gradFill>
              <a:effectLst/>
              <a:uLnTx/>
              <a:uFillTx/>
              <a:latin typeface="Calibri Light" panose="020F0302020204030204"/>
              <a:ea typeface="Segoe UI" pitchFamily="34" charset="0"/>
              <a:cs typeface="Segoe UI" pitchFamily="34" charset="0"/>
            </a:endParaRPr>
          </a:p>
        </p:txBody>
      </p:sp>
      <p:sp>
        <p:nvSpPr>
          <p:cNvPr id="72" name="Up Arrow 71"/>
          <p:cNvSpPr/>
          <p:nvPr/>
        </p:nvSpPr>
        <p:spPr bwMode="auto">
          <a:xfrm rot="5400000">
            <a:off x="6214104" y="2273929"/>
            <a:ext cx="270455" cy="8729410"/>
          </a:xfrm>
          <a:prstGeom prst="upArrow">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6441" tIns="149154" rIns="186441" bIns="149154" numCol="1" spcCol="0" rtlCol="0" fromWordArt="0" anchor="t" anchorCtr="0" forceAA="0" compatLnSpc="1">
            <a:prstTxWarp prst="textNoShape">
              <a:avLst/>
            </a:prstTxWarp>
            <a:noAutofit/>
          </a:bodyPr>
          <a:lstStyle/>
          <a:p>
            <a:pPr marL="0" marR="0" lvl="0" indent="0" algn="ctr" defTabSz="950504" rtl="0" eaLnBrk="1" fontAlgn="base" latinLnBrk="0" hangingPunct="1">
              <a:lnSpc>
                <a:spcPct val="100000"/>
              </a:lnSpc>
              <a:spcBef>
                <a:spcPct val="0"/>
              </a:spcBef>
              <a:spcAft>
                <a:spcPct val="0"/>
              </a:spcAft>
              <a:buClrTx/>
              <a:buSzTx/>
              <a:buFontTx/>
              <a:buNone/>
              <a:tabLst/>
              <a:defRPr/>
            </a:pPr>
            <a:endParaRPr kumimoji="0" lang="en-US" sz="3672" b="1" i="0" u="none" strike="noStrike" kern="0" cap="none" spc="0" normalizeH="0" baseline="0" noProof="0" dirty="0" err="1">
              <a:ln>
                <a:noFill/>
              </a:ln>
              <a:gradFill>
                <a:gsLst>
                  <a:gs pos="54717">
                    <a:srgbClr val="FFFFFF"/>
                  </a:gs>
                  <a:gs pos="33000">
                    <a:srgbClr val="FFFFFF"/>
                  </a:gs>
                </a:gsLst>
                <a:lin ang="0" scaled="0"/>
              </a:gradFill>
              <a:effectLst/>
              <a:uLnTx/>
              <a:uFillTx/>
              <a:latin typeface="Calibri Light" panose="020F0302020204030204"/>
              <a:ea typeface="Segoe UI" pitchFamily="34" charset="0"/>
              <a:cs typeface="Segoe UI Semibold" panose="020B0702040204020203" pitchFamily="34" charset="0"/>
            </a:endParaRPr>
          </a:p>
        </p:txBody>
      </p:sp>
      <p:sp>
        <p:nvSpPr>
          <p:cNvPr id="73" name="TextBox 72"/>
          <p:cNvSpPr txBox="1"/>
          <p:nvPr/>
        </p:nvSpPr>
        <p:spPr>
          <a:xfrm>
            <a:off x="1231751" y="970205"/>
            <a:ext cx="809496" cy="550647"/>
          </a:xfrm>
          <a:prstGeom prst="rect">
            <a:avLst/>
          </a:prstGeom>
          <a:noFill/>
        </p:spPr>
        <p:txBody>
          <a:bodyPr wrap="none" lIns="186521" tIns="149217" rIns="186521" bIns="149217" rtlCol="0">
            <a:spAutoFit/>
          </a:bodyPr>
          <a:lstStyle/>
          <a:p>
            <a:pPr marL="0" marR="0" lvl="0" indent="0" algn="l" defTabSz="932742" rtl="0" eaLnBrk="1" fontAlgn="auto" latinLnBrk="0" hangingPunct="1">
              <a:lnSpc>
                <a:spcPct val="90000"/>
              </a:lnSpc>
              <a:spcBef>
                <a:spcPts val="0"/>
              </a:spcBef>
              <a:spcAft>
                <a:spcPts val="612"/>
              </a:spcAft>
              <a:buClrTx/>
              <a:buSzTx/>
              <a:buFontTx/>
              <a:buNone/>
              <a:tabLst/>
              <a:defRPr/>
            </a:pPr>
            <a:r>
              <a:rPr kumimoji="0" lang="en-US" sz="1800" b="1" i="0" u="none" strike="noStrike" kern="1200" cap="none" spc="0" normalizeH="0" baseline="0" noProof="0" dirty="0">
                <a:ln>
                  <a:noFill/>
                </a:ln>
                <a:solidFill>
                  <a:srgbClr val="505050"/>
                </a:solidFill>
                <a:effectLst/>
                <a:uLnTx/>
                <a:uFillTx/>
                <a:latin typeface="Segoe UI Light"/>
                <a:ea typeface="+mn-ea"/>
                <a:cs typeface="+mn-cs"/>
              </a:rPr>
              <a:t>Cost</a:t>
            </a:r>
          </a:p>
        </p:txBody>
      </p:sp>
    </p:spTree>
    <p:extLst>
      <p:ext uri="{BB962C8B-B14F-4D97-AF65-F5344CB8AC3E}">
        <p14:creationId xmlns:p14="http://schemas.microsoft.com/office/powerpoint/2010/main" val="1795131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207567" y="0"/>
            <a:ext cx="8631724" cy="7002643"/>
            <a:chOff x="5021365" y="0"/>
            <a:chExt cx="4225923" cy="5129212"/>
          </a:xfrm>
        </p:grpSpPr>
        <p:sp>
          <p:nvSpPr>
            <p:cNvPr id="8" name="Rectangle 7"/>
            <p:cNvSpPr/>
            <p:nvPr/>
          </p:nvSpPr>
          <p:spPr bwMode="auto">
            <a:xfrm>
              <a:off x="5124655" y="0"/>
              <a:ext cx="4019345" cy="5129212"/>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2"/>
            <p:cNvSpPr txBox="1">
              <a:spLocks/>
            </p:cNvSpPr>
            <p:nvPr/>
          </p:nvSpPr>
          <p:spPr>
            <a:xfrm>
              <a:off x="5021365" y="411727"/>
              <a:ext cx="4225923" cy="685958"/>
            </a:xfrm>
            <a:prstGeom prst="rect">
              <a:avLst/>
            </a:prstGeom>
          </p:spPr>
          <p:txBody>
            <a:bodyPr vert="horz" wrap="square" lIns="146263" tIns="91413" rIns="146263" bIns="9141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51304"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04" normalizeH="0" baseline="0" noProof="0" dirty="0">
                  <a:ln w="3175">
                    <a:noFill/>
                  </a:ln>
                  <a:solidFill>
                    <a:srgbClr val="FFFFFF"/>
                  </a:solidFill>
                  <a:effectLst/>
                  <a:uLnTx/>
                  <a:uFillTx/>
                  <a:latin typeface="Segoe UI Light"/>
                  <a:ea typeface="+mn-ea"/>
                  <a:cs typeface="Segoe UI" pitchFamily="34" charset="0"/>
                </a:rPr>
                <a:t>Windows 10 IoT Enterprise</a:t>
              </a:r>
            </a:p>
          </p:txBody>
        </p:sp>
        <p:cxnSp>
          <p:nvCxnSpPr>
            <p:cNvPr id="12" name="Straight Connector 11"/>
            <p:cNvCxnSpPr/>
            <p:nvPr/>
          </p:nvCxnSpPr>
          <p:spPr>
            <a:xfrm flipH="1" flipV="1">
              <a:off x="5737624" y="1091442"/>
              <a:ext cx="2859091" cy="233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94"/>
          <p:cNvGrpSpPr>
            <a:grpSpLocks noChangeAspect="1"/>
          </p:cNvGrpSpPr>
          <p:nvPr/>
        </p:nvGrpSpPr>
        <p:grpSpPr bwMode="auto">
          <a:xfrm>
            <a:off x="10821246" y="5643001"/>
            <a:ext cx="1656126" cy="1355811"/>
            <a:chOff x="-1959" y="1844"/>
            <a:chExt cx="943" cy="772"/>
          </a:xfrm>
        </p:grpSpPr>
        <p:sp>
          <p:nvSpPr>
            <p:cNvPr id="155"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57"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58"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59"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0"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1"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2"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63"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grpSp>
      <p:sp>
        <p:nvSpPr>
          <p:cNvPr id="372" name="Content Placeholder 6"/>
          <p:cNvSpPr txBox="1">
            <a:spLocks/>
          </p:cNvSpPr>
          <p:nvPr/>
        </p:nvSpPr>
        <p:spPr>
          <a:xfrm>
            <a:off x="1114151" y="1709212"/>
            <a:ext cx="5988288" cy="4121587"/>
          </a:xfrm>
          <a:prstGeom prst="rect">
            <a:avLst/>
          </a:prstGeom>
        </p:spPr>
        <p:txBody>
          <a:bodyPr vert="horz" wrap="square" lIns="146263" tIns="91413" rIns="146263" bIns="9141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One platform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optimized for PC-like devices</a:t>
            </a:r>
          </a:p>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Leading and familiar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user experiences and connectivity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to empower business scenarios</a:t>
            </a:r>
          </a:p>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Best in class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manageability,</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 including lockdown to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enable industry specific scenarios</a:t>
            </a:r>
          </a:p>
          <a:p>
            <a:pPr marL="0" marR="0" lvl="0" indent="0" algn="l" defTabSz="951304"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Enterprise-grade security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specifically designed for mission critical devices</a:t>
            </a:r>
          </a:p>
        </p:txBody>
      </p:sp>
      <p:grpSp>
        <p:nvGrpSpPr>
          <p:cNvPr id="108" name="Group 94"/>
          <p:cNvGrpSpPr>
            <a:grpSpLocks noChangeAspect="1"/>
          </p:cNvGrpSpPr>
          <p:nvPr/>
        </p:nvGrpSpPr>
        <p:grpSpPr bwMode="auto">
          <a:xfrm>
            <a:off x="6498799" y="5665879"/>
            <a:ext cx="1656126" cy="1355811"/>
            <a:chOff x="-1959" y="1844"/>
            <a:chExt cx="943" cy="772"/>
          </a:xfrm>
        </p:grpSpPr>
        <p:sp>
          <p:nvSpPr>
            <p:cNvPr id="109"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0"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1"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2"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3"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4"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5"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116"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grpSp>
      <p:grpSp>
        <p:nvGrpSpPr>
          <p:cNvPr id="2" name="Group 1"/>
          <p:cNvGrpSpPr/>
          <p:nvPr/>
        </p:nvGrpSpPr>
        <p:grpSpPr>
          <a:xfrm>
            <a:off x="7862757" y="1707757"/>
            <a:ext cx="3607568" cy="5328098"/>
            <a:chOff x="7862757" y="1707757"/>
            <a:chExt cx="3607568" cy="5328098"/>
          </a:xfrm>
        </p:grpSpPr>
        <p:grpSp>
          <p:nvGrpSpPr>
            <p:cNvPr id="267" name="Group 24"/>
            <p:cNvGrpSpPr>
              <a:grpSpLocks noChangeAspect="1"/>
            </p:cNvGrpSpPr>
            <p:nvPr/>
          </p:nvGrpSpPr>
          <p:grpSpPr bwMode="auto">
            <a:xfrm>
              <a:off x="7862757" y="1707757"/>
              <a:ext cx="3607568" cy="5328098"/>
              <a:chOff x="424" y="831"/>
              <a:chExt cx="1365" cy="2016"/>
            </a:xfrm>
          </p:grpSpPr>
          <p:sp>
            <p:nvSpPr>
              <p:cNvPr id="278" name="Freeform 25"/>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79" name="Freeform 26"/>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0" name="Freeform 27"/>
              <p:cNvSpPr>
                <a:spLocks/>
              </p:cNvSpPr>
              <p:nvPr/>
            </p:nvSpPr>
            <p:spPr bwMode="auto">
              <a:xfrm>
                <a:off x="716" y="831"/>
                <a:ext cx="571" cy="3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1" name="Freeform 28"/>
              <p:cNvSpPr>
                <a:spLocks/>
              </p:cNvSpPr>
              <p:nvPr/>
            </p:nvSpPr>
            <p:spPr bwMode="auto">
              <a:xfrm>
                <a:off x="1362" y="1113"/>
                <a:ext cx="205" cy="133"/>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2" name="Freeform 29"/>
              <p:cNvSpPr>
                <a:spLocks/>
              </p:cNvSpPr>
              <p:nvPr/>
            </p:nvSpPr>
            <p:spPr bwMode="auto">
              <a:xfrm>
                <a:off x="450" y="1181"/>
                <a:ext cx="317" cy="207"/>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3" name="Rectangle 30"/>
              <p:cNvSpPr>
                <a:spLocks noChangeArrowheads="1"/>
              </p:cNvSpPr>
              <p:nvPr/>
            </p:nvSpPr>
            <p:spPr bwMode="auto">
              <a:xfrm>
                <a:off x="879" y="1377"/>
                <a:ext cx="700" cy="58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4" name="Rectangle 31"/>
              <p:cNvSpPr>
                <a:spLocks noChangeArrowheads="1"/>
              </p:cNvSpPr>
              <p:nvPr/>
            </p:nvSpPr>
            <p:spPr bwMode="auto">
              <a:xfrm>
                <a:off x="879" y="1377"/>
                <a:ext cx="700"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5" name="Rectangle 32"/>
              <p:cNvSpPr>
                <a:spLocks noChangeArrowheads="1"/>
              </p:cNvSpPr>
              <p:nvPr/>
            </p:nvSpPr>
            <p:spPr bwMode="auto">
              <a:xfrm>
                <a:off x="844" y="1349"/>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6" name="Rectangle 33"/>
              <p:cNvSpPr>
                <a:spLocks noChangeArrowheads="1"/>
              </p:cNvSpPr>
              <p:nvPr/>
            </p:nvSpPr>
            <p:spPr bwMode="auto">
              <a:xfrm>
                <a:off x="844" y="1349"/>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7" name="Rectangle 34"/>
              <p:cNvSpPr>
                <a:spLocks noChangeArrowheads="1"/>
              </p:cNvSpPr>
              <p:nvPr/>
            </p:nvSpPr>
            <p:spPr bwMode="auto">
              <a:xfrm>
                <a:off x="949" y="145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8" name="Rectangle 35"/>
              <p:cNvSpPr>
                <a:spLocks noChangeArrowheads="1"/>
              </p:cNvSpPr>
              <p:nvPr/>
            </p:nvSpPr>
            <p:spPr bwMode="auto">
              <a:xfrm>
                <a:off x="949" y="145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89" name="Rectangle 36"/>
              <p:cNvSpPr>
                <a:spLocks noChangeArrowheads="1"/>
              </p:cNvSpPr>
              <p:nvPr/>
            </p:nvSpPr>
            <p:spPr bwMode="auto">
              <a:xfrm>
                <a:off x="949" y="161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0" name="Rectangle 37"/>
              <p:cNvSpPr>
                <a:spLocks noChangeArrowheads="1"/>
              </p:cNvSpPr>
              <p:nvPr/>
            </p:nvSpPr>
            <p:spPr bwMode="auto">
              <a:xfrm>
                <a:off x="949" y="161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1" name="Freeform 38"/>
              <p:cNvSpPr>
                <a:spLocks/>
              </p:cNvSpPr>
              <p:nvPr/>
            </p:nvSpPr>
            <p:spPr bwMode="auto">
              <a:xfrm>
                <a:off x="879" y="1377"/>
                <a:ext cx="247" cy="23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2" name="Freeform 39"/>
              <p:cNvSpPr>
                <a:spLocks/>
              </p:cNvSpPr>
              <p:nvPr/>
            </p:nvSpPr>
            <p:spPr bwMode="auto">
              <a:xfrm>
                <a:off x="879" y="1349"/>
                <a:ext cx="247" cy="28"/>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3" name="Freeform 40"/>
              <p:cNvSpPr>
                <a:spLocks/>
              </p:cNvSpPr>
              <p:nvPr/>
            </p:nvSpPr>
            <p:spPr bwMode="auto">
              <a:xfrm>
                <a:off x="949" y="1454"/>
                <a:ext cx="166" cy="91"/>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4" name="Rectangle 41"/>
              <p:cNvSpPr>
                <a:spLocks noChangeArrowheads="1"/>
              </p:cNvSpPr>
              <p:nvPr/>
            </p:nvSpPr>
            <p:spPr bwMode="auto">
              <a:xfrm>
                <a:off x="949" y="1769"/>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5" name="Rectangle 42"/>
              <p:cNvSpPr>
                <a:spLocks noChangeArrowheads="1"/>
              </p:cNvSpPr>
              <p:nvPr/>
            </p:nvSpPr>
            <p:spPr bwMode="auto">
              <a:xfrm>
                <a:off x="949" y="1769"/>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6" name="Rectangle 43"/>
              <p:cNvSpPr>
                <a:spLocks noChangeArrowheads="1"/>
              </p:cNvSpPr>
              <p:nvPr/>
            </p:nvSpPr>
            <p:spPr bwMode="auto">
              <a:xfrm>
                <a:off x="879" y="1958"/>
                <a:ext cx="700" cy="88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7" name="Rectangle 44"/>
              <p:cNvSpPr>
                <a:spLocks noChangeArrowheads="1"/>
              </p:cNvSpPr>
              <p:nvPr/>
            </p:nvSpPr>
            <p:spPr bwMode="auto">
              <a:xfrm>
                <a:off x="879" y="1958"/>
                <a:ext cx="700"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8" name="Rectangle 45"/>
              <p:cNvSpPr>
                <a:spLocks noChangeArrowheads="1"/>
              </p:cNvSpPr>
              <p:nvPr/>
            </p:nvSpPr>
            <p:spPr bwMode="auto">
              <a:xfrm>
                <a:off x="844" y="1944"/>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299" name="Rectangle 46"/>
              <p:cNvSpPr>
                <a:spLocks noChangeArrowheads="1"/>
              </p:cNvSpPr>
              <p:nvPr/>
            </p:nvSpPr>
            <p:spPr bwMode="auto">
              <a:xfrm>
                <a:off x="844" y="1944"/>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0" name="Rectangle 47"/>
              <p:cNvSpPr>
                <a:spLocks noChangeArrowheads="1"/>
              </p:cNvSpPr>
              <p:nvPr/>
            </p:nvSpPr>
            <p:spPr bwMode="auto">
              <a:xfrm>
                <a:off x="1264"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1" name="Rectangle 48"/>
              <p:cNvSpPr>
                <a:spLocks noChangeArrowheads="1"/>
              </p:cNvSpPr>
              <p:nvPr/>
            </p:nvSpPr>
            <p:spPr bwMode="auto">
              <a:xfrm>
                <a:off x="1105"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2" name="Rectangle 49"/>
              <p:cNvSpPr>
                <a:spLocks noChangeArrowheads="1"/>
              </p:cNvSpPr>
              <p:nvPr/>
            </p:nvSpPr>
            <p:spPr bwMode="auto">
              <a:xfrm>
                <a:off x="1105" y="2669"/>
                <a:ext cx="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3" name="Rectangle 50"/>
              <p:cNvSpPr>
                <a:spLocks noChangeArrowheads="1"/>
              </p:cNvSpPr>
              <p:nvPr/>
            </p:nvSpPr>
            <p:spPr bwMode="auto">
              <a:xfrm>
                <a:off x="949" y="2051"/>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4" name="Rectangle 51"/>
              <p:cNvSpPr>
                <a:spLocks noChangeArrowheads="1"/>
              </p:cNvSpPr>
              <p:nvPr/>
            </p:nvSpPr>
            <p:spPr bwMode="auto">
              <a:xfrm>
                <a:off x="949" y="2051"/>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5" name="Rectangle 52"/>
              <p:cNvSpPr>
                <a:spLocks noChangeArrowheads="1"/>
              </p:cNvSpPr>
              <p:nvPr/>
            </p:nvSpPr>
            <p:spPr bwMode="auto">
              <a:xfrm>
                <a:off x="949" y="2207"/>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6" name="Rectangle 53"/>
              <p:cNvSpPr>
                <a:spLocks noChangeArrowheads="1"/>
              </p:cNvSpPr>
              <p:nvPr/>
            </p:nvSpPr>
            <p:spPr bwMode="auto">
              <a:xfrm>
                <a:off x="949" y="2207"/>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7" name="Rectangle 54"/>
              <p:cNvSpPr>
                <a:spLocks noChangeArrowheads="1"/>
              </p:cNvSpPr>
              <p:nvPr/>
            </p:nvSpPr>
            <p:spPr bwMode="auto">
              <a:xfrm>
                <a:off x="949" y="236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8" name="Rectangle 55"/>
              <p:cNvSpPr>
                <a:spLocks noChangeArrowheads="1"/>
              </p:cNvSpPr>
              <p:nvPr/>
            </p:nvSpPr>
            <p:spPr bwMode="auto">
              <a:xfrm>
                <a:off x="949" y="236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09" name="Rectangle 56"/>
              <p:cNvSpPr>
                <a:spLocks noChangeArrowheads="1"/>
              </p:cNvSpPr>
              <p:nvPr/>
            </p:nvSpPr>
            <p:spPr bwMode="auto">
              <a:xfrm>
                <a:off x="949" y="252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0" name="Rectangle 57"/>
              <p:cNvSpPr>
                <a:spLocks noChangeArrowheads="1"/>
              </p:cNvSpPr>
              <p:nvPr/>
            </p:nvSpPr>
            <p:spPr bwMode="auto">
              <a:xfrm>
                <a:off x="949" y="252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1" name="Rectangle 58"/>
              <p:cNvSpPr>
                <a:spLocks noChangeArrowheads="1"/>
              </p:cNvSpPr>
              <p:nvPr/>
            </p:nvSpPr>
            <p:spPr bwMode="auto">
              <a:xfrm>
                <a:off x="725"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2" name="Oval 59"/>
              <p:cNvSpPr>
                <a:spLocks noChangeArrowheads="1"/>
              </p:cNvSpPr>
              <p:nvPr/>
            </p:nvSpPr>
            <p:spPr bwMode="auto">
              <a:xfrm>
                <a:off x="650" y="2585"/>
                <a:ext cx="185"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3" name="Oval 60"/>
              <p:cNvSpPr>
                <a:spLocks noChangeArrowheads="1"/>
              </p:cNvSpPr>
              <p:nvPr/>
            </p:nvSpPr>
            <p:spPr bwMode="auto">
              <a:xfrm>
                <a:off x="674" y="2490"/>
                <a:ext cx="135"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4" name="Rectangle 61"/>
              <p:cNvSpPr>
                <a:spLocks noChangeArrowheads="1"/>
              </p:cNvSpPr>
              <p:nvPr/>
            </p:nvSpPr>
            <p:spPr bwMode="auto">
              <a:xfrm>
                <a:off x="499"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5" name="Oval 62"/>
              <p:cNvSpPr>
                <a:spLocks noChangeArrowheads="1"/>
              </p:cNvSpPr>
              <p:nvPr/>
            </p:nvSpPr>
            <p:spPr bwMode="auto">
              <a:xfrm>
                <a:off x="424" y="2585"/>
                <a:ext cx="184"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6" name="Oval 63"/>
              <p:cNvSpPr>
                <a:spLocks noChangeArrowheads="1"/>
              </p:cNvSpPr>
              <p:nvPr/>
            </p:nvSpPr>
            <p:spPr bwMode="auto">
              <a:xfrm>
                <a:off x="447" y="2490"/>
                <a:ext cx="136"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7" name="Freeform 64"/>
              <p:cNvSpPr>
                <a:spLocks noEditPoints="1"/>
              </p:cNvSpPr>
              <p:nvPr/>
            </p:nvSpPr>
            <p:spPr bwMode="auto">
              <a:xfrm>
                <a:off x="783" y="1283"/>
                <a:ext cx="229" cy="194"/>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8" name="Oval 65"/>
              <p:cNvSpPr>
                <a:spLocks noChangeArrowheads="1"/>
              </p:cNvSpPr>
              <p:nvPr/>
            </p:nvSpPr>
            <p:spPr bwMode="auto">
              <a:xfrm>
                <a:off x="629" y="1113"/>
                <a:ext cx="458" cy="455"/>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19" name="Freeform 67"/>
              <p:cNvSpPr>
                <a:spLocks noEditPoints="1"/>
              </p:cNvSpPr>
              <p:nvPr/>
            </p:nvSpPr>
            <p:spPr bwMode="auto">
              <a:xfrm>
                <a:off x="986" y="1972"/>
                <a:ext cx="297" cy="23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0" name="Freeform 68"/>
              <p:cNvSpPr>
                <a:spLocks/>
              </p:cNvSpPr>
              <p:nvPr/>
            </p:nvSpPr>
            <p:spPr bwMode="auto">
              <a:xfrm>
                <a:off x="1063" y="1953"/>
                <a:ext cx="145" cy="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1" name="Freeform 69"/>
              <p:cNvSpPr>
                <a:spLocks/>
              </p:cNvSpPr>
              <p:nvPr/>
            </p:nvSpPr>
            <p:spPr bwMode="auto">
              <a:xfrm>
                <a:off x="984" y="2051"/>
                <a:ext cx="303" cy="91"/>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2" name="Freeform 70"/>
              <p:cNvSpPr>
                <a:spLocks/>
              </p:cNvSpPr>
              <p:nvPr/>
            </p:nvSpPr>
            <p:spPr bwMode="auto">
              <a:xfrm>
                <a:off x="1024" y="2207"/>
                <a:ext cx="224" cy="49"/>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3" name="Oval 71"/>
              <p:cNvSpPr>
                <a:spLocks noChangeArrowheads="1"/>
              </p:cNvSpPr>
              <p:nvPr/>
            </p:nvSpPr>
            <p:spPr bwMode="auto">
              <a:xfrm>
                <a:off x="965" y="1934"/>
                <a:ext cx="304" cy="304"/>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4" name="Oval 73"/>
              <p:cNvSpPr>
                <a:spLocks noChangeArrowheads="1"/>
              </p:cNvSpPr>
              <p:nvPr/>
            </p:nvSpPr>
            <p:spPr bwMode="auto">
              <a:xfrm>
                <a:off x="1465" y="1465"/>
                <a:ext cx="324" cy="325"/>
              </a:xfrm>
              <a:prstGeom prst="ellipse">
                <a:avLst/>
              </a:prstGeom>
              <a:solidFill>
                <a:srgbClr val="703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5" name="Freeform 75"/>
              <p:cNvSpPr>
                <a:spLocks/>
              </p:cNvSpPr>
              <p:nvPr/>
            </p:nvSpPr>
            <p:spPr bwMode="auto">
              <a:xfrm>
                <a:off x="1353" y="2228"/>
                <a:ext cx="198" cy="159"/>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6" name="Freeform 76"/>
              <p:cNvSpPr>
                <a:spLocks/>
              </p:cNvSpPr>
              <p:nvPr/>
            </p:nvSpPr>
            <p:spPr bwMode="auto">
              <a:xfrm>
                <a:off x="1355" y="2207"/>
                <a:ext cx="159" cy="91"/>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7" name="Freeform 77"/>
              <p:cNvSpPr>
                <a:spLocks/>
              </p:cNvSpPr>
              <p:nvPr/>
            </p:nvSpPr>
            <p:spPr bwMode="auto">
              <a:xfrm>
                <a:off x="1371" y="2364"/>
                <a:ext cx="143" cy="42"/>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28" name="Oval 78"/>
              <p:cNvSpPr>
                <a:spLocks noChangeArrowheads="1"/>
              </p:cNvSpPr>
              <p:nvPr/>
            </p:nvSpPr>
            <p:spPr bwMode="auto">
              <a:xfrm>
                <a:off x="1334" y="2189"/>
                <a:ext cx="198" cy="198"/>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3" name="Freeform 85"/>
              <p:cNvSpPr>
                <a:spLocks/>
              </p:cNvSpPr>
              <p:nvPr/>
            </p:nvSpPr>
            <p:spPr bwMode="auto">
              <a:xfrm>
                <a:off x="1040" y="2455"/>
                <a:ext cx="229" cy="67"/>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4" name="Freeform 86"/>
              <p:cNvSpPr>
                <a:spLocks/>
              </p:cNvSpPr>
              <p:nvPr/>
            </p:nvSpPr>
            <p:spPr bwMode="auto">
              <a:xfrm>
                <a:off x="1124" y="2452"/>
                <a:ext cx="61" cy="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5" name="Freeform 87"/>
              <p:cNvSpPr>
                <a:spLocks/>
              </p:cNvSpPr>
              <p:nvPr/>
            </p:nvSpPr>
            <p:spPr bwMode="auto">
              <a:xfrm>
                <a:off x="1031" y="2613"/>
                <a:ext cx="247" cy="8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6" name="Freeform 88"/>
              <p:cNvSpPr>
                <a:spLocks/>
              </p:cNvSpPr>
              <p:nvPr/>
            </p:nvSpPr>
            <p:spPr bwMode="auto">
              <a:xfrm>
                <a:off x="1105" y="2669"/>
                <a:ext cx="91" cy="38"/>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7" name="Freeform 89"/>
              <p:cNvSpPr>
                <a:spLocks/>
              </p:cNvSpPr>
              <p:nvPr/>
            </p:nvSpPr>
            <p:spPr bwMode="auto">
              <a:xfrm>
                <a:off x="1026" y="2522"/>
                <a:ext cx="257" cy="91"/>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sp>
            <p:nvSpPr>
              <p:cNvPr id="338" name="Oval 90"/>
              <p:cNvSpPr>
                <a:spLocks noChangeArrowheads="1"/>
              </p:cNvSpPr>
              <p:nvPr/>
            </p:nvSpPr>
            <p:spPr bwMode="auto">
              <a:xfrm>
                <a:off x="979" y="2403"/>
                <a:ext cx="255" cy="257"/>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0" cap="none" spc="0" normalizeH="0" baseline="0" noProof="0">
                  <a:ln>
                    <a:noFill/>
                  </a:ln>
                  <a:solidFill>
                    <a:srgbClr val="737373"/>
                  </a:solidFill>
                  <a:effectLst/>
                  <a:uLnTx/>
                  <a:uFillTx/>
                  <a:latin typeface="Segoe UI"/>
                  <a:ea typeface="+mn-ea"/>
                  <a:cs typeface="+mn-cs"/>
                </a:endParaRPr>
              </a:p>
            </p:txBody>
          </p:sp>
        </p:grpSp>
        <p:sp>
          <p:nvSpPr>
            <p:cNvPr id="79" name="Freeform 78"/>
            <p:cNvSpPr>
              <a:spLocks noChangeAspect="1"/>
            </p:cNvSpPr>
            <p:nvPr/>
          </p:nvSpPr>
          <p:spPr bwMode="auto">
            <a:xfrm>
              <a:off x="8602922" y="2811462"/>
              <a:ext cx="909233" cy="528122"/>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3233" tIns="46617" rIns="46617" bIns="93233" numCol="1" spcCol="0" rtlCol="0" fromWordArt="0" anchor="b"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190" rtl="0" eaLnBrk="1" fontAlgn="base" latinLnBrk="0" hangingPunct="1">
                <a:lnSpc>
                  <a:spcPct val="100000"/>
                </a:lnSpc>
                <a:spcBef>
                  <a:spcPct val="0"/>
                </a:spcBef>
                <a:spcAft>
                  <a:spcPct val="0"/>
                </a:spcAft>
                <a:buClrTx/>
                <a:buSzTx/>
                <a:buFontTx/>
                <a:buNone/>
                <a:tabLst/>
                <a:defRPr/>
              </a:pPr>
              <a:endParaRPr kumimoji="0" lang="en-US" sz="1428" b="0" i="0" u="none" strike="noStrike" kern="1200" cap="none" spc="-52" normalizeH="0" baseline="0" noProof="0" dirty="0">
                <a:ln>
                  <a:noFill/>
                </a:ln>
                <a:solidFill>
                  <a:srgbClr val="FFFFFF"/>
                </a:solidFill>
                <a:effectLst/>
                <a:uLnTx/>
                <a:uFillTx/>
                <a:latin typeface="Calibri Light" panose="020F0302020204030204"/>
                <a:ea typeface="Segoe UI" pitchFamily="34" charset="0"/>
                <a:cs typeface="Segoe UI" pitchFamily="34" charset="0"/>
              </a:endParaRPr>
            </a:p>
          </p:txBody>
        </p:sp>
        <p:sp>
          <p:nvSpPr>
            <p:cNvPr id="80" name="Rectangle 19"/>
            <p:cNvSpPr>
              <a:spLocks noChangeAspect="1"/>
            </p:cNvSpPr>
            <p:nvPr/>
          </p:nvSpPr>
          <p:spPr bwMode="auto">
            <a:xfrm>
              <a:off x="10693098" y="3476792"/>
              <a:ext cx="629435" cy="618188"/>
            </a:xfrm>
            <a:custGeom>
              <a:avLst/>
              <a:gdLst/>
              <a:ahLst/>
              <a:cxnLst/>
              <a:rect l="l" t="t" r="r" b="b"/>
              <a:pathLst>
                <a:path w="4318246" h="4242185">
                  <a:moveTo>
                    <a:pt x="341993" y="2164765"/>
                  </a:moveTo>
                  <a:lnTo>
                    <a:pt x="797381" y="2439279"/>
                  </a:lnTo>
                  <a:lnTo>
                    <a:pt x="798646" y="2164765"/>
                  </a:lnTo>
                  <a:close/>
                  <a:moveTo>
                    <a:pt x="801460" y="1554075"/>
                  </a:moveTo>
                  <a:lnTo>
                    <a:pt x="1884317" y="1708652"/>
                  </a:lnTo>
                  <a:cubicBezTo>
                    <a:pt x="1880053" y="2439084"/>
                    <a:pt x="1872524" y="3185843"/>
                    <a:pt x="1868260" y="3916275"/>
                  </a:cubicBezTo>
                  <a:lnTo>
                    <a:pt x="791935" y="3621000"/>
                  </a:lnTo>
                  <a:lnTo>
                    <a:pt x="796859" y="2552606"/>
                  </a:lnTo>
                  <a:lnTo>
                    <a:pt x="153476" y="2164765"/>
                  </a:lnTo>
                  <a:lnTo>
                    <a:pt x="0" y="2164765"/>
                  </a:lnTo>
                  <a:lnTo>
                    <a:pt x="0" y="1994948"/>
                  </a:lnTo>
                  <a:lnTo>
                    <a:pt x="799428" y="1994948"/>
                  </a:lnTo>
                  <a:close/>
                  <a:moveTo>
                    <a:pt x="2601684" y="1506451"/>
                  </a:moveTo>
                  <a:lnTo>
                    <a:pt x="2630259" y="2708363"/>
                  </a:lnTo>
                  <a:lnTo>
                    <a:pt x="1923394" y="3008076"/>
                  </a:lnTo>
                  <a:cubicBezTo>
                    <a:pt x="1921398" y="2576713"/>
                    <a:pt x="1922729" y="2145351"/>
                    <a:pt x="1920733" y="1713988"/>
                  </a:cubicBezTo>
                  <a:close/>
                  <a:moveTo>
                    <a:pt x="1673900" y="1376706"/>
                  </a:moveTo>
                  <a:lnTo>
                    <a:pt x="2580211" y="1489805"/>
                  </a:lnTo>
                  <a:cubicBezTo>
                    <a:pt x="2260996" y="1610712"/>
                    <a:pt x="2161818" y="1605197"/>
                    <a:pt x="1929100" y="1695212"/>
                  </a:cubicBezTo>
                  <a:lnTo>
                    <a:pt x="814183" y="1540776"/>
                  </a:lnTo>
                  <a:close/>
                  <a:moveTo>
                    <a:pt x="1778588" y="878064"/>
                  </a:moveTo>
                  <a:lnTo>
                    <a:pt x="2354849" y="942701"/>
                  </a:lnTo>
                  <a:cubicBezTo>
                    <a:pt x="2357649" y="1096870"/>
                    <a:pt x="2347148" y="1237740"/>
                    <a:pt x="2349948" y="1391909"/>
                  </a:cubicBezTo>
                  <a:lnTo>
                    <a:pt x="2353906" y="1424677"/>
                  </a:lnTo>
                  <a:lnTo>
                    <a:pt x="1778588" y="1338180"/>
                  </a:lnTo>
                  <a:close/>
                  <a:moveTo>
                    <a:pt x="2951461" y="527541"/>
                  </a:moveTo>
                  <a:cubicBezTo>
                    <a:pt x="2907654" y="520554"/>
                    <a:pt x="2866480" y="550402"/>
                    <a:pt x="2859493" y="594208"/>
                  </a:cubicBezTo>
                  <a:lnTo>
                    <a:pt x="2808895" y="911472"/>
                  </a:lnTo>
                  <a:cubicBezTo>
                    <a:pt x="2801908" y="955278"/>
                    <a:pt x="2831756" y="996453"/>
                    <a:pt x="2875562" y="1003440"/>
                  </a:cubicBezTo>
                  <a:lnTo>
                    <a:pt x="3318707" y="1074114"/>
                  </a:lnTo>
                  <a:cubicBezTo>
                    <a:pt x="3362513" y="1081101"/>
                    <a:pt x="3403688" y="1051253"/>
                    <a:pt x="3410674" y="1007447"/>
                  </a:cubicBezTo>
                  <a:lnTo>
                    <a:pt x="3461273" y="690183"/>
                  </a:lnTo>
                  <a:cubicBezTo>
                    <a:pt x="3468260" y="646377"/>
                    <a:pt x="3438412" y="605202"/>
                    <a:pt x="3394605" y="598216"/>
                  </a:cubicBezTo>
                  <a:close/>
                  <a:moveTo>
                    <a:pt x="4318246" y="368343"/>
                  </a:moveTo>
                  <a:lnTo>
                    <a:pt x="4261872" y="3327785"/>
                  </a:lnTo>
                  <a:lnTo>
                    <a:pt x="3222088" y="4242185"/>
                  </a:lnTo>
                  <a:lnTo>
                    <a:pt x="1919228" y="3914731"/>
                  </a:lnTo>
                  <a:lnTo>
                    <a:pt x="1919473" y="3320806"/>
                  </a:lnTo>
                  <a:lnTo>
                    <a:pt x="3334836" y="3630526"/>
                  </a:lnTo>
                  <a:lnTo>
                    <a:pt x="4067695" y="3130077"/>
                  </a:lnTo>
                  <a:lnTo>
                    <a:pt x="4067695" y="423948"/>
                  </a:lnTo>
                  <a:close/>
                  <a:moveTo>
                    <a:pt x="2736579" y="368342"/>
                  </a:moveTo>
                  <a:lnTo>
                    <a:pt x="3990789" y="417769"/>
                  </a:lnTo>
                  <a:lnTo>
                    <a:pt x="3990789" y="3074472"/>
                  </a:lnTo>
                  <a:lnTo>
                    <a:pt x="3317346" y="3562564"/>
                  </a:lnTo>
                  <a:lnTo>
                    <a:pt x="1919793" y="3260416"/>
                  </a:lnTo>
                  <a:cubicBezTo>
                    <a:pt x="1920799" y="3194323"/>
                    <a:pt x="1918481" y="3121579"/>
                    <a:pt x="1919487" y="3055486"/>
                  </a:cubicBezTo>
                  <a:cubicBezTo>
                    <a:pt x="2158384" y="2933978"/>
                    <a:pt x="2491503" y="2806742"/>
                    <a:pt x="2730400" y="2685234"/>
                  </a:cubicBezTo>
                  <a:cubicBezTo>
                    <a:pt x="2732460" y="1912937"/>
                    <a:pt x="2734519" y="1140639"/>
                    <a:pt x="2736579" y="368342"/>
                  </a:cubicBezTo>
                  <a:close/>
                  <a:moveTo>
                    <a:pt x="1768680" y="108305"/>
                  </a:moveTo>
                  <a:lnTo>
                    <a:pt x="1682767" y="646920"/>
                  </a:lnTo>
                  <a:lnTo>
                    <a:pt x="2457966" y="770570"/>
                  </a:lnTo>
                  <a:lnTo>
                    <a:pt x="2543879" y="231954"/>
                  </a:lnTo>
                  <a:close/>
                  <a:moveTo>
                    <a:pt x="1739342" y="1062"/>
                  </a:moveTo>
                  <a:lnTo>
                    <a:pt x="2617052" y="132810"/>
                  </a:lnTo>
                  <a:cubicBezTo>
                    <a:pt x="2668797" y="140577"/>
                    <a:pt x="2704448" y="188821"/>
                    <a:pt x="2696681" y="240566"/>
                  </a:cubicBezTo>
                  <a:lnTo>
                    <a:pt x="2607416" y="835252"/>
                  </a:lnTo>
                  <a:cubicBezTo>
                    <a:pt x="2599648" y="886997"/>
                    <a:pt x="2551405" y="922648"/>
                    <a:pt x="2499659" y="914880"/>
                  </a:cubicBezTo>
                  <a:lnTo>
                    <a:pt x="1621950" y="783132"/>
                  </a:lnTo>
                  <a:cubicBezTo>
                    <a:pt x="1570205" y="775365"/>
                    <a:pt x="1534554" y="727121"/>
                    <a:pt x="1542321" y="675376"/>
                  </a:cubicBezTo>
                  <a:lnTo>
                    <a:pt x="1631586" y="80690"/>
                  </a:lnTo>
                  <a:cubicBezTo>
                    <a:pt x="1639354" y="28945"/>
                    <a:pt x="1687597" y="-6706"/>
                    <a:pt x="1739342" y="10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sp>
          <p:nvSpPr>
            <p:cNvPr id="81" name="Freeform 80"/>
            <p:cNvSpPr>
              <a:spLocks noChangeAspect="1"/>
            </p:cNvSpPr>
            <p:nvPr/>
          </p:nvSpPr>
          <p:spPr bwMode="auto">
            <a:xfrm flipH="1">
              <a:off x="9536951" y="4759241"/>
              <a:ext cx="351682" cy="529346"/>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91423" tIns="45711" rIns="91423" bIns="45711" numCol="1" rtlCol="0" anchor="ctr" anchorCtr="0" compatLnSpc="1">
              <a:prstTxWarp prst="textNoShape">
                <a:avLst/>
              </a:prstTxWarp>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solidFill>
                  <a:srgbClr val="FFFFFF"/>
                </a:solidFill>
                <a:effectLst/>
                <a:uLnTx/>
                <a:uFillTx/>
                <a:latin typeface="Calibri Light" panose="020F0302020204030204"/>
                <a:ea typeface="+mn-ea"/>
                <a:cs typeface="+mn-cs"/>
              </a:endParaRPr>
            </a:p>
          </p:txBody>
        </p:sp>
        <p:sp>
          <p:nvSpPr>
            <p:cNvPr id="82" name="Oval 1233"/>
            <p:cNvSpPr>
              <a:spLocks noChangeAspect="1"/>
            </p:cNvSpPr>
            <p:nvPr/>
          </p:nvSpPr>
          <p:spPr bwMode="auto">
            <a:xfrm>
              <a:off x="9448617" y="5933519"/>
              <a:ext cx="426182" cy="566773"/>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4" rIns="45714" bIns="91427" numCol="1" spcCol="0" rtlCol="0" fromWordArt="0" anchor="b" anchorCtr="0" forceAA="0" compatLnSpc="1">
              <a:prstTxWarp prst="textNoShape">
                <a:avLst/>
              </a:prstTxWarp>
              <a:noAutofit/>
            </a:bodyPr>
            <a:lstStyle/>
            <a:p>
              <a:pPr marL="0" marR="0" lvl="0" indent="0" algn="ctr" defTabSz="914039"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50" normalizeH="0" baseline="0" noProof="0" dirty="0" err="1">
                <a:ln>
                  <a:noFill/>
                </a:ln>
                <a:gradFill>
                  <a:gsLst>
                    <a:gs pos="0">
                      <a:srgbClr val="FFFFFF"/>
                    </a:gs>
                    <a:gs pos="100000">
                      <a:srgbClr val="FFFFFF"/>
                    </a:gs>
                  </a:gsLst>
                  <a:lin ang="5400000" scaled="0"/>
                </a:gradFill>
                <a:effectLst/>
                <a:uLnTx/>
                <a:uFillTx/>
                <a:latin typeface="Calibri Light" panose="020F0302020204030204"/>
                <a:ea typeface="Segoe UI" pitchFamily="34" charset="0"/>
                <a:cs typeface="Segoe UI" pitchFamily="34" charset="0"/>
              </a:endParaRPr>
            </a:p>
          </p:txBody>
        </p:sp>
        <p:grpSp>
          <p:nvGrpSpPr>
            <p:cNvPr id="83" name="Group 82"/>
            <p:cNvGrpSpPr/>
            <p:nvPr/>
          </p:nvGrpSpPr>
          <p:grpSpPr>
            <a:xfrm>
              <a:off x="10348226" y="5392850"/>
              <a:ext cx="380310" cy="290957"/>
              <a:chOff x="-3648455" y="2506228"/>
              <a:chExt cx="3192462" cy="2536826"/>
            </a:xfrm>
            <a:solidFill>
              <a:schemeClr val="bg1"/>
            </a:solidFill>
          </p:grpSpPr>
          <p:sp>
            <p:nvSpPr>
              <p:cNvPr id="84" name="Freeform 5"/>
              <p:cNvSpPr>
                <a:spLocks noEditPoints="1"/>
              </p:cNvSpPr>
              <p:nvPr/>
            </p:nvSpPr>
            <p:spPr bwMode="auto">
              <a:xfrm>
                <a:off x="-1984754" y="2637993"/>
                <a:ext cx="573089"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5" name="Oval 6"/>
              <p:cNvSpPr>
                <a:spLocks noChangeArrowheads="1"/>
              </p:cNvSpPr>
              <p:nvPr/>
            </p:nvSpPr>
            <p:spPr bwMode="auto">
              <a:xfrm>
                <a:off x="-1784729" y="2838015"/>
                <a:ext cx="168273" cy="1698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6" name="Freeform 7"/>
              <p:cNvSpPr>
                <a:spLocks noEditPoints="1"/>
              </p:cNvSpPr>
              <p:nvPr/>
            </p:nvSpPr>
            <p:spPr bwMode="auto">
              <a:xfrm>
                <a:off x="-3648455" y="2506228"/>
                <a:ext cx="782637" cy="784226"/>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7" name="Oval 8"/>
              <p:cNvSpPr>
                <a:spLocks noChangeArrowheads="1"/>
              </p:cNvSpPr>
              <p:nvPr/>
            </p:nvSpPr>
            <p:spPr bwMode="auto">
              <a:xfrm>
                <a:off x="-3373817" y="2782451"/>
                <a:ext cx="230186" cy="23336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8" name="Freeform 9"/>
              <p:cNvSpPr>
                <a:spLocks/>
              </p:cNvSpPr>
              <p:nvPr/>
            </p:nvSpPr>
            <p:spPr bwMode="auto">
              <a:xfrm>
                <a:off x="-1005268" y="3973079"/>
                <a:ext cx="458786" cy="733426"/>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89" name="Freeform 10"/>
              <p:cNvSpPr>
                <a:spLocks/>
              </p:cNvSpPr>
              <p:nvPr/>
            </p:nvSpPr>
            <p:spPr bwMode="auto">
              <a:xfrm>
                <a:off x="-3448430" y="4371541"/>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0" name="Freeform 11"/>
              <p:cNvSpPr>
                <a:spLocks/>
              </p:cNvSpPr>
              <p:nvPr/>
            </p:nvSpPr>
            <p:spPr bwMode="auto">
              <a:xfrm>
                <a:off x="-3313495" y="3246002"/>
                <a:ext cx="1009652" cy="1004890"/>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1" name="Freeform 12"/>
              <p:cNvSpPr>
                <a:spLocks/>
              </p:cNvSpPr>
              <p:nvPr/>
            </p:nvSpPr>
            <p:spPr bwMode="auto">
              <a:xfrm>
                <a:off x="-2775329" y="2684026"/>
                <a:ext cx="719138" cy="493715"/>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sp>
            <p:nvSpPr>
              <p:cNvPr id="92" name="Freeform 13"/>
              <p:cNvSpPr>
                <a:spLocks/>
              </p:cNvSpPr>
              <p:nvPr/>
            </p:nvSpPr>
            <p:spPr bwMode="auto">
              <a:xfrm>
                <a:off x="-1660903" y="3131703"/>
                <a:ext cx="877888" cy="957261"/>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7" rIns="91414" bIns="45707" numCol="1" anchor="t" anchorCtr="0" compatLnSpc="1">
                <a:prstTxWarp prst="textNoShape">
                  <a:avLst/>
                </a:prstTxWarp>
              </a:bodyPr>
              <a:lstStyle/>
              <a:p>
                <a:pPr marL="0" marR="0" lvl="0" indent="0" algn="l" defTabSz="931746"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grpSp>
      </p:grpSp>
    </p:spTree>
    <p:extLst>
      <p:ext uri="{BB962C8B-B14F-4D97-AF65-F5344CB8AC3E}">
        <p14:creationId xmlns:p14="http://schemas.microsoft.com/office/powerpoint/2010/main" val="2905748127"/>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207567" y="0"/>
            <a:ext cx="8631724" cy="7002643"/>
            <a:chOff x="5021365" y="0"/>
            <a:chExt cx="4225923" cy="5129212"/>
          </a:xfrm>
        </p:grpSpPr>
        <p:sp>
          <p:nvSpPr>
            <p:cNvPr id="8" name="Rectangle 7"/>
            <p:cNvSpPr/>
            <p:nvPr/>
          </p:nvSpPr>
          <p:spPr bwMode="auto">
            <a:xfrm>
              <a:off x="5124655" y="0"/>
              <a:ext cx="4019345" cy="5129212"/>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2"/>
            <p:cNvSpPr txBox="1">
              <a:spLocks/>
            </p:cNvSpPr>
            <p:nvPr/>
          </p:nvSpPr>
          <p:spPr>
            <a:xfrm>
              <a:off x="5021365" y="57033"/>
              <a:ext cx="4225923" cy="1312936"/>
            </a:xfrm>
            <a:prstGeom prst="rect">
              <a:avLst/>
            </a:prstGeom>
          </p:spPr>
          <p:txBody>
            <a:bodyPr vert="horz" wrap="square" lIns="146263" tIns="91413" rIns="146263" bIns="9141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02" normalizeH="0" baseline="0" noProof="0" dirty="0">
                  <a:ln w="3175">
                    <a:noFill/>
                  </a:ln>
                  <a:solidFill>
                    <a:srgbClr val="FFFFFF"/>
                  </a:solidFill>
                  <a:effectLst/>
                  <a:uLnTx/>
                  <a:uFillTx/>
                  <a:latin typeface="Segoe UI Light"/>
                  <a:ea typeface="+mn-ea"/>
                  <a:cs typeface="Segoe UI" pitchFamily="34" charset="0"/>
                </a:rPr>
                <a:t>Microsoft Windows 10 IoT</a:t>
              </a:r>
            </a:p>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02" normalizeH="0" baseline="0" noProof="0" dirty="0">
                  <a:ln w="3175">
                    <a:noFill/>
                  </a:ln>
                  <a:solidFill>
                    <a:srgbClr val="FFFFFF"/>
                  </a:solidFill>
                  <a:effectLst/>
                  <a:uLnTx/>
                  <a:uFillTx/>
                  <a:latin typeface="Segoe UI Light"/>
                  <a:ea typeface="+mn-ea"/>
                  <a:cs typeface="Segoe UI" pitchFamily="34" charset="0"/>
                </a:rPr>
                <a:t>Mobile Enterprise</a:t>
              </a:r>
            </a:p>
          </p:txBody>
        </p:sp>
        <p:cxnSp>
          <p:nvCxnSpPr>
            <p:cNvPr id="12" name="Straight Connector 11"/>
            <p:cNvCxnSpPr/>
            <p:nvPr/>
          </p:nvCxnSpPr>
          <p:spPr>
            <a:xfrm flipH="1" flipV="1">
              <a:off x="5737624" y="1091442"/>
              <a:ext cx="2859091" cy="2335"/>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94"/>
          <p:cNvGrpSpPr>
            <a:grpSpLocks noChangeAspect="1"/>
          </p:cNvGrpSpPr>
          <p:nvPr/>
        </p:nvGrpSpPr>
        <p:grpSpPr bwMode="auto">
          <a:xfrm>
            <a:off x="10821246" y="5643001"/>
            <a:ext cx="1656126" cy="1355811"/>
            <a:chOff x="-1959" y="1844"/>
            <a:chExt cx="943" cy="772"/>
          </a:xfrm>
        </p:grpSpPr>
        <p:sp>
          <p:nvSpPr>
            <p:cNvPr id="155"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57"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58"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59"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0"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1"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2"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163"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grpSp>
      <p:grpSp>
        <p:nvGrpSpPr>
          <p:cNvPr id="267" name="Group 24"/>
          <p:cNvGrpSpPr>
            <a:grpSpLocks noChangeAspect="1"/>
          </p:cNvGrpSpPr>
          <p:nvPr/>
        </p:nvGrpSpPr>
        <p:grpSpPr bwMode="auto">
          <a:xfrm>
            <a:off x="7862757" y="1662786"/>
            <a:ext cx="3607568" cy="5328098"/>
            <a:chOff x="424" y="831"/>
            <a:chExt cx="1365" cy="2016"/>
          </a:xfrm>
        </p:grpSpPr>
        <p:sp>
          <p:nvSpPr>
            <p:cNvPr id="278" name="Freeform 25"/>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79" name="Freeform 26"/>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0" name="Freeform 27"/>
            <p:cNvSpPr>
              <a:spLocks/>
            </p:cNvSpPr>
            <p:nvPr/>
          </p:nvSpPr>
          <p:spPr bwMode="auto">
            <a:xfrm>
              <a:off x="716" y="831"/>
              <a:ext cx="571" cy="3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1" name="Freeform 28"/>
            <p:cNvSpPr>
              <a:spLocks/>
            </p:cNvSpPr>
            <p:nvPr/>
          </p:nvSpPr>
          <p:spPr bwMode="auto">
            <a:xfrm>
              <a:off x="1362" y="1113"/>
              <a:ext cx="205" cy="133"/>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2" name="Freeform 29"/>
            <p:cNvSpPr>
              <a:spLocks/>
            </p:cNvSpPr>
            <p:nvPr/>
          </p:nvSpPr>
          <p:spPr bwMode="auto">
            <a:xfrm>
              <a:off x="450" y="1181"/>
              <a:ext cx="317" cy="207"/>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3" name="Rectangle 30"/>
            <p:cNvSpPr>
              <a:spLocks noChangeArrowheads="1"/>
            </p:cNvSpPr>
            <p:nvPr/>
          </p:nvSpPr>
          <p:spPr bwMode="auto">
            <a:xfrm>
              <a:off x="879" y="1377"/>
              <a:ext cx="700" cy="58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4" name="Rectangle 31"/>
            <p:cNvSpPr>
              <a:spLocks noChangeArrowheads="1"/>
            </p:cNvSpPr>
            <p:nvPr/>
          </p:nvSpPr>
          <p:spPr bwMode="auto">
            <a:xfrm>
              <a:off x="879" y="1377"/>
              <a:ext cx="700"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5" name="Rectangle 32"/>
            <p:cNvSpPr>
              <a:spLocks noChangeArrowheads="1"/>
            </p:cNvSpPr>
            <p:nvPr/>
          </p:nvSpPr>
          <p:spPr bwMode="auto">
            <a:xfrm>
              <a:off x="844" y="1349"/>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6" name="Rectangle 33"/>
            <p:cNvSpPr>
              <a:spLocks noChangeArrowheads="1"/>
            </p:cNvSpPr>
            <p:nvPr/>
          </p:nvSpPr>
          <p:spPr bwMode="auto">
            <a:xfrm>
              <a:off x="844" y="1349"/>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7" name="Rectangle 34"/>
            <p:cNvSpPr>
              <a:spLocks noChangeArrowheads="1"/>
            </p:cNvSpPr>
            <p:nvPr/>
          </p:nvSpPr>
          <p:spPr bwMode="auto">
            <a:xfrm>
              <a:off x="949" y="145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8" name="Rectangle 35"/>
            <p:cNvSpPr>
              <a:spLocks noChangeArrowheads="1"/>
            </p:cNvSpPr>
            <p:nvPr/>
          </p:nvSpPr>
          <p:spPr bwMode="auto">
            <a:xfrm>
              <a:off x="949" y="145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89" name="Rectangle 36"/>
            <p:cNvSpPr>
              <a:spLocks noChangeArrowheads="1"/>
            </p:cNvSpPr>
            <p:nvPr/>
          </p:nvSpPr>
          <p:spPr bwMode="auto">
            <a:xfrm>
              <a:off x="949" y="161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0" name="Rectangle 37"/>
            <p:cNvSpPr>
              <a:spLocks noChangeArrowheads="1"/>
            </p:cNvSpPr>
            <p:nvPr/>
          </p:nvSpPr>
          <p:spPr bwMode="auto">
            <a:xfrm>
              <a:off x="949" y="161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1" name="Freeform 38"/>
            <p:cNvSpPr>
              <a:spLocks/>
            </p:cNvSpPr>
            <p:nvPr/>
          </p:nvSpPr>
          <p:spPr bwMode="auto">
            <a:xfrm>
              <a:off x="879" y="1377"/>
              <a:ext cx="247" cy="23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2" name="Freeform 39"/>
            <p:cNvSpPr>
              <a:spLocks/>
            </p:cNvSpPr>
            <p:nvPr/>
          </p:nvSpPr>
          <p:spPr bwMode="auto">
            <a:xfrm>
              <a:off x="879" y="1349"/>
              <a:ext cx="247" cy="28"/>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3" name="Freeform 40"/>
            <p:cNvSpPr>
              <a:spLocks/>
            </p:cNvSpPr>
            <p:nvPr/>
          </p:nvSpPr>
          <p:spPr bwMode="auto">
            <a:xfrm>
              <a:off x="949" y="1454"/>
              <a:ext cx="166" cy="91"/>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4" name="Rectangle 41"/>
            <p:cNvSpPr>
              <a:spLocks noChangeArrowheads="1"/>
            </p:cNvSpPr>
            <p:nvPr/>
          </p:nvSpPr>
          <p:spPr bwMode="auto">
            <a:xfrm>
              <a:off x="949" y="1769"/>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5" name="Rectangle 42"/>
            <p:cNvSpPr>
              <a:spLocks noChangeArrowheads="1"/>
            </p:cNvSpPr>
            <p:nvPr/>
          </p:nvSpPr>
          <p:spPr bwMode="auto">
            <a:xfrm>
              <a:off x="949" y="1769"/>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6" name="Rectangle 43"/>
            <p:cNvSpPr>
              <a:spLocks noChangeArrowheads="1"/>
            </p:cNvSpPr>
            <p:nvPr/>
          </p:nvSpPr>
          <p:spPr bwMode="auto">
            <a:xfrm>
              <a:off x="879" y="1958"/>
              <a:ext cx="700" cy="88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7" name="Rectangle 44"/>
            <p:cNvSpPr>
              <a:spLocks noChangeArrowheads="1"/>
            </p:cNvSpPr>
            <p:nvPr/>
          </p:nvSpPr>
          <p:spPr bwMode="auto">
            <a:xfrm>
              <a:off x="879" y="1958"/>
              <a:ext cx="700"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8" name="Rectangle 45"/>
            <p:cNvSpPr>
              <a:spLocks noChangeArrowheads="1"/>
            </p:cNvSpPr>
            <p:nvPr/>
          </p:nvSpPr>
          <p:spPr bwMode="auto">
            <a:xfrm>
              <a:off x="844" y="1944"/>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299" name="Rectangle 46"/>
            <p:cNvSpPr>
              <a:spLocks noChangeArrowheads="1"/>
            </p:cNvSpPr>
            <p:nvPr/>
          </p:nvSpPr>
          <p:spPr bwMode="auto">
            <a:xfrm>
              <a:off x="844" y="1944"/>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0" name="Rectangle 47"/>
            <p:cNvSpPr>
              <a:spLocks noChangeArrowheads="1"/>
            </p:cNvSpPr>
            <p:nvPr/>
          </p:nvSpPr>
          <p:spPr bwMode="auto">
            <a:xfrm>
              <a:off x="1264"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1" name="Rectangle 48"/>
            <p:cNvSpPr>
              <a:spLocks noChangeArrowheads="1"/>
            </p:cNvSpPr>
            <p:nvPr/>
          </p:nvSpPr>
          <p:spPr bwMode="auto">
            <a:xfrm>
              <a:off x="1105"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2" name="Rectangle 49"/>
            <p:cNvSpPr>
              <a:spLocks noChangeArrowheads="1"/>
            </p:cNvSpPr>
            <p:nvPr/>
          </p:nvSpPr>
          <p:spPr bwMode="auto">
            <a:xfrm>
              <a:off x="1105" y="2669"/>
              <a:ext cx="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3" name="Rectangle 50"/>
            <p:cNvSpPr>
              <a:spLocks noChangeArrowheads="1"/>
            </p:cNvSpPr>
            <p:nvPr/>
          </p:nvSpPr>
          <p:spPr bwMode="auto">
            <a:xfrm>
              <a:off x="949" y="2051"/>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4" name="Rectangle 51"/>
            <p:cNvSpPr>
              <a:spLocks noChangeArrowheads="1"/>
            </p:cNvSpPr>
            <p:nvPr/>
          </p:nvSpPr>
          <p:spPr bwMode="auto">
            <a:xfrm>
              <a:off x="949" y="2051"/>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5" name="Rectangle 52"/>
            <p:cNvSpPr>
              <a:spLocks noChangeArrowheads="1"/>
            </p:cNvSpPr>
            <p:nvPr/>
          </p:nvSpPr>
          <p:spPr bwMode="auto">
            <a:xfrm>
              <a:off x="949" y="2207"/>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6" name="Rectangle 53"/>
            <p:cNvSpPr>
              <a:spLocks noChangeArrowheads="1"/>
            </p:cNvSpPr>
            <p:nvPr/>
          </p:nvSpPr>
          <p:spPr bwMode="auto">
            <a:xfrm>
              <a:off x="949" y="2207"/>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7" name="Rectangle 54"/>
            <p:cNvSpPr>
              <a:spLocks noChangeArrowheads="1"/>
            </p:cNvSpPr>
            <p:nvPr/>
          </p:nvSpPr>
          <p:spPr bwMode="auto">
            <a:xfrm>
              <a:off x="949" y="236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8" name="Rectangle 55"/>
            <p:cNvSpPr>
              <a:spLocks noChangeArrowheads="1"/>
            </p:cNvSpPr>
            <p:nvPr/>
          </p:nvSpPr>
          <p:spPr bwMode="auto">
            <a:xfrm>
              <a:off x="949" y="236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09" name="Rectangle 56"/>
            <p:cNvSpPr>
              <a:spLocks noChangeArrowheads="1"/>
            </p:cNvSpPr>
            <p:nvPr/>
          </p:nvSpPr>
          <p:spPr bwMode="auto">
            <a:xfrm>
              <a:off x="949" y="252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0" name="Rectangle 57"/>
            <p:cNvSpPr>
              <a:spLocks noChangeArrowheads="1"/>
            </p:cNvSpPr>
            <p:nvPr/>
          </p:nvSpPr>
          <p:spPr bwMode="auto">
            <a:xfrm>
              <a:off x="949" y="252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1" name="Rectangle 58"/>
            <p:cNvSpPr>
              <a:spLocks noChangeArrowheads="1"/>
            </p:cNvSpPr>
            <p:nvPr/>
          </p:nvSpPr>
          <p:spPr bwMode="auto">
            <a:xfrm>
              <a:off x="725"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2" name="Oval 59"/>
            <p:cNvSpPr>
              <a:spLocks noChangeArrowheads="1"/>
            </p:cNvSpPr>
            <p:nvPr/>
          </p:nvSpPr>
          <p:spPr bwMode="auto">
            <a:xfrm>
              <a:off x="650" y="2585"/>
              <a:ext cx="185"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3" name="Oval 60"/>
            <p:cNvSpPr>
              <a:spLocks noChangeArrowheads="1"/>
            </p:cNvSpPr>
            <p:nvPr/>
          </p:nvSpPr>
          <p:spPr bwMode="auto">
            <a:xfrm>
              <a:off x="674" y="2490"/>
              <a:ext cx="135"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4" name="Rectangle 61"/>
            <p:cNvSpPr>
              <a:spLocks noChangeArrowheads="1"/>
            </p:cNvSpPr>
            <p:nvPr/>
          </p:nvSpPr>
          <p:spPr bwMode="auto">
            <a:xfrm>
              <a:off x="499"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5" name="Oval 62"/>
            <p:cNvSpPr>
              <a:spLocks noChangeArrowheads="1"/>
            </p:cNvSpPr>
            <p:nvPr/>
          </p:nvSpPr>
          <p:spPr bwMode="auto">
            <a:xfrm>
              <a:off x="424" y="2585"/>
              <a:ext cx="184"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6" name="Oval 63"/>
            <p:cNvSpPr>
              <a:spLocks noChangeArrowheads="1"/>
            </p:cNvSpPr>
            <p:nvPr/>
          </p:nvSpPr>
          <p:spPr bwMode="auto">
            <a:xfrm>
              <a:off x="447" y="2490"/>
              <a:ext cx="136"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7" name="Freeform 64"/>
            <p:cNvSpPr>
              <a:spLocks noEditPoints="1"/>
            </p:cNvSpPr>
            <p:nvPr/>
          </p:nvSpPr>
          <p:spPr bwMode="auto">
            <a:xfrm>
              <a:off x="783" y="1283"/>
              <a:ext cx="229" cy="194"/>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8" name="Oval 65"/>
            <p:cNvSpPr>
              <a:spLocks noChangeArrowheads="1"/>
            </p:cNvSpPr>
            <p:nvPr/>
          </p:nvSpPr>
          <p:spPr bwMode="auto">
            <a:xfrm>
              <a:off x="629" y="1113"/>
              <a:ext cx="458" cy="455"/>
            </a:xfrm>
            <a:prstGeom prst="ellipse">
              <a:avLst/>
            </a:pr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19" name="Freeform 67"/>
            <p:cNvSpPr>
              <a:spLocks noEditPoints="1"/>
            </p:cNvSpPr>
            <p:nvPr/>
          </p:nvSpPr>
          <p:spPr bwMode="auto">
            <a:xfrm>
              <a:off x="986" y="1972"/>
              <a:ext cx="297" cy="23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0" name="Freeform 68"/>
            <p:cNvSpPr>
              <a:spLocks/>
            </p:cNvSpPr>
            <p:nvPr/>
          </p:nvSpPr>
          <p:spPr bwMode="auto">
            <a:xfrm>
              <a:off x="1063" y="1953"/>
              <a:ext cx="145" cy="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1" name="Freeform 69"/>
            <p:cNvSpPr>
              <a:spLocks/>
            </p:cNvSpPr>
            <p:nvPr/>
          </p:nvSpPr>
          <p:spPr bwMode="auto">
            <a:xfrm>
              <a:off x="984" y="2051"/>
              <a:ext cx="303" cy="91"/>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2" name="Freeform 70"/>
            <p:cNvSpPr>
              <a:spLocks/>
            </p:cNvSpPr>
            <p:nvPr/>
          </p:nvSpPr>
          <p:spPr bwMode="auto">
            <a:xfrm>
              <a:off x="1024" y="2207"/>
              <a:ext cx="224" cy="49"/>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3" name="Oval 71"/>
            <p:cNvSpPr>
              <a:spLocks noChangeArrowheads="1"/>
            </p:cNvSpPr>
            <p:nvPr/>
          </p:nvSpPr>
          <p:spPr bwMode="auto">
            <a:xfrm>
              <a:off x="965" y="1934"/>
              <a:ext cx="304" cy="304"/>
            </a:xfrm>
            <a:prstGeom prst="ellipse">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4" name="Oval 73"/>
            <p:cNvSpPr>
              <a:spLocks noChangeArrowheads="1"/>
            </p:cNvSpPr>
            <p:nvPr/>
          </p:nvSpPr>
          <p:spPr bwMode="auto">
            <a:xfrm>
              <a:off x="1465" y="1465"/>
              <a:ext cx="324" cy="325"/>
            </a:xfrm>
            <a:prstGeom prst="ellipse">
              <a:avLst/>
            </a:pr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5" name="Freeform 75"/>
            <p:cNvSpPr>
              <a:spLocks/>
            </p:cNvSpPr>
            <p:nvPr/>
          </p:nvSpPr>
          <p:spPr bwMode="auto">
            <a:xfrm>
              <a:off x="1353" y="2228"/>
              <a:ext cx="198" cy="159"/>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6" name="Freeform 76"/>
            <p:cNvSpPr>
              <a:spLocks/>
            </p:cNvSpPr>
            <p:nvPr/>
          </p:nvSpPr>
          <p:spPr bwMode="auto">
            <a:xfrm>
              <a:off x="1355" y="2207"/>
              <a:ext cx="159" cy="91"/>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7" name="Freeform 77"/>
            <p:cNvSpPr>
              <a:spLocks/>
            </p:cNvSpPr>
            <p:nvPr/>
          </p:nvSpPr>
          <p:spPr bwMode="auto">
            <a:xfrm>
              <a:off x="1371" y="2364"/>
              <a:ext cx="143" cy="42"/>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28" name="Oval 78"/>
            <p:cNvSpPr>
              <a:spLocks noChangeArrowheads="1"/>
            </p:cNvSpPr>
            <p:nvPr/>
          </p:nvSpPr>
          <p:spPr bwMode="auto">
            <a:xfrm>
              <a:off x="1334" y="2189"/>
              <a:ext cx="198" cy="198"/>
            </a:xfrm>
            <a:prstGeom prst="ellipse">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3" name="Freeform 85"/>
            <p:cNvSpPr>
              <a:spLocks/>
            </p:cNvSpPr>
            <p:nvPr/>
          </p:nvSpPr>
          <p:spPr bwMode="auto">
            <a:xfrm>
              <a:off x="1040" y="2455"/>
              <a:ext cx="229" cy="67"/>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4" name="Freeform 86"/>
            <p:cNvSpPr>
              <a:spLocks/>
            </p:cNvSpPr>
            <p:nvPr/>
          </p:nvSpPr>
          <p:spPr bwMode="auto">
            <a:xfrm>
              <a:off x="1124" y="2452"/>
              <a:ext cx="61" cy="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5" name="Freeform 87"/>
            <p:cNvSpPr>
              <a:spLocks/>
            </p:cNvSpPr>
            <p:nvPr/>
          </p:nvSpPr>
          <p:spPr bwMode="auto">
            <a:xfrm>
              <a:off x="1031" y="2613"/>
              <a:ext cx="247" cy="8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6" name="Freeform 88"/>
            <p:cNvSpPr>
              <a:spLocks/>
            </p:cNvSpPr>
            <p:nvPr/>
          </p:nvSpPr>
          <p:spPr bwMode="auto">
            <a:xfrm>
              <a:off x="1105" y="2669"/>
              <a:ext cx="91" cy="38"/>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7" name="Freeform 89"/>
            <p:cNvSpPr>
              <a:spLocks/>
            </p:cNvSpPr>
            <p:nvPr/>
          </p:nvSpPr>
          <p:spPr bwMode="auto">
            <a:xfrm>
              <a:off x="1026" y="2522"/>
              <a:ext cx="257" cy="91"/>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sp>
          <p:nvSpPr>
            <p:cNvPr id="338" name="Oval 90"/>
            <p:cNvSpPr>
              <a:spLocks noChangeArrowheads="1"/>
            </p:cNvSpPr>
            <p:nvPr/>
          </p:nvSpPr>
          <p:spPr bwMode="auto">
            <a:xfrm>
              <a:off x="979" y="2403"/>
              <a:ext cx="255" cy="257"/>
            </a:xfrm>
            <a:prstGeom prst="ellipse">
              <a:avLst/>
            </a:pr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a:ln>
                  <a:noFill/>
                </a:ln>
                <a:solidFill>
                  <a:srgbClr val="737373"/>
                </a:solidFill>
                <a:effectLst/>
                <a:uLnTx/>
                <a:uFillTx/>
                <a:latin typeface="Segoe UI"/>
                <a:ea typeface="+mn-ea"/>
                <a:cs typeface="+mn-cs"/>
              </a:endParaRPr>
            </a:p>
          </p:txBody>
        </p:sp>
      </p:grpSp>
      <p:sp>
        <p:nvSpPr>
          <p:cNvPr id="372" name="Content Placeholder 6"/>
          <p:cNvSpPr txBox="1">
            <a:spLocks/>
          </p:cNvSpPr>
          <p:nvPr/>
        </p:nvSpPr>
        <p:spPr>
          <a:xfrm>
            <a:off x="1114151" y="1709211"/>
            <a:ext cx="5988288" cy="4121587"/>
          </a:xfrm>
          <a:prstGeom prst="rect">
            <a:avLst/>
          </a:prstGeom>
        </p:spPr>
        <p:txBody>
          <a:bodyPr vert="horz" wrap="square" lIns="146263" tIns="91413" rIns="146263" bIns="9141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One platform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optimized for mobile devices </a:t>
            </a:r>
          </a:p>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Leading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user experiences and connectivity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to empower business scenarios</a:t>
            </a:r>
          </a:p>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0" i="0" u="none" strike="noStrike" kern="1200" cap="none" spc="0" normalizeH="0" baseline="0" noProof="0" dirty="0">
                <a:ln>
                  <a:noFill/>
                </a:ln>
                <a:solidFill>
                  <a:srgbClr val="FFFFFF"/>
                </a:solidFill>
                <a:effectLst/>
                <a:uLnTx/>
                <a:uFillTx/>
                <a:latin typeface="Segoe UI Light"/>
                <a:ea typeface="+mn-ea"/>
                <a:cs typeface="+mn-cs"/>
              </a:rPr>
              <a:t>Streamlined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manageability,</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 including lockdown and bulk provisioning to </a:t>
            </a: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enable industry specific scenarios</a:t>
            </a:r>
          </a:p>
          <a:p>
            <a:pPr marL="0" marR="0" lvl="0" indent="0" algn="l" defTabSz="932742" rtl="0" eaLnBrk="1" fontAlgn="auto" latinLnBrk="0" hangingPunct="1">
              <a:lnSpc>
                <a:spcPct val="100000"/>
              </a:lnSpc>
              <a:spcBef>
                <a:spcPts val="0"/>
              </a:spcBef>
              <a:spcAft>
                <a:spcPts val="2448"/>
              </a:spcAft>
              <a:buClrTx/>
              <a:buSzPct val="90000"/>
              <a:buFont typeface="Arial" pitchFamily="34" charset="0"/>
              <a:buNone/>
              <a:tabLst/>
              <a:defRPr/>
            </a:pPr>
            <a:r>
              <a:rPr kumimoji="0" lang="en-US" sz="2448" b="1" i="0" u="none" strike="noStrike" kern="1200" cap="none" spc="0" normalizeH="0" baseline="0" noProof="0" dirty="0">
                <a:ln>
                  <a:noFill/>
                </a:ln>
                <a:solidFill>
                  <a:srgbClr val="FFFFFF"/>
                </a:solidFill>
                <a:effectLst/>
                <a:uLnTx/>
                <a:uFillTx/>
                <a:latin typeface="Segoe UI Light"/>
                <a:ea typeface="+mn-ea"/>
                <a:cs typeface="+mn-cs"/>
              </a:rPr>
              <a:t>Enterprise-grade security </a:t>
            </a:r>
            <a:r>
              <a:rPr kumimoji="0" lang="en-US" sz="2448" b="0" i="0" u="none" strike="noStrike" kern="1200" cap="none" spc="0" normalizeH="0" baseline="0" noProof="0" dirty="0">
                <a:ln>
                  <a:noFill/>
                </a:ln>
                <a:solidFill>
                  <a:srgbClr val="FFFFFF"/>
                </a:solidFill>
                <a:effectLst/>
                <a:uLnTx/>
                <a:uFillTx/>
                <a:latin typeface="Segoe UI Light"/>
                <a:ea typeface="+mn-ea"/>
                <a:cs typeface="+mn-cs"/>
              </a:rPr>
              <a:t>specifically designed for mobile devices</a:t>
            </a:r>
          </a:p>
        </p:txBody>
      </p:sp>
      <p:sp>
        <p:nvSpPr>
          <p:cNvPr id="93" name="Freeform 13"/>
          <p:cNvSpPr>
            <a:spLocks noChangeAspect="1" noEditPoints="1"/>
          </p:cNvSpPr>
          <p:nvPr/>
        </p:nvSpPr>
        <p:spPr bwMode="black">
          <a:xfrm>
            <a:off x="8787185" y="2587900"/>
            <a:ext cx="438722" cy="823746"/>
          </a:xfrm>
          <a:custGeom>
            <a:avLst/>
            <a:gdLst>
              <a:gd name="T0" fmla="*/ 860 w 1012"/>
              <a:gd name="T1" fmla="*/ 1756 h 1907"/>
              <a:gd name="T2" fmla="*/ 837 w 1012"/>
              <a:gd name="T3" fmla="*/ 1771 h 1907"/>
              <a:gd name="T4" fmla="*/ 855 w 1012"/>
              <a:gd name="T5" fmla="*/ 1796 h 1907"/>
              <a:gd name="T6" fmla="*/ 873 w 1012"/>
              <a:gd name="T7" fmla="*/ 1766 h 1907"/>
              <a:gd name="T8" fmla="*/ 860 w 1012"/>
              <a:gd name="T9" fmla="*/ 1756 h 1907"/>
              <a:gd name="T10" fmla="*/ 837 w 1012"/>
              <a:gd name="T11" fmla="*/ 1771 h 1907"/>
              <a:gd name="T12" fmla="*/ 855 w 1012"/>
              <a:gd name="T13" fmla="*/ 1796 h 1907"/>
              <a:gd name="T14" fmla="*/ 873 w 1012"/>
              <a:gd name="T15" fmla="*/ 1766 h 1907"/>
              <a:gd name="T16" fmla="*/ 44 w 1012"/>
              <a:gd name="T17" fmla="*/ 0 h 1907"/>
              <a:gd name="T18" fmla="*/ 0 w 1012"/>
              <a:gd name="T19" fmla="*/ 1864 h 1907"/>
              <a:gd name="T20" fmla="*/ 968 w 1012"/>
              <a:gd name="T21" fmla="*/ 1907 h 1907"/>
              <a:gd name="T22" fmla="*/ 1012 w 1012"/>
              <a:gd name="T23" fmla="*/ 44 h 1907"/>
              <a:gd name="T24" fmla="*/ 201 w 1012"/>
              <a:gd name="T25" fmla="*/ 1793 h 1907"/>
              <a:gd name="T26" fmla="*/ 171 w 1012"/>
              <a:gd name="T27" fmla="*/ 1816 h 1907"/>
              <a:gd name="T28" fmla="*/ 119 w 1012"/>
              <a:gd name="T29" fmla="*/ 1785 h 1907"/>
              <a:gd name="T30" fmla="*/ 171 w 1012"/>
              <a:gd name="T31" fmla="*/ 1755 h 1907"/>
              <a:gd name="T32" fmla="*/ 201 w 1012"/>
              <a:gd name="T33" fmla="*/ 1777 h 1907"/>
              <a:gd name="T34" fmla="*/ 500 w 1012"/>
              <a:gd name="T35" fmla="*/ 1819 h 1907"/>
              <a:gd name="T36" fmla="*/ 473 w 1012"/>
              <a:gd name="T37" fmla="*/ 1792 h 1907"/>
              <a:gd name="T38" fmla="*/ 500 w 1012"/>
              <a:gd name="T39" fmla="*/ 1819 h 1907"/>
              <a:gd name="T40" fmla="*/ 473 w 1012"/>
              <a:gd name="T41" fmla="*/ 1789 h 1907"/>
              <a:gd name="T42" fmla="*/ 500 w 1012"/>
              <a:gd name="T43" fmla="*/ 1763 h 1907"/>
              <a:gd name="T44" fmla="*/ 539 w 1012"/>
              <a:gd name="T45" fmla="*/ 1824 h 1907"/>
              <a:gd name="T46" fmla="*/ 503 w 1012"/>
              <a:gd name="T47" fmla="*/ 1792 h 1907"/>
              <a:gd name="T48" fmla="*/ 539 w 1012"/>
              <a:gd name="T49" fmla="*/ 1824 h 1907"/>
              <a:gd name="T50" fmla="*/ 503 w 1012"/>
              <a:gd name="T51" fmla="*/ 1789 h 1907"/>
              <a:gd name="T52" fmla="*/ 539 w 1012"/>
              <a:gd name="T53" fmla="*/ 1758 h 1907"/>
              <a:gd name="T54" fmla="*/ 883 w 1012"/>
              <a:gd name="T55" fmla="*/ 1783 h 1907"/>
              <a:gd name="T56" fmla="*/ 848 w 1012"/>
              <a:gd name="T57" fmla="*/ 1804 h 1907"/>
              <a:gd name="T58" fmla="*/ 819 w 1012"/>
              <a:gd name="T59" fmla="*/ 1823 h 1907"/>
              <a:gd name="T60" fmla="*/ 809 w 1012"/>
              <a:gd name="T61" fmla="*/ 1823 h 1907"/>
              <a:gd name="T62" fmla="*/ 809 w 1012"/>
              <a:gd name="T63" fmla="*/ 1812 h 1907"/>
              <a:gd name="T64" fmla="*/ 812 w 1012"/>
              <a:gd name="T65" fmla="*/ 1809 h 1907"/>
              <a:gd name="T66" fmla="*/ 815 w 1012"/>
              <a:gd name="T67" fmla="*/ 1806 h 1907"/>
              <a:gd name="T68" fmla="*/ 831 w 1012"/>
              <a:gd name="T69" fmla="*/ 1790 h 1907"/>
              <a:gd name="T70" fmla="*/ 855 w 1012"/>
              <a:gd name="T71" fmla="*/ 1747 h 1907"/>
              <a:gd name="T72" fmla="*/ 880 w 1012"/>
              <a:gd name="T73" fmla="*/ 1761 h 1907"/>
              <a:gd name="T74" fmla="*/ 921 w 1012"/>
              <a:gd name="T75" fmla="*/ 1658 h 1907"/>
              <a:gd name="T76" fmla="*/ 91 w 1012"/>
              <a:gd name="T77" fmla="*/ 234 h 1907"/>
              <a:gd name="T78" fmla="*/ 921 w 1012"/>
              <a:gd name="T79" fmla="*/ 1658 h 1907"/>
              <a:gd name="T80" fmla="*/ 855 w 1012"/>
              <a:gd name="T81" fmla="*/ 1756 h 1907"/>
              <a:gd name="T82" fmla="*/ 851 w 1012"/>
              <a:gd name="T83" fmla="*/ 1796 h 1907"/>
              <a:gd name="T84" fmla="*/ 875 w 1012"/>
              <a:gd name="T85" fmla="*/ 1781 h 1907"/>
              <a:gd name="T86" fmla="*/ 860 w 1012"/>
              <a:gd name="T87" fmla="*/ 1756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2" h="1907">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873" y="1766"/>
                </a:moveTo>
                <a:cubicBezTo>
                  <a:pt x="870" y="1761"/>
                  <a:pt x="866" y="1757"/>
                  <a:pt x="860" y="1756"/>
                </a:cubicBez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lose/>
                <a:moveTo>
                  <a:pt x="968" y="0"/>
                </a:moveTo>
                <a:cubicBezTo>
                  <a:pt x="968" y="0"/>
                  <a:pt x="968" y="0"/>
                  <a:pt x="44" y="0"/>
                </a:cubicBezTo>
                <a:cubicBezTo>
                  <a:pt x="19" y="0"/>
                  <a:pt x="0" y="19"/>
                  <a:pt x="0" y="44"/>
                </a:cubicBezTo>
                <a:cubicBezTo>
                  <a:pt x="0" y="1864"/>
                  <a:pt x="0" y="1864"/>
                  <a:pt x="0" y="1864"/>
                </a:cubicBezTo>
                <a:cubicBezTo>
                  <a:pt x="0" y="1889"/>
                  <a:pt x="19" y="1907"/>
                  <a:pt x="44" y="1907"/>
                </a:cubicBezTo>
                <a:cubicBezTo>
                  <a:pt x="44" y="1907"/>
                  <a:pt x="44" y="1907"/>
                  <a:pt x="968" y="1907"/>
                </a:cubicBezTo>
                <a:cubicBezTo>
                  <a:pt x="993" y="1907"/>
                  <a:pt x="1012" y="1889"/>
                  <a:pt x="1012" y="1864"/>
                </a:cubicBezTo>
                <a:cubicBezTo>
                  <a:pt x="1012" y="44"/>
                  <a:pt x="1012" y="44"/>
                  <a:pt x="1012" y="44"/>
                </a:cubicBezTo>
                <a:cubicBezTo>
                  <a:pt x="1012" y="19"/>
                  <a:pt x="993" y="0"/>
                  <a:pt x="968" y="0"/>
                </a:cubicBezTo>
                <a:close/>
                <a:moveTo>
                  <a:pt x="201" y="1793"/>
                </a:moveTo>
                <a:cubicBezTo>
                  <a:pt x="147" y="1793"/>
                  <a:pt x="147" y="1793"/>
                  <a:pt x="147" y="1793"/>
                </a:cubicBezTo>
                <a:cubicBezTo>
                  <a:pt x="171" y="1816"/>
                  <a:pt x="171" y="1816"/>
                  <a:pt x="171" y="1816"/>
                </a:cubicBezTo>
                <a:cubicBezTo>
                  <a:pt x="151" y="1816"/>
                  <a:pt x="151" y="1816"/>
                  <a:pt x="151" y="1816"/>
                </a:cubicBezTo>
                <a:cubicBezTo>
                  <a:pt x="119" y="1785"/>
                  <a:pt x="119" y="1785"/>
                  <a:pt x="119" y="1785"/>
                </a:cubicBezTo>
                <a:cubicBezTo>
                  <a:pt x="151" y="1755"/>
                  <a:pt x="151" y="1755"/>
                  <a:pt x="151" y="1755"/>
                </a:cubicBezTo>
                <a:cubicBezTo>
                  <a:pt x="171" y="1755"/>
                  <a:pt x="171" y="1755"/>
                  <a:pt x="171" y="1755"/>
                </a:cubicBezTo>
                <a:cubicBezTo>
                  <a:pt x="147" y="1777"/>
                  <a:pt x="147" y="1777"/>
                  <a:pt x="147" y="1777"/>
                </a:cubicBezTo>
                <a:cubicBezTo>
                  <a:pt x="201" y="1777"/>
                  <a:pt x="201" y="1777"/>
                  <a:pt x="201" y="1777"/>
                </a:cubicBezTo>
                <a:lnTo>
                  <a:pt x="201" y="1793"/>
                </a:lnTo>
                <a:close/>
                <a:moveTo>
                  <a:pt x="500" y="1819"/>
                </a:moveTo>
                <a:cubicBezTo>
                  <a:pt x="473" y="1815"/>
                  <a:pt x="473" y="1815"/>
                  <a:pt x="473" y="1815"/>
                </a:cubicBezTo>
                <a:cubicBezTo>
                  <a:pt x="473" y="1792"/>
                  <a:pt x="473" y="1792"/>
                  <a:pt x="473" y="1792"/>
                </a:cubicBezTo>
                <a:cubicBezTo>
                  <a:pt x="500" y="1792"/>
                  <a:pt x="500" y="1792"/>
                  <a:pt x="500" y="1792"/>
                </a:cubicBezTo>
                <a:lnTo>
                  <a:pt x="500" y="1819"/>
                </a:lnTo>
                <a:close/>
                <a:moveTo>
                  <a:pt x="500" y="1789"/>
                </a:moveTo>
                <a:cubicBezTo>
                  <a:pt x="473" y="1789"/>
                  <a:pt x="473" y="1789"/>
                  <a:pt x="473" y="1789"/>
                </a:cubicBezTo>
                <a:cubicBezTo>
                  <a:pt x="473" y="1767"/>
                  <a:pt x="473" y="1767"/>
                  <a:pt x="473" y="1767"/>
                </a:cubicBezTo>
                <a:cubicBezTo>
                  <a:pt x="500" y="1763"/>
                  <a:pt x="500" y="1763"/>
                  <a:pt x="500" y="1763"/>
                </a:cubicBezTo>
                <a:lnTo>
                  <a:pt x="500" y="1789"/>
                </a:lnTo>
                <a:close/>
                <a:moveTo>
                  <a:pt x="539" y="1824"/>
                </a:moveTo>
                <a:cubicBezTo>
                  <a:pt x="503" y="1819"/>
                  <a:pt x="503" y="1819"/>
                  <a:pt x="503" y="1819"/>
                </a:cubicBezTo>
                <a:cubicBezTo>
                  <a:pt x="503" y="1792"/>
                  <a:pt x="503" y="1792"/>
                  <a:pt x="503" y="1792"/>
                </a:cubicBezTo>
                <a:cubicBezTo>
                  <a:pt x="539" y="1792"/>
                  <a:pt x="539" y="1792"/>
                  <a:pt x="539" y="1792"/>
                </a:cubicBezTo>
                <a:lnTo>
                  <a:pt x="539" y="1824"/>
                </a:lnTo>
                <a:close/>
                <a:moveTo>
                  <a:pt x="539" y="1789"/>
                </a:moveTo>
                <a:cubicBezTo>
                  <a:pt x="503" y="1789"/>
                  <a:pt x="503" y="1789"/>
                  <a:pt x="503" y="1789"/>
                </a:cubicBezTo>
                <a:cubicBezTo>
                  <a:pt x="503" y="1763"/>
                  <a:pt x="503" y="1763"/>
                  <a:pt x="503" y="1763"/>
                </a:cubicBezTo>
                <a:cubicBezTo>
                  <a:pt x="539" y="1758"/>
                  <a:pt x="539" y="1758"/>
                  <a:pt x="539" y="1758"/>
                </a:cubicBezTo>
                <a:lnTo>
                  <a:pt x="539" y="1789"/>
                </a:lnTo>
                <a:close/>
                <a:moveTo>
                  <a:pt x="883" y="1783"/>
                </a:moveTo>
                <a:cubicBezTo>
                  <a:pt x="881" y="1796"/>
                  <a:pt x="869" y="1806"/>
                  <a:pt x="855" y="1806"/>
                </a:cubicBezTo>
                <a:cubicBezTo>
                  <a:pt x="853" y="1806"/>
                  <a:pt x="851" y="1804"/>
                  <a:pt x="848" y="1804"/>
                </a:cubicBezTo>
                <a:cubicBezTo>
                  <a:pt x="846" y="1803"/>
                  <a:pt x="844" y="1802"/>
                  <a:pt x="841" y="1801"/>
                </a:cubicBezTo>
                <a:cubicBezTo>
                  <a:pt x="841" y="1801"/>
                  <a:pt x="841" y="1801"/>
                  <a:pt x="819" y="1823"/>
                </a:cubicBezTo>
                <a:cubicBezTo>
                  <a:pt x="818" y="1824"/>
                  <a:pt x="816" y="1824"/>
                  <a:pt x="815" y="1824"/>
                </a:cubicBezTo>
                <a:cubicBezTo>
                  <a:pt x="812" y="1824"/>
                  <a:pt x="811" y="1824"/>
                  <a:pt x="809" y="1823"/>
                </a:cubicBezTo>
                <a:cubicBezTo>
                  <a:pt x="806" y="1820"/>
                  <a:pt x="806" y="1815"/>
                  <a:pt x="809" y="1813"/>
                </a:cubicBezTo>
                <a:cubicBezTo>
                  <a:pt x="809" y="1813"/>
                  <a:pt x="809" y="1812"/>
                  <a:pt x="809" y="1812"/>
                </a:cubicBezTo>
                <a:cubicBezTo>
                  <a:pt x="810" y="1812"/>
                  <a:pt x="810" y="1811"/>
                  <a:pt x="811" y="1810"/>
                </a:cubicBezTo>
                <a:cubicBezTo>
                  <a:pt x="811" y="1810"/>
                  <a:pt x="812" y="1810"/>
                  <a:pt x="812" y="1809"/>
                </a:cubicBezTo>
                <a:cubicBezTo>
                  <a:pt x="813" y="1808"/>
                  <a:pt x="814" y="1808"/>
                  <a:pt x="815" y="1807"/>
                </a:cubicBezTo>
                <a:cubicBezTo>
                  <a:pt x="815" y="1806"/>
                  <a:pt x="815" y="1806"/>
                  <a:pt x="815" y="1806"/>
                </a:cubicBezTo>
                <a:cubicBezTo>
                  <a:pt x="816" y="1806"/>
                  <a:pt x="816" y="1805"/>
                  <a:pt x="817" y="1805"/>
                </a:cubicBezTo>
                <a:cubicBezTo>
                  <a:pt x="831" y="1790"/>
                  <a:pt x="831" y="1790"/>
                  <a:pt x="831" y="1790"/>
                </a:cubicBezTo>
                <a:cubicBezTo>
                  <a:pt x="827" y="1784"/>
                  <a:pt x="826" y="1776"/>
                  <a:pt x="827" y="1769"/>
                </a:cubicBezTo>
                <a:cubicBezTo>
                  <a:pt x="831" y="1756"/>
                  <a:pt x="842" y="1747"/>
                  <a:pt x="855" y="1747"/>
                </a:cubicBezTo>
                <a:cubicBezTo>
                  <a:pt x="858" y="1747"/>
                  <a:pt x="860" y="1747"/>
                  <a:pt x="862" y="1748"/>
                </a:cubicBezTo>
                <a:cubicBezTo>
                  <a:pt x="870" y="1749"/>
                  <a:pt x="876" y="1754"/>
                  <a:pt x="880" y="1761"/>
                </a:cubicBezTo>
                <a:cubicBezTo>
                  <a:pt x="884" y="1768"/>
                  <a:pt x="885" y="1775"/>
                  <a:pt x="883" y="1783"/>
                </a:cubicBezTo>
                <a:close/>
                <a:moveTo>
                  <a:pt x="921" y="1658"/>
                </a:moveTo>
                <a:cubicBezTo>
                  <a:pt x="91" y="1658"/>
                  <a:pt x="91" y="1658"/>
                  <a:pt x="91" y="1658"/>
                </a:cubicBezTo>
                <a:cubicBezTo>
                  <a:pt x="91" y="234"/>
                  <a:pt x="91" y="234"/>
                  <a:pt x="91" y="234"/>
                </a:cubicBezTo>
                <a:cubicBezTo>
                  <a:pt x="921" y="234"/>
                  <a:pt x="921" y="234"/>
                  <a:pt x="921" y="234"/>
                </a:cubicBezTo>
                <a:lnTo>
                  <a:pt x="921" y="1658"/>
                </a:lnTo>
                <a:close/>
                <a:moveTo>
                  <a:pt x="860" y="1756"/>
                </a:moveTo>
                <a:cubicBezTo>
                  <a:pt x="855" y="1756"/>
                  <a:pt x="855" y="1756"/>
                  <a:pt x="855" y="1756"/>
                </a:cubicBezTo>
                <a:cubicBezTo>
                  <a:pt x="846" y="1756"/>
                  <a:pt x="839" y="1762"/>
                  <a:pt x="837" y="1771"/>
                </a:cubicBezTo>
                <a:cubicBezTo>
                  <a:pt x="833" y="1782"/>
                  <a:pt x="840" y="1793"/>
                  <a:pt x="851" y="1796"/>
                </a:cubicBezTo>
                <a:cubicBezTo>
                  <a:pt x="855" y="1796"/>
                  <a:pt x="855" y="1796"/>
                  <a:pt x="855" y="1796"/>
                </a:cubicBezTo>
                <a:cubicBezTo>
                  <a:pt x="865" y="1796"/>
                  <a:pt x="873" y="1790"/>
                  <a:pt x="875" y="1781"/>
                </a:cubicBezTo>
                <a:cubicBezTo>
                  <a:pt x="876" y="1776"/>
                  <a:pt x="875" y="1770"/>
                  <a:pt x="873" y="1766"/>
                </a:cubicBezTo>
                <a:cubicBezTo>
                  <a:pt x="870" y="1761"/>
                  <a:pt x="866" y="1757"/>
                  <a:pt x="860" y="1756"/>
                </a:cubicBezTo>
                <a:close/>
              </a:path>
            </a:pathLst>
          </a:custGeom>
          <a:solidFill>
            <a:schemeClr val="bg1"/>
          </a:solidFill>
          <a:ln>
            <a:noFill/>
          </a:ln>
        </p:spPr>
        <p:txBody>
          <a:bodyPr vert="horz" wrap="square" lIns="124347" tIns="62174" rIns="124347" bIns="62174" numCol="1" anchor="t" anchorCtr="0" compatLnSpc="1">
            <a:prstTxWarp prst="textNoShape">
              <a:avLst/>
            </a:prstTxWarp>
          </a:bodyPr>
          <a:lstStyle/>
          <a:p>
            <a:pPr marL="0" marR="0" lvl="0" indent="0" algn="l" defTabSz="932573" rtl="0" eaLnBrk="1" fontAlgn="auto" latinLnBrk="0" hangingPunct="1">
              <a:lnSpc>
                <a:spcPct val="100000"/>
              </a:lnSpc>
              <a:spcBef>
                <a:spcPts val="0"/>
              </a:spcBef>
              <a:spcAft>
                <a:spcPts val="0"/>
              </a:spcAft>
              <a:buClrTx/>
              <a:buSzTx/>
              <a:buFontTx/>
              <a:buNone/>
              <a:tabLst/>
              <a:defRPr/>
            </a:pPr>
            <a:endParaRPr kumimoji="0" lang="en-US" sz="1904" b="0" i="0" u="none" strike="noStrike" kern="1200" cap="none" spc="0" normalizeH="0" baseline="0" noProof="0" dirty="0">
              <a:ln>
                <a:noFill/>
              </a:ln>
              <a:solidFill>
                <a:srgbClr val="737373"/>
              </a:solidFill>
              <a:effectLst/>
              <a:uLnTx/>
              <a:uFillTx/>
              <a:latin typeface="Segoe UI"/>
              <a:ea typeface="+mn-ea"/>
              <a:cs typeface="+mn-cs"/>
            </a:endParaRPr>
          </a:p>
        </p:txBody>
      </p:sp>
      <p:sp>
        <p:nvSpPr>
          <p:cNvPr id="94" name="Round Same Side Corner Rectangle 26"/>
          <p:cNvSpPr>
            <a:spLocks noChangeAspect="1"/>
          </p:cNvSpPr>
          <p:nvPr/>
        </p:nvSpPr>
        <p:spPr bwMode="auto">
          <a:xfrm>
            <a:off x="9517845" y="5916412"/>
            <a:ext cx="264608" cy="455755"/>
          </a:xfrm>
          <a:custGeom>
            <a:avLst/>
            <a:gdLst/>
            <a:ahLst/>
            <a:cxnLst/>
            <a:rect l="l" t="t" r="r" b="b"/>
            <a:pathLst>
              <a:path w="1752600" h="3019424">
                <a:moveTo>
                  <a:pt x="125916" y="2027200"/>
                </a:moveTo>
                <a:lnTo>
                  <a:pt x="125916" y="2164731"/>
                </a:lnTo>
                <a:lnTo>
                  <a:pt x="125916" y="2491833"/>
                </a:lnTo>
                <a:cubicBezTo>
                  <a:pt x="125916" y="2672486"/>
                  <a:pt x="272365" y="2818935"/>
                  <a:pt x="453018" y="2818935"/>
                </a:cubicBezTo>
                <a:lnTo>
                  <a:pt x="1281926" y="2818935"/>
                </a:lnTo>
                <a:cubicBezTo>
                  <a:pt x="1462579" y="2818935"/>
                  <a:pt x="1609028" y="2672486"/>
                  <a:pt x="1609028" y="2491833"/>
                </a:cubicBezTo>
                <a:cubicBezTo>
                  <a:pt x="1609028" y="2384143"/>
                  <a:pt x="1601776" y="2160419"/>
                  <a:pt x="1601623" y="2049869"/>
                </a:cubicBezTo>
                <a:lnTo>
                  <a:pt x="1616462" y="2045785"/>
                </a:lnTo>
                <a:lnTo>
                  <a:pt x="1601594" y="2045785"/>
                </a:lnTo>
                <a:lnTo>
                  <a:pt x="1601623" y="2049869"/>
                </a:lnTo>
                <a:cubicBezTo>
                  <a:pt x="1126071" y="2202699"/>
                  <a:pt x="536769" y="2180503"/>
                  <a:pt x="125916" y="2027200"/>
                </a:cubicBezTo>
                <a:close/>
                <a:moveTo>
                  <a:pt x="1324773" y="1874254"/>
                </a:moveTo>
                <a:cubicBezTo>
                  <a:pt x="1312258" y="1874254"/>
                  <a:pt x="1302112" y="1884400"/>
                  <a:pt x="1302112" y="1896915"/>
                </a:cubicBezTo>
                <a:lnTo>
                  <a:pt x="1302112" y="1987559"/>
                </a:lnTo>
                <a:cubicBezTo>
                  <a:pt x="1302112" y="2000074"/>
                  <a:pt x="1312258" y="2010220"/>
                  <a:pt x="1324773" y="2010220"/>
                </a:cubicBezTo>
                <a:lnTo>
                  <a:pt x="1593801" y="2010220"/>
                </a:lnTo>
                <a:cubicBezTo>
                  <a:pt x="1606316" y="2010220"/>
                  <a:pt x="1616462" y="2000074"/>
                  <a:pt x="1616462" y="1987559"/>
                </a:cubicBezTo>
                <a:lnTo>
                  <a:pt x="1616462" y="1896915"/>
                </a:lnTo>
                <a:cubicBezTo>
                  <a:pt x="1616462" y="1884400"/>
                  <a:pt x="1606316" y="1874254"/>
                  <a:pt x="1593801" y="1874254"/>
                </a:cubicBezTo>
                <a:close/>
                <a:moveTo>
                  <a:pt x="935186" y="1874254"/>
                </a:moveTo>
                <a:cubicBezTo>
                  <a:pt x="922671" y="1874254"/>
                  <a:pt x="912525" y="1884400"/>
                  <a:pt x="912525" y="1896915"/>
                </a:cubicBezTo>
                <a:lnTo>
                  <a:pt x="912525" y="1987559"/>
                </a:lnTo>
                <a:cubicBezTo>
                  <a:pt x="912525" y="2000074"/>
                  <a:pt x="922671" y="2010220"/>
                  <a:pt x="935186" y="2010220"/>
                </a:cubicBezTo>
                <a:lnTo>
                  <a:pt x="1204214" y="2010220"/>
                </a:lnTo>
                <a:cubicBezTo>
                  <a:pt x="1216729" y="2010220"/>
                  <a:pt x="1226875" y="2000074"/>
                  <a:pt x="1226875" y="1987559"/>
                </a:cubicBezTo>
                <a:lnTo>
                  <a:pt x="1226875" y="1896915"/>
                </a:lnTo>
                <a:cubicBezTo>
                  <a:pt x="1226875" y="1884400"/>
                  <a:pt x="1216729" y="1874254"/>
                  <a:pt x="1204214" y="1874254"/>
                </a:cubicBezTo>
                <a:close/>
                <a:moveTo>
                  <a:pt x="545598" y="1874254"/>
                </a:moveTo>
                <a:cubicBezTo>
                  <a:pt x="533083" y="1874254"/>
                  <a:pt x="522937" y="1884400"/>
                  <a:pt x="522937" y="1896915"/>
                </a:cubicBezTo>
                <a:lnTo>
                  <a:pt x="522937" y="1987559"/>
                </a:lnTo>
                <a:cubicBezTo>
                  <a:pt x="522937" y="2000074"/>
                  <a:pt x="533083" y="2010220"/>
                  <a:pt x="545598" y="2010220"/>
                </a:cubicBezTo>
                <a:lnTo>
                  <a:pt x="814626" y="2010220"/>
                </a:lnTo>
                <a:cubicBezTo>
                  <a:pt x="827141" y="2010220"/>
                  <a:pt x="837287" y="2000074"/>
                  <a:pt x="837287" y="1987559"/>
                </a:cubicBezTo>
                <a:lnTo>
                  <a:pt x="837287" y="1896915"/>
                </a:lnTo>
                <a:cubicBezTo>
                  <a:pt x="837287" y="1884400"/>
                  <a:pt x="827141" y="1874254"/>
                  <a:pt x="814626" y="1874254"/>
                </a:cubicBezTo>
                <a:close/>
                <a:moveTo>
                  <a:pt x="156010" y="1874254"/>
                </a:moveTo>
                <a:cubicBezTo>
                  <a:pt x="143495" y="1874254"/>
                  <a:pt x="133349" y="1884400"/>
                  <a:pt x="133349" y="1896915"/>
                </a:cubicBezTo>
                <a:lnTo>
                  <a:pt x="133349" y="1987559"/>
                </a:lnTo>
                <a:cubicBezTo>
                  <a:pt x="133349" y="2000074"/>
                  <a:pt x="143495" y="2010220"/>
                  <a:pt x="156010" y="2010220"/>
                </a:cubicBezTo>
                <a:lnTo>
                  <a:pt x="425038" y="2010220"/>
                </a:lnTo>
                <a:cubicBezTo>
                  <a:pt x="437553" y="2010220"/>
                  <a:pt x="447699" y="2000074"/>
                  <a:pt x="447699" y="1987559"/>
                </a:cubicBezTo>
                <a:lnTo>
                  <a:pt x="447699" y="1896915"/>
                </a:lnTo>
                <a:cubicBezTo>
                  <a:pt x="447699" y="1884400"/>
                  <a:pt x="437553" y="1874254"/>
                  <a:pt x="425038" y="1874254"/>
                </a:cubicBezTo>
                <a:close/>
                <a:moveTo>
                  <a:pt x="0" y="1811356"/>
                </a:moveTo>
                <a:lnTo>
                  <a:pt x="1752600" y="1811356"/>
                </a:lnTo>
                <a:lnTo>
                  <a:pt x="1752600" y="2501115"/>
                </a:lnTo>
                <a:cubicBezTo>
                  <a:pt x="1752600" y="2787369"/>
                  <a:pt x="1520545" y="3019424"/>
                  <a:pt x="1234291" y="3019424"/>
                </a:cubicBezTo>
                <a:lnTo>
                  <a:pt x="518309" y="3019424"/>
                </a:lnTo>
                <a:cubicBezTo>
                  <a:pt x="232055" y="3019424"/>
                  <a:pt x="0" y="2787369"/>
                  <a:pt x="0" y="2501115"/>
                </a:cubicBezTo>
                <a:close/>
                <a:moveTo>
                  <a:pt x="142875" y="676276"/>
                </a:moveTo>
                <a:lnTo>
                  <a:pt x="142875" y="1628776"/>
                </a:lnTo>
                <a:lnTo>
                  <a:pt x="1609725" y="1628776"/>
                </a:lnTo>
                <a:lnTo>
                  <a:pt x="1609725" y="676276"/>
                </a:lnTo>
                <a:close/>
                <a:moveTo>
                  <a:pt x="699410" y="192089"/>
                </a:moveTo>
                <a:cubicBezTo>
                  <a:pt x="638133" y="192089"/>
                  <a:pt x="588459" y="241763"/>
                  <a:pt x="588459" y="303040"/>
                </a:cubicBezTo>
                <a:cubicBezTo>
                  <a:pt x="588459" y="303039"/>
                  <a:pt x="588459" y="303039"/>
                  <a:pt x="588459" y="303039"/>
                </a:cubicBezTo>
                <a:lnTo>
                  <a:pt x="588459" y="303040"/>
                </a:lnTo>
                <a:lnTo>
                  <a:pt x="588459" y="303040"/>
                </a:lnTo>
                <a:cubicBezTo>
                  <a:pt x="588459" y="364316"/>
                  <a:pt x="638133" y="413990"/>
                  <a:pt x="699410" y="413990"/>
                </a:cubicBezTo>
                <a:lnTo>
                  <a:pt x="1053190" y="413991"/>
                </a:lnTo>
                <a:cubicBezTo>
                  <a:pt x="1114467" y="413991"/>
                  <a:pt x="1164141" y="364317"/>
                  <a:pt x="1164141" y="303040"/>
                </a:cubicBezTo>
                <a:lnTo>
                  <a:pt x="1164142" y="303040"/>
                </a:lnTo>
                <a:cubicBezTo>
                  <a:pt x="1164142" y="241763"/>
                  <a:pt x="1114468" y="192089"/>
                  <a:pt x="1053191" y="192089"/>
                </a:cubicBezTo>
                <a:close/>
                <a:moveTo>
                  <a:pt x="434978" y="0"/>
                </a:moveTo>
                <a:lnTo>
                  <a:pt x="1317622" y="0"/>
                </a:lnTo>
                <a:cubicBezTo>
                  <a:pt x="1557854" y="0"/>
                  <a:pt x="1752600" y="194746"/>
                  <a:pt x="1752600" y="434978"/>
                </a:cubicBezTo>
                <a:lnTo>
                  <a:pt x="1752600" y="1781175"/>
                </a:lnTo>
                <a:lnTo>
                  <a:pt x="0" y="1781175"/>
                </a:lnTo>
                <a:lnTo>
                  <a:pt x="0" y="434978"/>
                </a:lnTo>
                <a:cubicBezTo>
                  <a:pt x="0" y="194746"/>
                  <a:pt x="194746" y="0"/>
                  <a:pt x="43497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err="1">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95" name="Rectangle 25"/>
          <p:cNvSpPr>
            <a:spLocks noChangeAspect="1"/>
          </p:cNvSpPr>
          <p:nvPr/>
        </p:nvSpPr>
        <p:spPr bwMode="auto">
          <a:xfrm>
            <a:off x="10336152" y="5413884"/>
            <a:ext cx="344180" cy="238369"/>
          </a:xfrm>
          <a:custGeom>
            <a:avLst/>
            <a:gdLst/>
            <a:ahLst/>
            <a:cxnLst/>
            <a:rect l="l" t="t" r="r" b="b"/>
            <a:pathLst>
              <a:path w="2953954" h="2046352">
                <a:moveTo>
                  <a:pt x="2765016" y="1281519"/>
                </a:moveTo>
                <a:lnTo>
                  <a:pt x="2953954" y="1281519"/>
                </a:lnTo>
                <a:lnTo>
                  <a:pt x="2953954" y="2046352"/>
                </a:lnTo>
                <a:lnTo>
                  <a:pt x="2765016" y="2046352"/>
                </a:lnTo>
                <a:close/>
                <a:moveTo>
                  <a:pt x="2620827" y="1281519"/>
                </a:moveTo>
                <a:lnTo>
                  <a:pt x="2712607" y="1281519"/>
                </a:lnTo>
                <a:lnTo>
                  <a:pt x="2712607" y="2046352"/>
                </a:lnTo>
                <a:lnTo>
                  <a:pt x="2620827" y="2046352"/>
                </a:lnTo>
                <a:close/>
                <a:moveTo>
                  <a:pt x="2223114" y="1281519"/>
                </a:moveTo>
                <a:lnTo>
                  <a:pt x="2314894" y="1281519"/>
                </a:lnTo>
                <a:lnTo>
                  <a:pt x="2314894" y="2046352"/>
                </a:lnTo>
                <a:lnTo>
                  <a:pt x="2223114" y="2046352"/>
                </a:lnTo>
                <a:close/>
                <a:moveTo>
                  <a:pt x="1923980" y="1281519"/>
                </a:moveTo>
                <a:lnTo>
                  <a:pt x="2015760" y="1281519"/>
                </a:lnTo>
                <a:lnTo>
                  <a:pt x="2015760" y="2046352"/>
                </a:lnTo>
                <a:lnTo>
                  <a:pt x="1923980" y="2046352"/>
                </a:lnTo>
                <a:close/>
                <a:moveTo>
                  <a:pt x="1648639" y="1281519"/>
                </a:moveTo>
                <a:lnTo>
                  <a:pt x="1869590" y="1281519"/>
                </a:lnTo>
                <a:lnTo>
                  <a:pt x="1869590" y="2046352"/>
                </a:lnTo>
                <a:lnTo>
                  <a:pt x="1648639" y="2046352"/>
                </a:lnTo>
                <a:close/>
                <a:moveTo>
                  <a:pt x="1531611" y="1281519"/>
                </a:moveTo>
                <a:lnTo>
                  <a:pt x="1621444" y="1281519"/>
                </a:lnTo>
                <a:lnTo>
                  <a:pt x="1621444" y="2046352"/>
                </a:lnTo>
                <a:lnTo>
                  <a:pt x="1531611" y="2046352"/>
                </a:lnTo>
                <a:close/>
                <a:moveTo>
                  <a:pt x="0" y="0"/>
                </a:moveTo>
                <a:lnTo>
                  <a:pt x="2947156" y="0"/>
                </a:lnTo>
                <a:lnTo>
                  <a:pt x="2953954" y="363720"/>
                </a:lnTo>
                <a:lnTo>
                  <a:pt x="2648021" y="1009579"/>
                </a:lnTo>
                <a:lnTo>
                  <a:pt x="1407293" y="1009579"/>
                </a:lnTo>
                <a:lnTo>
                  <a:pt x="1233930" y="1346105"/>
                </a:lnTo>
                <a:lnTo>
                  <a:pt x="1094561" y="1305314"/>
                </a:lnTo>
                <a:lnTo>
                  <a:pt x="815822" y="2029356"/>
                </a:lnTo>
                <a:lnTo>
                  <a:pt x="370519" y="2046352"/>
                </a:lnTo>
                <a:lnTo>
                  <a:pt x="608467" y="1026575"/>
                </a:lnTo>
                <a:lnTo>
                  <a:pt x="0" y="102657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86521"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530" b="0" i="0" u="none" strike="noStrike" kern="1200" cap="none" spc="-51" normalizeH="0" baseline="0" noProof="0" dirty="0">
              <a:ln>
                <a:noFill/>
              </a:ln>
              <a:solidFill>
                <a:srgbClr val="5C2D91"/>
              </a:solidFill>
              <a:effectLst/>
              <a:uLnTx/>
              <a:uFillTx/>
              <a:latin typeface="Segoe UI"/>
              <a:ea typeface="Segoe UI" pitchFamily="34" charset="0"/>
              <a:cs typeface="Segoe UI" pitchFamily="34" charset="0"/>
            </a:endParaRPr>
          </a:p>
        </p:txBody>
      </p:sp>
      <p:sp>
        <p:nvSpPr>
          <p:cNvPr id="96" name="Rectangle 34"/>
          <p:cNvSpPr>
            <a:spLocks noChangeAspect="1"/>
          </p:cNvSpPr>
          <p:nvPr/>
        </p:nvSpPr>
        <p:spPr bwMode="auto">
          <a:xfrm>
            <a:off x="10873860" y="3461700"/>
            <a:ext cx="355961" cy="626092"/>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836" b="0" i="0" u="none" strike="noStrike" kern="1200" cap="none" spc="-51" normalizeH="0" baseline="0" noProof="0" dirty="0">
              <a:ln>
                <a:noFill/>
              </a:ln>
              <a:solidFill>
                <a:srgbClr val="5C2D91"/>
              </a:solidFill>
              <a:effectLst/>
              <a:uLnTx/>
              <a:uFillTx/>
              <a:latin typeface="Segoe UI"/>
              <a:ea typeface="Segoe UI" pitchFamily="34" charset="0"/>
              <a:cs typeface="Segoe UI" pitchFamily="34" charset="0"/>
            </a:endParaRPr>
          </a:p>
        </p:txBody>
      </p:sp>
      <p:sp>
        <p:nvSpPr>
          <p:cNvPr id="97" name="Rectangle 400"/>
          <p:cNvSpPr/>
          <p:nvPr/>
        </p:nvSpPr>
        <p:spPr bwMode="auto">
          <a:xfrm>
            <a:off x="9494859" y="4786633"/>
            <a:ext cx="450985" cy="401856"/>
          </a:xfrm>
          <a:custGeom>
            <a:avLst/>
            <a:gdLst/>
            <a:ahLst/>
            <a:cxnLst/>
            <a:rect l="l" t="t" r="r" b="b"/>
            <a:pathLst>
              <a:path w="2427557" h="2157628">
                <a:moveTo>
                  <a:pt x="1137152" y="1713146"/>
                </a:moveTo>
                <a:cubicBezTo>
                  <a:pt x="1060812" y="1713146"/>
                  <a:pt x="998926" y="1773764"/>
                  <a:pt x="998926" y="1848540"/>
                </a:cubicBezTo>
                <a:cubicBezTo>
                  <a:pt x="998926" y="1923316"/>
                  <a:pt x="1060812" y="1983934"/>
                  <a:pt x="1137152" y="1983934"/>
                </a:cubicBezTo>
                <a:cubicBezTo>
                  <a:pt x="1213492" y="1983934"/>
                  <a:pt x="1275378" y="1923316"/>
                  <a:pt x="1275378" y="1848540"/>
                </a:cubicBezTo>
                <a:cubicBezTo>
                  <a:pt x="1275378" y="1773764"/>
                  <a:pt x="1213492" y="1713146"/>
                  <a:pt x="1137152" y="1713146"/>
                </a:cubicBezTo>
                <a:close/>
                <a:moveTo>
                  <a:pt x="740920" y="1713146"/>
                </a:moveTo>
                <a:cubicBezTo>
                  <a:pt x="664580" y="1713146"/>
                  <a:pt x="602694" y="1773764"/>
                  <a:pt x="602694" y="1848540"/>
                </a:cubicBezTo>
                <a:cubicBezTo>
                  <a:pt x="602694" y="1923316"/>
                  <a:pt x="664580" y="1983934"/>
                  <a:pt x="740920" y="1983934"/>
                </a:cubicBezTo>
                <a:cubicBezTo>
                  <a:pt x="817260" y="1983934"/>
                  <a:pt x="879146" y="1923316"/>
                  <a:pt x="879146" y="1848540"/>
                </a:cubicBezTo>
                <a:cubicBezTo>
                  <a:pt x="879146" y="1773764"/>
                  <a:pt x="817260" y="1713146"/>
                  <a:pt x="740920" y="1713146"/>
                </a:cubicBezTo>
                <a:close/>
                <a:moveTo>
                  <a:pt x="344688" y="1713146"/>
                </a:moveTo>
                <a:cubicBezTo>
                  <a:pt x="268348" y="1713146"/>
                  <a:pt x="206462" y="1773764"/>
                  <a:pt x="206462" y="1848540"/>
                </a:cubicBezTo>
                <a:cubicBezTo>
                  <a:pt x="206462" y="1923316"/>
                  <a:pt x="268348" y="1983934"/>
                  <a:pt x="344688" y="1983934"/>
                </a:cubicBezTo>
                <a:cubicBezTo>
                  <a:pt x="421028" y="1983934"/>
                  <a:pt x="482914" y="1923316"/>
                  <a:pt x="482914" y="1848540"/>
                </a:cubicBezTo>
                <a:cubicBezTo>
                  <a:pt x="482914" y="1773764"/>
                  <a:pt x="421028" y="1713146"/>
                  <a:pt x="344688" y="1713146"/>
                </a:cubicBezTo>
                <a:close/>
                <a:moveTo>
                  <a:pt x="1137152" y="1302659"/>
                </a:moveTo>
                <a:cubicBezTo>
                  <a:pt x="1060812" y="1302659"/>
                  <a:pt x="998926" y="1363277"/>
                  <a:pt x="998926" y="1438053"/>
                </a:cubicBezTo>
                <a:cubicBezTo>
                  <a:pt x="998926" y="1512829"/>
                  <a:pt x="1060812" y="1573447"/>
                  <a:pt x="1137152" y="1573447"/>
                </a:cubicBezTo>
                <a:cubicBezTo>
                  <a:pt x="1213492" y="1573447"/>
                  <a:pt x="1275378" y="1512829"/>
                  <a:pt x="1275378" y="1438053"/>
                </a:cubicBezTo>
                <a:cubicBezTo>
                  <a:pt x="1275378" y="1363277"/>
                  <a:pt x="1213492" y="1302659"/>
                  <a:pt x="1137152" y="1302659"/>
                </a:cubicBezTo>
                <a:close/>
                <a:moveTo>
                  <a:pt x="740920" y="1302659"/>
                </a:moveTo>
                <a:cubicBezTo>
                  <a:pt x="664580" y="1302659"/>
                  <a:pt x="602694" y="1363277"/>
                  <a:pt x="602694" y="1438053"/>
                </a:cubicBezTo>
                <a:cubicBezTo>
                  <a:pt x="602694" y="1512829"/>
                  <a:pt x="664580" y="1573447"/>
                  <a:pt x="740920" y="1573447"/>
                </a:cubicBezTo>
                <a:cubicBezTo>
                  <a:pt x="817260" y="1573447"/>
                  <a:pt x="879146" y="1512829"/>
                  <a:pt x="879146" y="1438053"/>
                </a:cubicBezTo>
                <a:cubicBezTo>
                  <a:pt x="879146" y="1363277"/>
                  <a:pt x="817260" y="1302659"/>
                  <a:pt x="740920" y="1302659"/>
                </a:cubicBezTo>
                <a:close/>
                <a:moveTo>
                  <a:pt x="344688" y="1302659"/>
                </a:moveTo>
                <a:cubicBezTo>
                  <a:pt x="268348" y="1302659"/>
                  <a:pt x="206462" y="1363277"/>
                  <a:pt x="206462" y="1438053"/>
                </a:cubicBezTo>
                <a:cubicBezTo>
                  <a:pt x="206462" y="1512829"/>
                  <a:pt x="268348" y="1573447"/>
                  <a:pt x="344688" y="1573447"/>
                </a:cubicBezTo>
                <a:cubicBezTo>
                  <a:pt x="421028" y="1573447"/>
                  <a:pt x="482914" y="1512829"/>
                  <a:pt x="482914" y="1438053"/>
                </a:cubicBezTo>
                <a:cubicBezTo>
                  <a:pt x="482914" y="1363277"/>
                  <a:pt x="421028" y="1302659"/>
                  <a:pt x="344688" y="1302659"/>
                </a:cubicBezTo>
                <a:close/>
                <a:moveTo>
                  <a:pt x="1678851" y="1191552"/>
                </a:moveTo>
                <a:lnTo>
                  <a:pt x="1678851" y="1290962"/>
                </a:lnTo>
                <a:cubicBezTo>
                  <a:pt x="1716650" y="1276927"/>
                  <a:pt x="1753565" y="1220563"/>
                  <a:pt x="1678851" y="1191552"/>
                </a:cubicBezTo>
                <a:close/>
                <a:moveTo>
                  <a:pt x="1664260" y="1053673"/>
                </a:moveTo>
                <a:cubicBezTo>
                  <a:pt x="1640223" y="1060115"/>
                  <a:pt x="1611859" y="1077582"/>
                  <a:pt x="1626486" y="1118449"/>
                </a:cubicBezTo>
                <a:cubicBezTo>
                  <a:pt x="1635590" y="1132658"/>
                  <a:pt x="1651289" y="1139910"/>
                  <a:pt x="1664260" y="1144474"/>
                </a:cubicBezTo>
                <a:close/>
                <a:moveTo>
                  <a:pt x="1670193" y="992446"/>
                </a:moveTo>
                <a:lnTo>
                  <a:pt x="1672917" y="992446"/>
                </a:lnTo>
                <a:cubicBezTo>
                  <a:pt x="1676194" y="992446"/>
                  <a:pt x="1678851" y="995512"/>
                  <a:pt x="1678851" y="999293"/>
                </a:cubicBezTo>
                <a:lnTo>
                  <a:pt x="1678851" y="1039377"/>
                </a:lnTo>
                <a:cubicBezTo>
                  <a:pt x="1700671" y="1041600"/>
                  <a:pt x="1717287" y="1045587"/>
                  <a:pt x="1733006" y="1054746"/>
                </a:cubicBezTo>
                <a:cubicBezTo>
                  <a:pt x="1745328" y="1065784"/>
                  <a:pt x="1747922" y="1074577"/>
                  <a:pt x="1744680" y="1083932"/>
                </a:cubicBezTo>
                <a:cubicBezTo>
                  <a:pt x="1733979" y="1093660"/>
                  <a:pt x="1709173" y="1079254"/>
                  <a:pt x="1702364" y="1055869"/>
                </a:cubicBezTo>
                <a:cubicBezTo>
                  <a:pt x="1694483" y="1054264"/>
                  <a:pt x="1687485" y="1050110"/>
                  <a:pt x="1678851" y="1050833"/>
                </a:cubicBezTo>
                <a:lnTo>
                  <a:pt x="1678851" y="1149514"/>
                </a:lnTo>
                <a:cubicBezTo>
                  <a:pt x="1825718" y="1195737"/>
                  <a:pt x="1743341" y="1298826"/>
                  <a:pt x="1678851" y="1304854"/>
                </a:cubicBezTo>
                <a:lnTo>
                  <a:pt x="1678851" y="1337509"/>
                </a:lnTo>
                <a:cubicBezTo>
                  <a:pt x="1678851" y="1341290"/>
                  <a:pt x="1676194" y="1344356"/>
                  <a:pt x="1672917" y="1344356"/>
                </a:cubicBezTo>
                <a:lnTo>
                  <a:pt x="1670193" y="1344356"/>
                </a:lnTo>
                <a:cubicBezTo>
                  <a:pt x="1666916" y="1344356"/>
                  <a:pt x="1664260" y="1341290"/>
                  <a:pt x="1664260" y="1337509"/>
                </a:cubicBezTo>
                <a:lnTo>
                  <a:pt x="1664260" y="1305880"/>
                </a:lnTo>
                <a:cubicBezTo>
                  <a:pt x="1653490" y="1306996"/>
                  <a:pt x="1643429" y="1305777"/>
                  <a:pt x="1630863" y="1302823"/>
                </a:cubicBezTo>
                <a:cubicBezTo>
                  <a:pt x="1610111" y="1296649"/>
                  <a:pt x="1573307" y="1274199"/>
                  <a:pt x="1591952" y="1255677"/>
                </a:cubicBezTo>
                <a:cubicBezTo>
                  <a:pt x="1605733" y="1246135"/>
                  <a:pt x="1627783" y="1268025"/>
                  <a:pt x="1633295" y="1289353"/>
                </a:cubicBezTo>
                <a:cubicBezTo>
                  <a:pt x="1644040" y="1293168"/>
                  <a:pt x="1653237" y="1295792"/>
                  <a:pt x="1664260" y="1294525"/>
                </a:cubicBezTo>
                <a:lnTo>
                  <a:pt x="1664260" y="1186587"/>
                </a:lnTo>
                <a:cubicBezTo>
                  <a:pt x="1630347" y="1175068"/>
                  <a:pt x="1586458" y="1153777"/>
                  <a:pt x="1586602" y="1108627"/>
                </a:cubicBezTo>
                <a:cubicBezTo>
                  <a:pt x="1586747" y="1063064"/>
                  <a:pt x="1629330" y="1043148"/>
                  <a:pt x="1664260" y="1039737"/>
                </a:cubicBezTo>
                <a:lnTo>
                  <a:pt x="1664260" y="999293"/>
                </a:lnTo>
                <a:cubicBezTo>
                  <a:pt x="1664260" y="995512"/>
                  <a:pt x="1666916" y="992446"/>
                  <a:pt x="1670193" y="992446"/>
                </a:cubicBezTo>
                <a:close/>
                <a:moveTo>
                  <a:pt x="1724371" y="450966"/>
                </a:moveTo>
                <a:lnTo>
                  <a:pt x="1770091" y="450966"/>
                </a:lnTo>
                <a:lnTo>
                  <a:pt x="1770091" y="899314"/>
                </a:lnTo>
                <a:lnTo>
                  <a:pt x="1724371" y="899314"/>
                </a:lnTo>
                <a:close/>
                <a:moveTo>
                  <a:pt x="1621706" y="450966"/>
                </a:moveTo>
                <a:lnTo>
                  <a:pt x="1667426" y="450966"/>
                </a:lnTo>
                <a:lnTo>
                  <a:pt x="1667426" y="899314"/>
                </a:lnTo>
                <a:lnTo>
                  <a:pt x="1621706" y="899314"/>
                </a:lnTo>
                <a:close/>
                <a:moveTo>
                  <a:pt x="1519041" y="450966"/>
                </a:moveTo>
                <a:lnTo>
                  <a:pt x="1564761" y="450966"/>
                </a:lnTo>
                <a:lnTo>
                  <a:pt x="1564761" y="899314"/>
                </a:lnTo>
                <a:lnTo>
                  <a:pt x="1519041" y="899314"/>
                </a:lnTo>
                <a:close/>
                <a:moveTo>
                  <a:pt x="2053281" y="400716"/>
                </a:moveTo>
                <a:lnTo>
                  <a:pt x="2053281" y="1453952"/>
                </a:lnTo>
                <a:lnTo>
                  <a:pt x="2287566" y="1453952"/>
                </a:lnTo>
                <a:cubicBezTo>
                  <a:pt x="2330192" y="1453952"/>
                  <a:pt x="2364748" y="1419396"/>
                  <a:pt x="2364748" y="1376770"/>
                </a:cubicBezTo>
                <a:lnTo>
                  <a:pt x="2364748" y="477899"/>
                </a:lnTo>
                <a:cubicBezTo>
                  <a:pt x="2364748" y="435272"/>
                  <a:pt x="2330192" y="400716"/>
                  <a:pt x="2287566" y="400716"/>
                </a:cubicBezTo>
                <a:close/>
                <a:moveTo>
                  <a:pt x="1462980" y="400716"/>
                </a:moveTo>
                <a:lnTo>
                  <a:pt x="1462980" y="1453952"/>
                </a:lnTo>
                <a:lnTo>
                  <a:pt x="1880260" y="1453952"/>
                </a:lnTo>
                <a:lnTo>
                  <a:pt x="1880260" y="400716"/>
                </a:lnTo>
                <a:close/>
                <a:moveTo>
                  <a:pt x="250026" y="208196"/>
                </a:moveTo>
                <a:cubicBezTo>
                  <a:pt x="218585" y="208196"/>
                  <a:pt x="193097" y="233684"/>
                  <a:pt x="193097" y="265125"/>
                </a:cubicBezTo>
                <a:lnTo>
                  <a:pt x="193097" y="1124405"/>
                </a:lnTo>
                <a:cubicBezTo>
                  <a:pt x="193097" y="1155846"/>
                  <a:pt x="218585" y="1181334"/>
                  <a:pt x="250026" y="1181334"/>
                </a:cubicBezTo>
                <a:lnTo>
                  <a:pt x="1210374" y="1181334"/>
                </a:lnTo>
                <a:cubicBezTo>
                  <a:pt x="1241815" y="1181334"/>
                  <a:pt x="1267303" y="1155846"/>
                  <a:pt x="1267303" y="1124405"/>
                </a:cubicBezTo>
                <a:lnTo>
                  <a:pt x="1267303" y="265125"/>
                </a:lnTo>
                <a:cubicBezTo>
                  <a:pt x="1267303" y="233684"/>
                  <a:pt x="1241815" y="208196"/>
                  <a:pt x="1210374" y="208196"/>
                </a:cubicBezTo>
                <a:close/>
                <a:moveTo>
                  <a:pt x="243835" y="0"/>
                </a:moveTo>
                <a:lnTo>
                  <a:pt x="1219145" y="0"/>
                </a:lnTo>
                <a:cubicBezTo>
                  <a:pt x="1353811" y="0"/>
                  <a:pt x="1462980" y="109169"/>
                  <a:pt x="1462980" y="243835"/>
                </a:cubicBezTo>
                <a:lnTo>
                  <a:pt x="1462980" y="325122"/>
                </a:lnTo>
                <a:lnTo>
                  <a:pt x="2314448" y="325122"/>
                </a:lnTo>
                <a:cubicBezTo>
                  <a:pt x="2376916" y="325122"/>
                  <a:pt x="2427557" y="375763"/>
                  <a:pt x="2427557" y="438231"/>
                </a:cubicBezTo>
                <a:lnTo>
                  <a:pt x="2427557" y="1416436"/>
                </a:lnTo>
                <a:cubicBezTo>
                  <a:pt x="2427557" y="1478904"/>
                  <a:pt x="2376916" y="1529545"/>
                  <a:pt x="2314448" y="1529545"/>
                </a:cubicBezTo>
                <a:lnTo>
                  <a:pt x="1462980" y="1529545"/>
                </a:lnTo>
                <a:lnTo>
                  <a:pt x="1462980" y="1913793"/>
                </a:lnTo>
                <a:cubicBezTo>
                  <a:pt x="1462980" y="2048459"/>
                  <a:pt x="1353811" y="2157628"/>
                  <a:pt x="1219145" y="2157628"/>
                </a:cubicBezTo>
                <a:lnTo>
                  <a:pt x="243835" y="2157628"/>
                </a:lnTo>
                <a:cubicBezTo>
                  <a:pt x="109169" y="2157628"/>
                  <a:pt x="0" y="2048459"/>
                  <a:pt x="0" y="1913793"/>
                </a:cubicBezTo>
                <a:lnTo>
                  <a:pt x="0" y="243835"/>
                </a:lnTo>
                <a:cubicBezTo>
                  <a:pt x="0" y="109169"/>
                  <a:pt x="109169" y="0"/>
                  <a:pt x="243835"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35" tIns="34968" rIns="34968" bIns="69935" numCol="1" spcCol="0" rtlCol="0" fromWordArt="0" anchor="b" anchorCtr="0" forceAA="0" compatLnSpc="1">
            <a:prstTxWarp prst="textNoShape">
              <a:avLst/>
            </a:prstTxWarp>
            <a:noAutofit/>
          </a:bodyPr>
          <a:lstStyle/>
          <a:p>
            <a:pPr marL="0" marR="0" lvl="0" indent="0" algn="ctr" defTabSz="699171" rtl="0" eaLnBrk="1" fontAlgn="base" latinLnBrk="0" hangingPunct="1">
              <a:lnSpc>
                <a:spcPct val="100000"/>
              </a:lnSpc>
              <a:spcBef>
                <a:spcPct val="0"/>
              </a:spcBef>
              <a:spcAft>
                <a:spcPct val="0"/>
              </a:spcAft>
              <a:buClrTx/>
              <a:buSzTx/>
              <a:buFontTx/>
              <a:buNone/>
              <a:tabLst/>
              <a:defRPr/>
            </a:pPr>
            <a:endParaRPr kumimoji="0" lang="en-US" sz="1071" b="0" i="0" u="none" strike="noStrike" kern="1200" cap="none" spc="-3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62280626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p:cNvGrpSpPr/>
          <p:nvPr/>
        </p:nvGrpSpPr>
        <p:grpSpPr>
          <a:xfrm>
            <a:off x="-207567" y="0"/>
            <a:ext cx="8631724" cy="7002643"/>
            <a:chOff x="5021365" y="0"/>
            <a:chExt cx="4225923" cy="5129212"/>
          </a:xfrm>
        </p:grpSpPr>
        <p:sp>
          <p:nvSpPr>
            <p:cNvPr id="8" name="Rectangle 7"/>
            <p:cNvSpPr/>
            <p:nvPr/>
          </p:nvSpPr>
          <p:spPr bwMode="auto">
            <a:xfrm>
              <a:off x="5124655" y="0"/>
              <a:ext cx="4019345" cy="5129212"/>
            </a:xfrm>
            <a:prstGeom prst="rect">
              <a:avLst/>
            </a:prstGeom>
            <a:solidFill>
              <a:srgbClr val="0072C6">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3" rIns="182829" bIns="14626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2"/>
            <p:cNvSpPr txBox="1">
              <a:spLocks/>
            </p:cNvSpPr>
            <p:nvPr/>
          </p:nvSpPr>
          <p:spPr>
            <a:xfrm>
              <a:off x="5021365" y="499495"/>
              <a:ext cx="4225923" cy="1312936"/>
            </a:xfrm>
            <a:prstGeom prst="rect">
              <a:avLst/>
            </a:prstGeom>
          </p:spPr>
          <p:txBody>
            <a:bodyPr vert="horz" wrap="square" lIns="146263" tIns="91413" rIns="146263" bIns="91413"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1268373" rtl="0" eaLnBrk="1" fontAlgn="auto" latinLnBrk="0" hangingPunct="1">
                <a:lnSpc>
                  <a:spcPct val="90000"/>
                </a:lnSpc>
                <a:spcBef>
                  <a:spcPct val="0"/>
                </a:spcBef>
                <a:spcAft>
                  <a:spcPts val="0"/>
                </a:spcAft>
                <a:buClrTx/>
                <a:buSzTx/>
                <a:buFontTx/>
                <a:buNone/>
                <a:tabLst/>
                <a:defRPr/>
              </a:pPr>
              <a:r>
                <a:rPr kumimoji="0" lang="en-US" sz="4352" b="0" i="0" u="none" strike="noStrike" kern="1200" cap="none" spc="-139"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rPr>
                <a:t>Microsoft Windows 10 IoT Core</a:t>
              </a:r>
            </a:p>
          </p:txBody>
        </p:sp>
        <p:cxnSp>
          <p:nvCxnSpPr>
            <p:cNvPr id="12" name="Straight Connector 11"/>
            <p:cNvCxnSpPr/>
            <p:nvPr/>
          </p:nvCxnSpPr>
          <p:spPr>
            <a:xfrm flipH="1">
              <a:off x="5838185" y="1169068"/>
              <a:ext cx="2564605"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4" name="Group 94"/>
          <p:cNvGrpSpPr>
            <a:grpSpLocks noChangeAspect="1"/>
          </p:cNvGrpSpPr>
          <p:nvPr/>
        </p:nvGrpSpPr>
        <p:grpSpPr bwMode="auto">
          <a:xfrm>
            <a:off x="10821246" y="5643001"/>
            <a:ext cx="1656126" cy="1355811"/>
            <a:chOff x="-1959" y="1844"/>
            <a:chExt cx="943" cy="772"/>
          </a:xfrm>
        </p:grpSpPr>
        <p:sp>
          <p:nvSpPr>
            <p:cNvPr id="155"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7"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8" name="Rectangle 106"/>
            <p:cNvSpPr>
              <a:spLocks noChangeArrowheads="1"/>
            </p:cNvSpPr>
            <p:nvPr/>
          </p:nvSpPr>
          <p:spPr bwMode="auto">
            <a:xfrm>
              <a:off x="-1283"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59" name="Rectangle 107"/>
            <p:cNvSpPr>
              <a:spLocks noChangeArrowheads="1"/>
            </p:cNvSpPr>
            <p:nvPr/>
          </p:nvSpPr>
          <p:spPr bwMode="auto">
            <a:xfrm>
              <a:off x="-1405" y="2481"/>
              <a:ext cx="70" cy="135"/>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0" name="Rectangle 108"/>
            <p:cNvSpPr>
              <a:spLocks noChangeArrowheads="1"/>
            </p:cNvSpPr>
            <p:nvPr/>
          </p:nvSpPr>
          <p:spPr bwMode="auto">
            <a:xfrm>
              <a:off x="-1525" y="2008"/>
              <a:ext cx="432" cy="68"/>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1" name="Rectangle 109"/>
            <p:cNvSpPr>
              <a:spLocks noChangeArrowheads="1"/>
            </p:cNvSpPr>
            <p:nvPr/>
          </p:nvSpPr>
          <p:spPr bwMode="auto">
            <a:xfrm>
              <a:off x="-1525" y="2128"/>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2" name="Rectangle 110"/>
            <p:cNvSpPr>
              <a:spLocks noChangeArrowheads="1"/>
            </p:cNvSpPr>
            <p:nvPr/>
          </p:nvSpPr>
          <p:spPr bwMode="auto">
            <a:xfrm>
              <a:off x="-1525" y="2249"/>
              <a:ext cx="432" cy="69"/>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63" name="Rectangle 111"/>
            <p:cNvSpPr>
              <a:spLocks noChangeArrowheads="1"/>
            </p:cNvSpPr>
            <p:nvPr/>
          </p:nvSpPr>
          <p:spPr bwMode="auto">
            <a:xfrm>
              <a:off x="-1525" y="2369"/>
              <a:ext cx="432" cy="70"/>
            </a:xfrm>
            <a:prstGeom prst="rect">
              <a:avLst/>
            </a:prstGeom>
            <a:solidFill>
              <a:srgbClr val="0072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4" name="Group 114"/>
          <p:cNvGrpSpPr>
            <a:grpSpLocks noChangeAspect="1"/>
          </p:cNvGrpSpPr>
          <p:nvPr/>
        </p:nvGrpSpPr>
        <p:grpSpPr bwMode="auto">
          <a:xfrm>
            <a:off x="3455627" y="4302525"/>
            <a:ext cx="2733047" cy="3482151"/>
            <a:chOff x="-5" y="1995"/>
            <a:chExt cx="1266" cy="1613"/>
          </a:xfrm>
        </p:grpSpPr>
        <p:sp>
          <p:nvSpPr>
            <p:cNvPr id="348" name="AutoShape 113"/>
            <p:cNvSpPr>
              <a:spLocks noChangeAspect="1" noChangeArrowheads="1" noTextEdit="1"/>
            </p:cNvSpPr>
            <p:nvPr/>
          </p:nvSpPr>
          <p:spPr bwMode="auto">
            <a:xfrm>
              <a:off x="-5" y="1995"/>
              <a:ext cx="1266" cy="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9" name="Rectangle 115"/>
            <p:cNvSpPr>
              <a:spLocks noChangeArrowheads="1"/>
            </p:cNvSpPr>
            <p:nvPr/>
          </p:nvSpPr>
          <p:spPr bwMode="auto">
            <a:xfrm>
              <a:off x="757" y="2359"/>
              <a:ext cx="253" cy="89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0" name="Rectangle 118"/>
            <p:cNvSpPr>
              <a:spLocks noChangeArrowheads="1"/>
            </p:cNvSpPr>
            <p:nvPr/>
          </p:nvSpPr>
          <p:spPr bwMode="auto">
            <a:xfrm>
              <a:off x="629" y="2549"/>
              <a:ext cx="314" cy="702"/>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1" name="Rectangle 119"/>
            <p:cNvSpPr>
              <a:spLocks noChangeArrowheads="1"/>
            </p:cNvSpPr>
            <p:nvPr/>
          </p:nvSpPr>
          <p:spPr bwMode="auto">
            <a:xfrm>
              <a:off x="230" y="2675"/>
              <a:ext cx="462" cy="576"/>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2" name="Rectangle 120"/>
            <p:cNvSpPr>
              <a:spLocks noChangeArrowheads="1"/>
            </p:cNvSpPr>
            <p:nvPr/>
          </p:nvSpPr>
          <p:spPr bwMode="auto">
            <a:xfrm>
              <a:off x="207" y="2657"/>
              <a:ext cx="509" cy="1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3" name="Rectangle 121"/>
            <p:cNvSpPr>
              <a:spLocks noChangeArrowheads="1"/>
            </p:cNvSpPr>
            <p:nvPr/>
          </p:nvSpPr>
          <p:spPr bwMode="auto">
            <a:xfrm>
              <a:off x="485" y="3135"/>
              <a:ext cx="60" cy="11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4" name="Rectangle 122"/>
            <p:cNvSpPr>
              <a:spLocks noChangeArrowheads="1"/>
            </p:cNvSpPr>
            <p:nvPr/>
          </p:nvSpPr>
          <p:spPr bwMode="auto">
            <a:xfrm>
              <a:off x="380" y="3135"/>
              <a:ext cx="60" cy="116"/>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5" name="Rectangle 123"/>
            <p:cNvSpPr>
              <a:spLocks noChangeArrowheads="1"/>
            </p:cNvSpPr>
            <p:nvPr/>
          </p:nvSpPr>
          <p:spPr bwMode="auto">
            <a:xfrm>
              <a:off x="276" y="2727"/>
              <a:ext cx="373" cy="5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6" name="Rectangle 124"/>
            <p:cNvSpPr>
              <a:spLocks noChangeArrowheads="1"/>
            </p:cNvSpPr>
            <p:nvPr/>
          </p:nvSpPr>
          <p:spPr bwMode="auto">
            <a:xfrm>
              <a:off x="276" y="2831"/>
              <a:ext cx="373" cy="5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7" name="Rectangle 125"/>
            <p:cNvSpPr>
              <a:spLocks noChangeArrowheads="1"/>
            </p:cNvSpPr>
            <p:nvPr/>
          </p:nvSpPr>
          <p:spPr bwMode="auto">
            <a:xfrm>
              <a:off x="276" y="2935"/>
              <a:ext cx="373" cy="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8" name="Rectangle 126"/>
            <p:cNvSpPr>
              <a:spLocks noChangeArrowheads="1"/>
            </p:cNvSpPr>
            <p:nvPr/>
          </p:nvSpPr>
          <p:spPr bwMode="auto">
            <a:xfrm>
              <a:off x="276" y="3038"/>
              <a:ext cx="373" cy="60"/>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9" name="Rectangle 127"/>
            <p:cNvSpPr>
              <a:spLocks noChangeArrowheads="1"/>
            </p:cNvSpPr>
            <p:nvPr/>
          </p:nvSpPr>
          <p:spPr bwMode="auto">
            <a:xfrm>
              <a:off x="306" y="2586"/>
              <a:ext cx="179" cy="7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5" name="Group 94"/>
          <p:cNvGrpSpPr>
            <a:grpSpLocks noChangeAspect="1"/>
          </p:cNvGrpSpPr>
          <p:nvPr/>
        </p:nvGrpSpPr>
        <p:grpSpPr bwMode="auto">
          <a:xfrm>
            <a:off x="5384037" y="5346186"/>
            <a:ext cx="2709299" cy="1666597"/>
            <a:chOff x="-1959" y="1844"/>
            <a:chExt cx="1255" cy="772"/>
          </a:xfrm>
        </p:grpSpPr>
        <p:sp>
          <p:nvSpPr>
            <p:cNvPr id="339" name="Freeform 95"/>
            <p:cNvSpPr>
              <a:spLocks/>
            </p:cNvSpPr>
            <p:nvPr/>
          </p:nvSpPr>
          <p:spPr bwMode="auto">
            <a:xfrm>
              <a:off x="-1959" y="2109"/>
              <a:ext cx="636" cy="507"/>
            </a:xfrm>
            <a:custGeom>
              <a:avLst/>
              <a:gdLst>
                <a:gd name="T0" fmla="*/ 211 w 636"/>
                <a:gd name="T1" fmla="*/ 55 h 507"/>
                <a:gd name="T2" fmla="*/ 211 w 636"/>
                <a:gd name="T3" fmla="*/ 0 h 507"/>
                <a:gd name="T4" fmla="*/ 77 w 636"/>
                <a:gd name="T5" fmla="*/ 0 h 507"/>
                <a:gd name="T6" fmla="*/ 77 w 636"/>
                <a:gd name="T7" fmla="*/ 55 h 507"/>
                <a:gd name="T8" fmla="*/ 0 w 636"/>
                <a:gd name="T9" fmla="*/ 55 h 507"/>
                <a:gd name="T10" fmla="*/ 0 w 636"/>
                <a:gd name="T11" fmla="*/ 68 h 507"/>
                <a:gd name="T12" fmla="*/ 18 w 636"/>
                <a:gd name="T13" fmla="*/ 68 h 507"/>
                <a:gd name="T14" fmla="*/ 18 w 636"/>
                <a:gd name="T15" fmla="*/ 507 h 507"/>
                <a:gd name="T16" fmla="*/ 618 w 636"/>
                <a:gd name="T17" fmla="*/ 507 h 507"/>
                <a:gd name="T18" fmla="*/ 618 w 636"/>
                <a:gd name="T19" fmla="*/ 68 h 507"/>
                <a:gd name="T20" fmla="*/ 636 w 636"/>
                <a:gd name="T21" fmla="*/ 68 h 507"/>
                <a:gd name="T22" fmla="*/ 636 w 636"/>
                <a:gd name="T23" fmla="*/ 55 h 507"/>
                <a:gd name="T24" fmla="*/ 211 w 636"/>
                <a:gd name="T25" fmla="*/ 55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6" h="507">
                  <a:moveTo>
                    <a:pt x="211" y="55"/>
                  </a:moveTo>
                  <a:lnTo>
                    <a:pt x="211" y="0"/>
                  </a:lnTo>
                  <a:lnTo>
                    <a:pt x="77" y="0"/>
                  </a:lnTo>
                  <a:lnTo>
                    <a:pt x="77" y="55"/>
                  </a:lnTo>
                  <a:lnTo>
                    <a:pt x="0" y="55"/>
                  </a:lnTo>
                  <a:lnTo>
                    <a:pt x="0" y="68"/>
                  </a:lnTo>
                  <a:lnTo>
                    <a:pt x="18" y="68"/>
                  </a:lnTo>
                  <a:lnTo>
                    <a:pt x="18" y="507"/>
                  </a:lnTo>
                  <a:lnTo>
                    <a:pt x="618" y="507"/>
                  </a:lnTo>
                  <a:lnTo>
                    <a:pt x="618" y="68"/>
                  </a:lnTo>
                  <a:lnTo>
                    <a:pt x="636" y="68"/>
                  </a:lnTo>
                  <a:lnTo>
                    <a:pt x="636" y="55"/>
                  </a:lnTo>
                  <a:lnTo>
                    <a:pt x="211" y="55"/>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0" name="Freeform 96"/>
            <p:cNvSpPr>
              <a:spLocks/>
            </p:cNvSpPr>
            <p:nvPr/>
          </p:nvSpPr>
          <p:spPr bwMode="auto">
            <a:xfrm>
              <a:off x="-1249" y="2182"/>
              <a:ext cx="545" cy="434"/>
            </a:xfrm>
            <a:custGeom>
              <a:avLst/>
              <a:gdLst>
                <a:gd name="T0" fmla="*/ 181 w 545"/>
                <a:gd name="T1" fmla="*/ 47 h 434"/>
                <a:gd name="T2" fmla="*/ 181 w 545"/>
                <a:gd name="T3" fmla="*/ 0 h 434"/>
                <a:gd name="T4" fmla="*/ 65 w 545"/>
                <a:gd name="T5" fmla="*/ 0 h 434"/>
                <a:gd name="T6" fmla="*/ 65 w 545"/>
                <a:gd name="T7" fmla="*/ 47 h 434"/>
                <a:gd name="T8" fmla="*/ 0 w 545"/>
                <a:gd name="T9" fmla="*/ 47 h 434"/>
                <a:gd name="T10" fmla="*/ 0 w 545"/>
                <a:gd name="T11" fmla="*/ 58 h 434"/>
                <a:gd name="T12" fmla="*/ 15 w 545"/>
                <a:gd name="T13" fmla="*/ 58 h 434"/>
                <a:gd name="T14" fmla="*/ 15 w 545"/>
                <a:gd name="T15" fmla="*/ 434 h 434"/>
                <a:gd name="T16" fmla="*/ 530 w 545"/>
                <a:gd name="T17" fmla="*/ 434 h 434"/>
                <a:gd name="T18" fmla="*/ 530 w 545"/>
                <a:gd name="T19" fmla="*/ 58 h 434"/>
                <a:gd name="T20" fmla="*/ 545 w 545"/>
                <a:gd name="T21" fmla="*/ 58 h 434"/>
                <a:gd name="T22" fmla="*/ 545 w 545"/>
                <a:gd name="T23" fmla="*/ 47 h 434"/>
                <a:gd name="T24" fmla="*/ 181 w 545"/>
                <a:gd name="T25" fmla="*/ 47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5" h="434">
                  <a:moveTo>
                    <a:pt x="181" y="47"/>
                  </a:moveTo>
                  <a:lnTo>
                    <a:pt x="181" y="0"/>
                  </a:lnTo>
                  <a:lnTo>
                    <a:pt x="65" y="0"/>
                  </a:lnTo>
                  <a:lnTo>
                    <a:pt x="65" y="47"/>
                  </a:lnTo>
                  <a:lnTo>
                    <a:pt x="0" y="47"/>
                  </a:lnTo>
                  <a:lnTo>
                    <a:pt x="0" y="58"/>
                  </a:lnTo>
                  <a:lnTo>
                    <a:pt x="15" y="58"/>
                  </a:lnTo>
                  <a:lnTo>
                    <a:pt x="15" y="434"/>
                  </a:lnTo>
                  <a:lnTo>
                    <a:pt x="530" y="434"/>
                  </a:lnTo>
                  <a:lnTo>
                    <a:pt x="530" y="58"/>
                  </a:lnTo>
                  <a:lnTo>
                    <a:pt x="545" y="58"/>
                  </a:lnTo>
                  <a:lnTo>
                    <a:pt x="545" y="47"/>
                  </a:lnTo>
                  <a:lnTo>
                    <a:pt x="181" y="47"/>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1" name="Freeform 105"/>
            <p:cNvSpPr>
              <a:spLocks/>
            </p:cNvSpPr>
            <p:nvPr/>
          </p:nvSpPr>
          <p:spPr bwMode="auto">
            <a:xfrm>
              <a:off x="-1605" y="1844"/>
              <a:ext cx="589" cy="772"/>
            </a:xfrm>
            <a:custGeom>
              <a:avLst/>
              <a:gdLst>
                <a:gd name="T0" fmla="*/ 322 w 589"/>
                <a:gd name="T1" fmla="*/ 83 h 772"/>
                <a:gd name="T2" fmla="*/ 322 w 589"/>
                <a:gd name="T3" fmla="*/ 0 h 772"/>
                <a:gd name="T4" fmla="*/ 114 w 589"/>
                <a:gd name="T5" fmla="*/ 0 h 772"/>
                <a:gd name="T6" fmla="*/ 114 w 589"/>
                <a:gd name="T7" fmla="*/ 83 h 772"/>
                <a:gd name="T8" fmla="*/ 0 w 589"/>
                <a:gd name="T9" fmla="*/ 83 h 772"/>
                <a:gd name="T10" fmla="*/ 0 w 589"/>
                <a:gd name="T11" fmla="*/ 104 h 772"/>
                <a:gd name="T12" fmla="*/ 26 w 589"/>
                <a:gd name="T13" fmla="*/ 104 h 772"/>
                <a:gd name="T14" fmla="*/ 26 w 589"/>
                <a:gd name="T15" fmla="*/ 772 h 772"/>
                <a:gd name="T16" fmla="*/ 563 w 589"/>
                <a:gd name="T17" fmla="*/ 772 h 772"/>
                <a:gd name="T18" fmla="*/ 563 w 589"/>
                <a:gd name="T19" fmla="*/ 104 h 772"/>
                <a:gd name="T20" fmla="*/ 589 w 589"/>
                <a:gd name="T21" fmla="*/ 104 h 772"/>
                <a:gd name="T22" fmla="*/ 589 w 589"/>
                <a:gd name="T23" fmla="*/ 83 h 772"/>
                <a:gd name="T24" fmla="*/ 322 w 589"/>
                <a:gd name="T25" fmla="*/ 8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9" h="772">
                  <a:moveTo>
                    <a:pt x="322" y="83"/>
                  </a:moveTo>
                  <a:lnTo>
                    <a:pt x="322" y="0"/>
                  </a:lnTo>
                  <a:lnTo>
                    <a:pt x="114" y="0"/>
                  </a:lnTo>
                  <a:lnTo>
                    <a:pt x="114" y="83"/>
                  </a:lnTo>
                  <a:lnTo>
                    <a:pt x="0" y="83"/>
                  </a:lnTo>
                  <a:lnTo>
                    <a:pt x="0" y="104"/>
                  </a:lnTo>
                  <a:lnTo>
                    <a:pt x="26" y="104"/>
                  </a:lnTo>
                  <a:lnTo>
                    <a:pt x="26" y="772"/>
                  </a:lnTo>
                  <a:lnTo>
                    <a:pt x="563" y="772"/>
                  </a:lnTo>
                  <a:lnTo>
                    <a:pt x="563" y="104"/>
                  </a:lnTo>
                  <a:lnTo>
                    <a:pt x="589" y="104"/>
                  </a:lnTo>
                  <a:lnTo>
                    <a:pt x="589" y="83"/>
                  </a:lnTo>
                  <a:lnTo>
                    <a:pt x="322" y="83"/>
                  </a:lnTo>
                  <a:close/>
                </a:path>
              </a:pathLst>
            </a:custGeom>
            <a:solidFill>
              <a:srgbClr val="008D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2" name="Rectangle 106"/>
            <p:cNvSpPr>
              <a:spLocks noChangeArrowheads="1"/>
            </p:cNvSpPr>
            <p:nvPr/>
          </p:nvSpPr>
          <p:spPr bwMode="auto">
            <a:xfrm>
              <a:off x="-1283" y="2481"/>
              <a:ext cx="70" cy="1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3" name="Rectangle 107"/>
            <p:cNvSpPr>
              <a:spLocks noChangeArrowheads="1"/>
            </p:cNvSpPr>
            <p:nvPr/>
          </p:nvSpPr>
          <p:spPr bwMode="auto">
            <a:xfrm>
              <a:off x="-1405" y="2481"/>
              <a:ext cx="70" cy="13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4" name="Rectangle 108"/>
            <p:cNvSpPr>
              <a:spLocks noChangeArrowheads="1"/>
            </p:cNvSpPr>
            <p:nvPr/>
          </p:nvSpPr>
          <p:spPr bwMode="auto">
            <a:xfrm>
              <a:off x="-1525" y="2008"/>
              <a:ext cx="432" cy="6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5" name="Rectangle 109"/>
            <p:cNvSpPr>
              <a:spLocks noChangeArrowheads="1"/>
            </p:cNvSpPr>
            <p:nvPr/>
          </p:nvSpPr>
          <p:spPr bwMode="auto">
            <a:xfrm>
              <a:off x="-1525" y="2128"/>
              <a:ext cx="432" cy="6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6" name="Rectangle 110"/>
            <p:cNvSpPr>
              <a:spLocks noChangeArrowheads="1"/>
            </p:cNvSpPr>
            <p:nvPr/>
          </p:nvSpPr>
          <p:spPr bwMode="auto">
            <a:xfrm>
              <a:off x="-1525" y="2249"/>
              <a:ext cx="432" cy="69"/>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7" name="Rectangle 111"/>
            <p:cNvSpPr>
              <a:spLocks noChangeArrowheads="1"/>
            </p:cNvSpPr>
            <p:nvPr/>
          </p:nvSpPr>
          <p:spPr bwMode="auto">
            <a:xfrm>
              <a:off x="-1525" y="2369"/>
              <a:ext cx="432" cy="7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6" name="Group 265"/>
          <p:cNvGrpSpPr/>
          <p:nvPr/>
        </p:nvGrpSpPr>
        <p:grpSpPr>
          <a:xfrm>
            <a:off x="7862757" y="1662786"/>
            <a:ext cx="3607568" cy="5328098"/>
            <a:chOff x="673100" y="1319214"/>
            <a:chExt cx="2166938" cy="3200400"/>
          </a:xfrm>
        </p:grpSpPr>
        <p:grpSp>
          <p:nvGrpSpPr>
            <p:cNvPr id="267" name="Group 24"/>
            <p:cNvGrpSpPr>
              <a:grpSpLocks noChangeAspect="1"/>
            </p:cNvGrpSpPr>
            <p:nvPr/>
          </p:nvGrpSpPr>
          <p:grpSpPr bwMode="auto">
            <a:xfrm>
              <a:off x="673100" y="1319214"/>
              <a:ext cx="2166938" cy="3200400"/>
              <a:chOff x="424" y="831"/>
              <a:chExt cx="1365" cy="2016"/>
            </a:xfrm>
          </p:grpSpPr>
          <p:sp>
            <p:nvSpPr>
              <p:cNvPr id="278" name="Freeform 25"/>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79" name="Freeform 26"/>
              <p:cNvSpPr>
                <a:spLocks/>
              </p:cNvSpPr>
              <p:nvPr/>
            </p:nvSpPr>
            <p:spPr bwMode="auto">
              <a:xfrm>
                <a:off x="487" y="1799"/>
                <a:ext cx="1048" cy="1048"/>
              </a:xfrm>
              <a:custGeom>
                <a:avLst/>
                <a:gdLst>
                  <a:gd name="T0" fmla="*/ 420 w 1048"/>
                  <a:gd name="T1" fmla="*/ 110 h 1048"/>
                  <a:gd name="T2" fmla="*/ 420 w 1048"/>
                  <a:gd name="T3" fmla="*/ 0 h 1048"/>
                  <a:gd name="T4" fmla="*/ 149 w 1048"/>
                  <a:gd name="T5" fmla="*/ 0 h 1048"/>
                  <a:gd name="T6" fmla="*/ 149 w 1048"/>
                  <a:gd name="T7" fmla="*/ 110 h 1048"/>
                  <a:gd name="T8" fmla="*/ 0 w 1048"/>
                  <a:gd name="T9" fmla="*/ 110 h 1048"/>
                  <a:gd name="T10" fmla="*/ 0 w 1048"/>
                  <a:gd name="T11" fmla="*/ 138 h 1048"/>
                  <a:gd name="T12" fmla="*/ 35 w 1048"/>
                  <a:gd name="T13" fmla="*/ 138 h 1048"/>
                  <a:gd name="T14" fmla="*/ 35 w 1048"/>
                  <a:gd name="T15" fmla="*/ 1048 h 1048"/>
                  <a:gd name="T16" fmla="*/ 1013 w 1048"/>
                  <a:gd name="T17" fmla="*/ 1048 h 1048"/>
                  <a:gd name="T18" fmla="*/ 1013 w 1048"/>
                  <a:gd name="T19" fmla="*/ 138 h 1048"/>
                  <a:gd name="T20" fmla="*/ 1048 w 1048"/>
                  <a:gd name="T21" fmla="*/ 138 h 1048"/>
                  <a:gd name="T22" fmla="*/ 1048 w 1048"/>
                  <a:gd name="T23" fmla="*/ 110 h 1048"/>
                  <a:gd name="T24" fmla="*/ 420 w 1048"/>
                  <a:gd name="T25" fmla="*/ 110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8" h="1048">
                    <a:moveTo>
                      <a:pt x="420" y="110"/>
                    </a:moveTo>
                    <a:lnTo>
                      <a:pt x="420" y="0"/>
                    </a:lnTo>
                    <a:lnTo>
                      <a:pt x="149" y="0"/>
                    </a:lnTo>
                    <a:lnTo>
                      <a:pt x="149" y="110"/>
                    </a:lnTo>
                    <a:lnTo>
                      <a:pt x="0" y="110"/>
                    </a:lnTo>
                    <a:lnTo>
                      <a:pt x="0" y="138"/>
                    </a:lnTo>
                    <a:lnTo>
                      <a:pt x="35" y="138"/>
                    </a:lnTo>
                    <a:lnTo>
                      <a:pt x="35" y="1048"/>
                    </a:lnTo>
                    <a:lnTo>
                      <a:pt x="1013" y="1048"/>
                    </a:lnTo>
                    <a:lnTo>
                      <a:pt x="1013" y="138"/>
                    </a:lnTo>
                    <a:lnTo>
                      <a:pt x="1048" y="138"/>
                    </a:lnTo>
                    <a:lnTo>
                      <a:pt x="1048" y="110"/>
                    </a:lnTo>
                    <a:lnTo>
                      <a:pt x="420" y="11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0" name="Freeform 27"/>
              <p:cNvSpPr>
                <a:spLocks/>
              </p:cNvSpPr>
              <p:nvPr/>
            </p:nvSpPr>
            <p:spPr bwMode="auto">
              <a:xfrm>
                <a:off x="716" y="831"/>
                <a:ext cx="571" cy="375"/>
              </a:xfrm>
              <a:custGeom>
                <a:avLst/>
                <a:gdLst>
                  <a:gd name="T0" fmla="*/ 206 w 245"/>
                  <a:gd name="T1" fmla="*/ 71 h 161"/>
                  <a:gd name="T2" fmla="*/ 206 w 245"/>
                  <a:gd name="T3" fmla="*/ 67 h 161"/>
                  <a:gd name="T4" fmla="*/ 139 w 245"/>
                  <a:gd name="T5" fmla="*/ 0 h 161"/>
                  <a:gd name="T6" fmla="*/ 82 w 245"/>
                  <a:gd name="T7" fmla="*/ 30 h 161"/>
                  <a:gd name="T8" fmla="*/ 64 w 245"/>
                  <a:gd name="T9" fmla="*/ 25 h 161"/>
                  <a:gd name="T10" fmla="*/ 42 w 245"/>
                  <a:gd name="T11" fmla="*/ 32 h 161"/>
                  <a:gd name="T12" fmla="*/ 25 w 245"/>
                  <a:gd name="T13" fmla="*/ 63 h 161"/>
                  <a:gd name="T14" fmla="*/ 0 w 245"/>
                  <a:gd name="T15" fmla="*/ 108 h 161"/>
                  <a:gd name="T16" fmla="*/ 48 w 245"/>
                  <a:gd name="T17" fmla="*/ 161 h 161"/>
                  <a:gd name="T18" fmla="*/ 54 w 245"/>
                  <a:gd name="T19" fmla="*/ 161 h 161"/>
                  <a:gd name="T20" fmla="*/ 59 w 245"/>
                  <a:gd name="T21" fmla="*/ 161 h 161"/>
                  <a:gd name="T22" fmla="*/ 169 w 245"/>
                  <a:gd name="T23" fmla="*/ 161 h 161"/>
                  <a:gd name="T24" fmla="*/ 171 w 245"/>
                  <a:gd name="T25" fmla="*/ 161 h 161"/>
                  <a:gd name="T26" fmla="*/ 174 w 245"/>
                  <a:gd name="T27" fmla="*/ 161 h 161"/>
                  <a:gd name="T28" fmla="*/ 182 w 245"/>
                  <a:gd name="T29" fmla="*/ 161 h 161"/>
                  <a:gd name="T30" fmla="*/ 200 w 245"/>
                  <a:gd name="T31" fmla="*/ 161 h 161"/>
                  <a:gd name="T32" fmla="*/ 245 w 245"/>
                  <a:gd name="T33" fmla="*/ 116 h 161"/>
                  <a:gd name="T34" fmla="*/ 206 w 245"/>
                  <a:gd name="T35" fmla="*/ 7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61">
                    <a:moveTo>
                      <a:pt x="206" y="71"/>
                    </a:moveTo>
                    <a:cubicBezTo>
                      <a:pt x="206" y="70"/>
                      <a:pt x="206" y="68"/>
                      <a:pt x="206" y="67"/>
                    </a:cubicBezTo>
                    <a:cubicBezTo>
                      <a:pt x="206" y="30"/>
                      <a:pt x="176" y="0"/>
                      <a:pt x="139" y="0"/>
                    </a:cubicBezTo>
                    <a:cubicBezTo>
                      <a:pt x="115" y="0"/>
                      <a:pt x="95" y="12"/>
                      <a:pt x="82" y="30"/>
                    </a:cubicBezTo>
                    <a:cubicBezTo>
                      <a:pt x="77" y="27"/>
                      <a:pt x="71" y="25"/>
                      <a:pt x="64" y="25"/>
                    </a:cubicBezTo>
                    <a:cubicBezTo>
                      <a:pt x="56" y="25"/>
                      <a:pt x="48" y="28"/>
                      <a:pt x="42" y="32"/>
                    </a:cubicBezTo>
                    <a:cubicBezTo>
                      <a:pt x="32" y="39"/>
                      <a:pt x="25" y="50"/>
                      <a:pt x="25" y="63"/>
                    </a:cubicBezTo>
                    <a:cubicBezTo>
                      <a:pt x="10" y="73"/>
                      <a:pt x="0" y="90"/>
                      <a:pt x="0" y="108"/>
                    </a:cubicBezTo>
                    <a:cubicBezTo>
                      <a:pt x="0" y="135"/>
                      <a:pt x="21" y="158"/>
                      <a:pt x="48" y="161"/>
                    </a:cubicBezTo>
                    <a:cubicBezTo>
                      <a:pt x="50" y="161"/>
                      <a:pt x="52" y="161"/>
                      <a:pt x="54" y="161"/>
                    </a:cubicBezTo>
                    <a:cubicBezTo>
                      <a:pt x="55" y="161"/>
                      <a:pt x="57" y="161"/>
                      <a:pt x="59" y="161"/>
                    </a:cubicBezTo>
                    <a:cubicBezTo>
                      <a:pt x="84" y="161"/>
                      <a:pt x="142" y="161"/>
                      <a:pt x="169" y="161"/>
                    </a:cubicBezTo>
                    <a:cubicBezTo>
                      <a:pt x="170" y="161"/>
                      <a:pt x="171" y="161"/>
                      <a:pt x="171" y="161"/>
                    </a:cubicBezTo>
                    <a:cubicBezTo>
                      <a:pt x="174" y="161"/>
                      <a:pt x="174" y="161"/>
                      <a:pt x="174" y="161"/>
                    </a:cubicBezTo>
                    <a:cubicBezTo>
                      <a:pt x="176" y="161"/>
                      <a:pt x="180" y="161"/>
                      <a:pt x="182" y="161"/>
                    </a:cubicBezTo>
                    <a:cubicBezTo>
                      <a:pt x="200" y="161"/>
                      <a:pt x="200" y="161"/>
                      <a:pt x="200" y="161"/>
                    </a:cubicBezTo>
                    <a:cubicBezTo>
                      <a:pt x="225" y="161"/>
                      <a:pt x="245" y="140"/>
                      <a:pt x="245" y="116"/>
                    </a:cubicBezTo>
                    <a:cubicBezTo>
                      <a:pt x="245" y="93"/>
                      <a:pt x="228" y="74"/>
                      <a:pt x="206" y="71"/>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1" name="Freeform 28"/>
              <p:cNvSpPr>
                <a:spLocks/>
              </p:cNvSpPr>
              <p:nvPr/>
            </p:nvSpPr>
            <p:spPr bwMode="auto">
              <a:xfrm>
                <a:off x="1362" y="1113"/>
                <a:ext cx="205" cy="133"/>
              </a:xfrm>
              <a:custGeom>
                <a:avLst/>
                <a:gdLst>
                  <a:gd name="T0" fmla="*/ 74 w 88"/>
                  <a:gd name="T1" fmla="*/ 25 h 57"/>
                  <a:gd name="T2" fmla="*/ 74 w 88"/>
                  <a:gd name="T3" fmla="*/ 24 h 57"/>
                  <a:gd name="T4" fmla="*/ 50 w 88"/>
                  <a:gd name="T5" fmla="*/ 0 h 57"/>
                  <a:gd name="T6" fmla="*/ 29 w 88"/>
                  <a:gd name="T7" fmla="*/ 10 h 57"/>
                  <a:gd name="T8" fmla="*/ 23 w 88"/>
                  <a:gd name="T9" fmla="*/ 9 h 57"/>
                  <a:gd name="T10" fmla="*/ 15 w 88"/>
                  <a:gd name="T11" fmla="*/ 11 h 57"/>
                  <a:gd name="T12" fmla="*/ 9 w 88"/>
                  <a:gd name="T13" fmla="*/ 22 h 57"/>
                  <a:gd name="T14" fmla="*/ 0 w 88"/>
                  <a:gd name="T15" fmla="*/ 38 h 57"/>
                  <a:gd name="T16" fmla="*/ 17 w 88"/>
                  <a:gd name="T17" fmla="*/ 57 h 57"/>
                  <a:gd name="T18" fmla="*/ 19 w 88"/>
                  <a:gd name="T19" fmla="*/ 57 h 57"/>
                  <a:gd name="T20" fmla="*/ 21 w 88"/>
                  <a:gd name="T21" fmla="*/ 57 h 57"/>
                  <a:gd name="T22" fmla="*/ 61 w 88"/>
                  <a:gd name="T23" fmla="*/ 57 h 57"/>
                  <a:gd name="T24" fmla="*/ 61 w 88"/>
                  <a:gd name="T25" fmla="*/ 57 h 57"/>
                  <a:gd name="T26" fmla="*/ 62 w 88"/>
                  <a:gd name="T27" fmla="*/ 57 h 57"/>
                  <a:gd name="T28" fmla="*/ 65 w 88"/>
                  <a:gd name="T29" fmla="*/ 57 h 57"/>
                  <a:gd name="T30" fmla="*/ 72 w 88"/>
                  <a:gd name="T31" fmla="*/ 57 h 57"/>
                  <a:gd name="T32" fmla="*/ 88 w 88"/>
                  <a:gd name="T33" fmla="*/ 41 h 57"/>
                  <a:gd name="T34" fmla="*/ 74 w 88"/>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57">
                    <a:moveTo>
                      <a:pt x="74" y="25"/>
                    </a:moveTo>
                    <a:cubicBezTo>
                      <a:pt x="74" y="24"/>
                      <a:pt x="74" y="24"/>
                      <a:pt x="74" y="24"/>
                    </a:cubicBezTo>
                    <a:cubicBezTo>
                      <a:pt x="74" y="10"/>
                      <a:pt x="63" y="0"/>
                      <a:pt x="50" y="0"/>
                    </a:cubicBezTo>
                    <a:cubicBezTo>
                      <a:pt x="41" y="0"/>
                      <a:pt x="34" y="4"/>
                      <a:pt x="29" y="10"/>
                    </a:cubicBezTo>
                    <a:cubicBezTo>
                      <a:pt x="28" y="9"/>
                      <a:pt x="25" y="9"/>
                      <a:pt x="23" y="9"/>
                    </a:cubicBezTo>
                    <a:cubicBezTo>
                      <a:pt x="20" y="9"/>
                      <a:pt x="17" y="10"/>
                      <a:pt x="15" y="11"/>
                    </a:cubicBezTo>
                    <a:cubicBezTo>
                      <a:pt x="11" y="13"/>
                      <a:pt x="9" y="18"/>
                      <a:pt x="9" y="22"/>
                    </a:cubicBezTo>
                    <a:cubicBezTo>
                      <a:pt x="4" y="26"/>
                      <a:pt x="0" y="32"/>
                      <a:pt x="0" y="38"/>
                    </a:cubicBezTo>
                    <a:cubicBezTo>
                      <a:pt x="0" y="48"/>
                      <a:pt x="7" y="56"/>
                      <a:pt x="17" y="57"/>
                    </a:cubicBezTo>
                    <a:cubicBezTo>
                      <a:pt x="18" y="57"/>
                      <a:pt x="18" y="57"/>
                      <a:pt x="19" y="57"/>
                    </a:cubicBezTo>
                    <a:cubicBezTo>
                      <a:pt x="20" y="57"/>
                      <a:pt x="20" y="57"/>
                      <a:pt x="21" y="57"/>
                    </a:cubicBezTo>
                    <a:cubicBezTo>
                      <a:pt x="30" y="57"/>
                      <a:pt x="51" y="57"/>
                      <a:pt x="61" y="57"/>
                    </a:cubicBezTo>
                    <a:cubicBezTo>
                      <a:pt x="61" y="57"/>
                      <a:pt x="61" y="57"/>
                      <a:pt x="61" y="57"/>
                    </a:cubicBezTo>
                    <a:cubicBezTo>
                      <a:pt x="62" y="57"/>
                      <a:pt x="62" y="57"/>
                      <a:pt x="62" y="57"/>
                    </a:cubicBezTo>
                    <a:cubicBezTo>
                      <a:pt x="63" y="57"/>
                      <a:pt x="64" y="57"/>
                      <a:pt x="65" y="57"/>
                    </a:cubicBezTo>
                    <a:cubicBezTo>
                      <a:pt x="72" y="57"/>
                      <a:pt x="72" y="57"/>
                      <a:pt x="72" y="57"/>
                    </a:cubicBezTo>
                    <a:cubicBezTo>
                      <a:pt x="81" y="57"/>
                      <a:pt x="88" y="50"/>
                      <a:pt x="88" y="41"/>
                    </a:cubicBezTo>
                    <a:cubicBezTo>
                      <a:pt x="88" y="33"/>
                      <a:pt x="82" y="26"/>
                      <a:pt x="74" y="25"/>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2" name="Freeform 29"/>
              <p:cNvSpPr>
                <a:spLocks/>
              </p:cNvSpPr>
              <p:nvPr/>
            </p:nvSpPr>
            <p:spPr bwMode="auto">
              <a:xfrm>
                <a:off x="450" y="1181"/>
                <a:ext cx="317" cy="207"/>
              </a:xfrm>
              <a:custGeom>
                <a:avLst/>
                <a:gdLst>
                  <a:gd name="T0" fmla="*/ 114 w 136"/>
                  <a:gd name="T1" fmla="*/ 39 h 89"/>
                  <a:gd name="T2" fmla="*/ 114 w 136"/>
                  <a:gd name="T3" fmla="*/ 37 h 89"/>
                  <a:gd name="T4" fmla="*/ 76 w 136"/>
                  <a:gd name="T5" fmla="*/ 0 h 89"/>
                  <a:gd name="T6" fmla="*/ 45 w 136"/>
                  <a:gd name="T7" fmla="*/ 16 h 89"/>
                  <a:gd name="T8" fmla="*/ 35 w 136"/>
                  <a:gd name="T9" fmla="*/ 14 h 89"/>
                  <a:gd name="T10" fmla="*/ 23 w 136"/>
                  <a:gd name="T11" fmla="*/ 17 h 89"/>
                  <a:gd name="T12" fmla="*/ 13 w 136"/>
                  <a:gd name="T13" fmla="*/ 35 h 89"/>
                  <a:gd name="T14" fmla="*/ 0 w 136"/>
                  <a:gd name="T15" fmla="*/ 60 h 89"/>
                  <a:gd name="T16" fmla="*/ 26 w 136"/>
                  <a:gd name="T17" fmla="*/ 89 h 89"/>
                  <a:gd name="T18" fmla="*/ 29 w 136"/>
                  <a:gd name="T19" fmla="*/ 89 h 89"/>
                  <a:gd name="T20" fmla="*/ 32 w 136"/>
                  <a:gd name="T21" fmla="*/ 89 h 89"/>
                  <a:gd name="T22" fmla="*/ 93 w 136"/>
                  <a:gd name="T23" fmla="*/ 89 h 89"/>
                  <a:gd name="T24" fmla="*/ 95 w 136"/>
                  <a:gd name="T25" fmla="*/ 89 h 89"/>
                  <a:gd name="T26" fmla="*/ 96 w 136"/>
                  <a:gd name="T27" fmla="*/ 89 h 89"/>
                  <a:gd name="T28" fmla="*/ 101 w 136"/>
                  <a:gd name="T29" fmla="*/ 89 h 89"/>
                  <a:gd name="T30" fmla="*/ 110 w 136"/>
                  <a:gd name="T31" fmla="*/ 89 h 89"/>
                  <a:gd name="T32" fmla="*/ 136 w 136"/>
                  <a:gd name="T33" fmla="*/ 64 h 89"/>
                  <a:gd name="T34" fmla="*/ 114 w 136"/>
                  <a:gd name="T35" fmla="*/ 3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6" h="89">
                    <a:moveTo>
                      <a:pt x="114" y="39"/>
                    </a:moveTo>
                    <a:cubicBezTo>
                      <a:pt x="114" y="38"/>
                      <a:pt x="114" y="38"/>
                      <a:pt x="114" y="37"/>
                    </a:cubicBezTo>
                    <a:cubicBezTo>
                      <a:pt x="114" y="16"/>
                      <a:pt x="97" y="0"/>
                      <a:pt x="76" y="0"/>
                    </a:cubicBezTo>
                    <a:cubicBezTo>
                      <a:pt x="63" y="0"/>
                      <a:pt x="52" y="6"/>
                      <a:pt x="45" y="16"/>
                    </a:cubicBezTo>
                    <a:cubicBezTo>
                      <a:pt x="42" y="15"/>
                      <a:pt x="39" y="14"/>
                      <a:pt x="35" y="14"/>
                    </a:cubicBezTo>
                    <a:cubicBezTo>
                      <a:pt x="30" y="14"/>
                      <a:pt x="26" y="15"/>
                      <a:pt x="23" y="17"/>
                    </a:cubicBezTo>
                    <a:cubicBezTo>
                      <a:pt x="17" y="21"/>
                      <a:pt x="13" y="27"/>
                      <a:pt x="13" y="35"/>
                    </a:cubicBezTo>
                    <a:cubicBezTo>
                      <a:pt x="5" y="40"/>
                      <a:pt x="0" y="49"/>
                      <a:pt x="0" y="60"/>
                    </a:cubicBezTo>
                    <a:cubicBezTo>
                      <a:pt x="0" y="75"/>
                      <a:pt x="11" y="87"/>
                      <a:pt x="26" y="89"/>
                    </a:cubicBezTo>
                    <a:cubicBezTo>
                      <a:pt x="27" y="89"/>
                      <a:pt x="28" y="89"/>
                      <a:pt x="29" y="89"/>
                    </a:cubicBezTo>
                    <a:cubicBezTo>
                      <a:pt x="30" y="89"/>
                      <a:pt x="31" y="89"/>
                      <a:pt x="32" y="89"/>
                    </a:cubicBezTo>
                    <a:cubicBezTo>
                      <a:pt x="46" y="89"/>
                      <a:pt x="78" y="89"/>
                      <a:pt x="93" y="89"/>
                    </a:cubicBezTo>
                    <a:cubicBezTo>
                      <a:pt x="94" y="89"/>
                      <a:pt x="94" y="89"/>
                      <a:pt x="95" y="89"/>
                    </a:cubicBezTo>
                    <a:cubicBezTo>
                      <a:pt x="96" y="89"/>
                      <a:pt x="96" y="89"/>
                      <a:pt x="96" y="89"/>
                    </a:cubicBezTo>
                    <a:cubicBezTo>
                      <a:pt x="97" y="89"/>
                      <a:pt x="99" y="89"/>
                      <a:pt x="101" y="89"/>
                    </a:cubicBezTo>
                    <a:cubicBezTo>
                      <a:pt x="110" y="89"/>
                      <a:pt x="110" y="89"/>
                      <a:pt x="110" y="89"/>
                    </a:cubicBezTo>
                    <a:cubicBezTo>
                      <a:pt x="124" y="89"/>
                      <a:pt x="136" y="78"/>
                      <a:pt x="136" y="64"/>
                    </a:cubicBezTo>
                    <a:cubicBezTo>
                      <a:pt x="136" y="51"/>
                      <a:pt x="126" y="41"/>
                      <a:pt x="114" y="39"/>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3" name="Rectangle 30"/>
              <p:cNvSpPr>
                <a:spLocks noChangeArrowheads="1"/>
              </p:cNvSpPr>
              <p:nvPr/>
            </p:nvSpPr>
            <p:spPr bwMode="auto">
              <a:xfrm>
                <a:off x="879" y="1377"/>
                <a:ext cx="700" cy="58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4" name="Rectangle 31"/>
              <p:cNvSpPr>
                <a:spLocks noChangeArrowheads="1"/>
              </p:cNvSpPr>
              <p:nvPr/>
            </p:nvSpPr>
            <p:spPr bwMode="auto">
              <a:xfrm>
                <a:off x="879" y="1377"/>
                <a:ext cx="700" cy="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5" name="Rectangle 32"/>
              <p:cNvSpPr>
                <a:spLocks noChangeArrowheads="1"/>
              </p:cNvSpPr>
              <p:nvPr/>
            </p:nvSpPr>
            <p:spPr bwMode="auto">
              <a:xfrm>
                <a:off x="844" y="1349"/>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6" name="Rectangle 33"/>
              <p:cNvSpPr>
                <a:spLocks noChangeArrowheads="1"/>
              </p:cNvSpPr>
              <p:nvPr/>
            </p:nvSpPr>
            <p:spPr bwMode="auto">
              <a:xfrm>
                <a:off x="844" y="1349"/>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7" name="Rectangle 34"/>
              <p:cNvSpPr>
                <a:spLocks noChangeArrowheads="1"/>
              </p:cNvSpPr>
              <p:nvPr/>
            </p:nvSpPr>
            <p:spPr bwMode="auto">
              <a:xfrm>
                <a:off x="949" y="145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8" name="Rectangle 35"/>
              <p:cNvSpPr>
                <a:spLocks noChangeArrowheads="1"/>
              </p:cNvSpPr>
              <p:nvPr/>
            </p:nvSpPr>
            <p:spPr bwMode="auto">
              <a:xfrm>
                <a:off x="949" y="145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89" name="Rectangle 36"/>
              <p:cNvSpPr>
                <a:spLocks noChangeArrowheads="1"/>
              </p:cNvSpPr>
              <p:nvPr/>
            </p:nvSpPr>
            <p:spPr bwMode="auto">
              <a:xfrm>
                <a:off x="949" y="161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0" name="Rectangle 37"/>
              <p:cNvSpPr>
                <a:spLocks noChangeArrowheads="1"/>
              </p:cNvSpPr>
              <p:nvPr/>
            </p:nvSpPr>
            <p:spPr bwMode="auto">
              <a:xfrm>
                <a:off x="949" y="161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1" name="Freeform 38"/>
              <p:cNvSpPr>
                <a:spLocks/>
              </p:cNvSpPr>
              <p:nvPr/>
            </p:nvSpPr>
            <p:spPr bwMode="auto">
              <a:xfrm>
                <a:off x="879" y="1377"/>
                <a:ext cx="247" cy="233"/>
              </a:xfrm>
              <a:custGeom>
                <a:avLst/>
                <a:gdLst>
                  <a:gd name="T0" fmla="*/ 106 w 106"/>
                  <a:gd name="T1" fmla="*/ 0 h 100"/>
                  <a:gd name="T2" fmla="*/ 0 w 106"/>
                  <a:gd name="T3" fmla="*/ 0 h 100"/>
                  <a:gd name="T4" fmla="*/ 0 w 106"/>
                  <a:gd name="T5" fmla="*/ 99 h 100"/>
                  <a:gd name="T6" fmla="*/ 8 w 106"/>
                  <a:gd name="T7" fmla="*/ 100 h 100"/>
                  <a:gd name="T8" fmla="*/ 76 w 106"/>
                  <a:gd name="T9" fmla="*/ 72 h 100"/>
                  <a:gd name="T10" fmla="*/ 30 w 106"/>
                  <a:gd name="T11" fmla="*/ 72 h 100"/>
                  <a:gd name="T12" fmla="*/ 30 w 106"/>
                  <a:gd name="T13" fmla="*/ 33 h 100"/>
                  <a:gd name="T14" fmla="*/ 101 w 106"/>
                  <a:gd name="T15" fmla="*/ 33 h 100"/>
                  <a:gd name="T16" fmla="*/ 106 w 106"/>
                  <a:gd name="T17" fmla="*/ 2 h 100"/>
                  <a:gd name="T18" fmla="*/ 106 w 106"/>
                  <a:gd name="T19"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00">
                    <a:moveTo>
                      <a:pt x="106" y="0"/>
                    </a:moveTo>
                    <a:cubicBezTo>
                      <a:pt x="0" y="0"/>
                      <a:pt x="0" y="0"/>
                      <a:pt x="0" y="0"/>
                    </a:cubicBezTo>
                    <a:cubicBezTo>
                      <a:pt x="0" y="99"/>
                      <a:pt x="0" y="99"/>
                      <a:pt x="0" y="99"/>
                    </a:cubicBezTo>
                    <a:cubicBezTo>
                      <a:pt x="3" y="99"/>
                      <a:pt x="5" y="100"/>
                      <a:pt x="8" y="100"/>
                    </a:cubicBezTo>
                    <a:cubicBezTo>
                      <a:pt x="34" y="100"/>
                      <a:pt x="58" y="89"/>
                      <a:pt x="76" y="72"/>
                    </a:cubicBezTo>
                    <a:cubicBezTo>
                      <a:pt x="30" y="72"/>
                      <a:pt x="30" y="72"/>
                      <a:pt x="30" y="72"/>
                    </a:cubicBezTo>
                    <a:cubicBezTo>
                      <a:pt x="30" y="33"/>
                      <a:pt x="30" y="33"/>
                      <a:pt x="30" y="33"/>
                    </a:cubicBezTo>
                    <a:cubicBezTo>
                      <a:pt x="101" y="33"/>
                      <a:pt x="101" y="33"/>
                      <a:pt x="101" y="33"/>
                    </a:cubicBezTo>
                    <a:cubicBezTo>
                      <a:pt x="104" y="23"/>
                      <a:pt x="106" y="13"/>
                      <a:pt x="106" y="2"/>
                    </a:cubicBezTo>
                    <a:cubicBezTo>
                      <a:pt x="106" y="1"/>
                      <a:pt x="106" y="0"/>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2" name="Freeform 39"/>
              <p:cNvSpPr>
                <a:spLocks/>
              </p:cNvSpPr>
              <p:nvPr/>
            </p:nvSpPr>
            <p:spPr bwMode="auto">
              <a:xfrm>
                <a:off x="879" y="1349"/>
                <a:ext cx="247" cy="28"/>
              </a:xfrm>
              <a:custGeom>
                <a:avLst/>
                <a:gdLst>
                  <a:gd name="T0" fmla="*/ 105 w 106"/>
                  <a:gd name="T1" fmla="*/ 0 h 12"/>
                  <a:gd name="T2" fmla="*/ 0 w 106"/>
                  <a:gd name="T3" fmla="*/ 0 h 12"/>
                  <a:gd name="T4" fmla="*/ 0 w 106"/>
                  <a:gd name="T5" fmla="*/ 12 h 12"/>
                  <a:gd name="T6" fmla="*/ 106 w 106"/>
                  <a:gd name="T7" fmla="*/ 12 h 12"/>
                  <a:gd name="T8" fmla="*/ 105 w 106"/>
                  <a:gd name="T9" fmla="*/ 0 h 12"/>
                </a:gdLst>
                <a:ahLst/>
                <a:cxnLst>
                  <a:cxn ang="0">
                    <a:pos x="T0" y="T1"/>
                  </a:cxn>
                  <a:cxn ang="0">
                    <a:pos x="T2" y="T3"/>
                  </a:cxn>
                  <a:cxn ang="0">
                    <a:pos x="T4" y="T5"/>
                  </a:cxn>
                  <a:cxn ang="0">
                    <a:pos x="T6" y="T7"/>
                  </a:cxn>
                  <a:cxn ang="0">
                    <a:pos x="T8" y="T9"/>
                  </a:cxn>
                </a:cxnLst>
                <a:rect l="0" t="0" r="r" b="b"/>
                <a:pathLst>
                  <a:path w="106" h="12">
                    <a:moveTo>
                      <a:pt x="105" y="0"/>
                    </a:moveTo>
                    <a:cubicBezTo>
                      <a:pt x="0" y="0"/>
                      <a:pt x="0" y="0"/>
                      <a:pt x="0" y="0"/>
                    </a:cubicBezTo>
                    <a:cubicBezTo>
                      <a:pt x="0" y="12"/>
                      <a:pt x="0" y="12"/>
                      <a:pt x="0" y="12"/>
                    </a:cubicBezTo>
                    <a:cubicBezTo>
                      <a:pt x="106" y="12"/>
                      <a:pt x="106" y="12"/>
                      <a:pt x="106" y="12"/>
                    </a:cubicBezTo>
                    <a:cubicBezTo>
                      <a:pt x="106" y="8"/>
                      <a:pt x="105" y="4"/>
                      <a:pt x="10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3" name="Freeform 40"/>
              <p:cNvSpPr>
                <a:spLocks/>
              </p:cNvSpPr>
              <p:nvPr/>
            </p:nvSpPr>
            <p:spPr bwMode="auto">
              <a:xfrm>
                <a:off x="949" y="1454"/>
                <a:ext cx="166" cy="91"/>
              </a:xfrm>
              <a:custGeom>
                <a:avLst/>
                <a:gdLst>
                  <a:gd name="T0" fmla="*/ 71 w 71"/>
                  <a:gd name="T1" fmla="*/ 0 h 39"/>
                  <a:gd name="T2" fmla="*/ 0 w 71"/>
                  <a:gd name="T3" fmla="*/ 0 h 39"/>
                  <a:gd name="T4" fmla="*/ 0 w 71"/>
                  <a:gd name="T5" fmla="*/ 39 h 39"/>
                  <a:gd name="T6" fmla="*/ 46 w 71"/>
                  <a:gd name="T7" fmla="*/ 39 h 39"/>
                  <a:gd name="T8" fmla="*/ 71 w 71"/>
                  <a:gd name="T9" fmla="*/ 0 h 39"/>
                </a:gdLst>
                <a:ahLst/>
                <a:cxnLst>
                  <a:cxn ang="0">
                    <a:pos x="T0" y="T1"/>
                  </a:cxn>
                  <a:cxn ang="0">
                    <a:pos x="T2" y="T3"/>
                  </a:cxn>
                  <a:cxn ang="0">
                    <a:pos x="T4" y="T5"/>
                  </a:cxn>
                  <a:cxn ang="0">
                    <a:pos x="T6" y="T7"/>
                  </a:cxn>
                  <a:cxn ang="0">
                    <a:pos x="T8" y="T9"/>
                  </a:cxn>
                </a:cxnLst>
                <a:rect l="0" t="0" r="r" b="b"/>
                <a:pathLst>
                  <a:path w="71" h="39">
                    <a:moveTo>
                      <a:pt x="71" y="0"/>
                    </a:moveTo>
                    <a:cubicBezTo>
                      <a:pt x="0" y="0"/>
                      <a:pt x="0" y="0"/>
                      <a:pt x="0" y="0"/>
                    </a:cubicBezTo>
                    <a:cubicBezTo>
                      <a:pt x="0" y="39"/>
                      <a:pt x="0" y="39"/>
                      <a:pt x="0" y="39"/>
                    </a:cubicBezTo>
                    <a:cubicBezTo>
                      <a:pt x="46" y="39"/>
                      <a:pt x="46" y="39"/>
                      <a:pt x="46" y="39"/>
                    </a:cubicBezTo>
                    <a:cubicBezTo>
                      <a:pt x="57" y="29"/>
                      <a:pt x="65" y="15"/>
                      <a:pt x="7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4" name="Rectangle 41"/>
              <p:cNvSpPr>
                <a:spLocks noChangeArrowheads="1"/>
              </p:cNvSpPr>
              <p:nvPr/>
            </p:nvSpPr>
            <p:spPr bwMode="auto">
              <a:xfrm>
                <a:off x="949" y="1769"/>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5" name="Rectangle 42"/>
              <p:cNvSpPr>
                <a:spLocks noChangeArrowheads="1"/>
              </p:cNvSpPr>
              <p:nvPr/>
            </p:nvSpPr>
            <p:spPr bwMode="auto">
              <a:xfrm>
                <a:off x="949" y="1769"/>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6" name="Rectangle 43"/>
              <p:cNvSpPr>
                <a:spLocks noChangeArrowheads="1"/>
              </p:cNvSpPr>
              <p:nvPr/>
            </p:nvSpPr>
            <p:spPr bwMode="auto">
              <a:xfrm>
                <a:off x="879" y="1958"/>
                <a:ext cx="700" cy="889"/>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7" name="Rectangle 44"/>
              <p:cNvSpPr>
                <a:spLocks noChangeArrowheads="1"/>
              </p:cNvSpPr>
              <p:nvPr/>
            </p:nvSpPr>
            <p:spPr bwMode="auto">
              <a:xfrm>
                <a:off x="879" y="1958"/>
                <a:ext cx="700" cy="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8" name="Rectangle 45"/>
              <p:cNvSpPr>
                <a:spLocks noChangeArrowheads="1"/>
              </p:cNvSpPr>
              <p:nvPr/>
            </p:nvSpPr>
            <p:spPr bwMode="auto">
              <a:xfrm>
                <a:off x="844" y="1944"/>
                <a:ext cx="770" cy="28"/>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99" name="Rectangle 46"/>
              <p:cNvSpPr>
                <a:spLocks noChangeArrowheads="1"/>
              </p:cNvSpPr>
              <p:nvPr/>
            </p:nvSpPr>
            <p:spPr bwMode="auto">
              <a:xfrm>
                <a:off x="844" y="1944"/>
                <a:ext cx="77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0" name="Rectangle 47"/>
              <p:cNvSpPr>
                <a:spLocks noChangeArrowheads="1"/>
              </p:cNvSpPr>
              <p:nvPr/>
            </p:nvSpPr>
            <p:spPr bwMode="auto">
              <a:xfrm>
                <a:off x="1264"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1" name="Rectangle 48"/>
              <p:cNvSpPr>
                <a:spLocks noChangeArrowheads="1"/>
              </p:cNvSpPr>
              <p:nvPr/>
            </p:nvSpPr>
            <p:spPr bwMode="auto">
              <a:xfrm>
                <a:off x="1105" y="2669"/>
                <a:ext cx="91" cy="175"/>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2" name="Rectangle 49"/>
              <p:cNvSpPr>
                <a:spLocks noChangeArrowheads="1"/>
              </p:cNvSpPr>
              <p:nvPr/>
            </p:nvSpPr>
            <p:spPr bwMode="auto">
              <a:xfrm>
                <a:off x="1105" y="2669"/>
                <a:ext cx="91"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3" name="Rectangle 50"/>
              <p:cNvSpPr>
                <a:spLocks noChangeArrowheads="1"/>
              </p:cNvSpPr>
              <p:nvPr/>
            </p:nvSpPr>
            <p:spPr bwMode="auto">
              <a:xfrm>
                <a:off x="949" y="2051"/>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4" name="Rectangle 51"/>
              <p:cNvSpPr>
                <a:spLocks noChangeArrowheads="1"/>
              </p:cNvSpPr>
              <p:nvPr/>
            </p:nvSpPr>
            <p:spPr bwMode="auto">
              <a:xfrm>
                <a:off x="949" y="2051"/>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5" name="Rectangle 52"/>
              <p:cNvSpPr>
                <a:spLocks noChangeArrowheads="1"/>
              </p:cNvSpPr>
              <p:nvPr/>
            </p:nvSpPr>
            <p:spPr bwMode="auto">
              <a:xfrm>
                <a:off x="949" y="2207"/>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6" name="Rectangle 53"/>
              <p:cNvSpPr>
                <a:spLocks noChangeArrowheads="1"/>
              </p:cNvSpPr>
              <p:nvPr/>
            </p:nvSpPr>
            <p:spPr bwMode="auto">
              <a:xfrm>
                <a:off x="949" y="2207"/>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7" name="Rectangle 54"/>
              <p:cNvSpPr>
                <a:spLocks noChangeArrowheads="1"/>
              </p:cNvSpPr>
              <p:nvPr/>
            </p:nvSpPr>
            <p:spPr bwMode="auto">
              <a:xfrm>
                <a:off x="949" y="2364"/>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8" name="Rectangle 55"/>
              <p:cNvSpPr>
                <a:spLocks noChangeArrowheads="1"/>
              </p:cNvSpPr>
              <p:nvPr/>
            </p:nvSpPr>
            <p:spPr bwMode="auto">
              <a:xfrm>
                <a:off x="949" y="2364"/>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09" name="Rectangle 56"/>
              <p:cNvSpPr>
                <a:spLocks noChangeArrowheads="1"/>
              </p:cNvSpPr>
              <p:nvPr/>
            </p:nvSpPr>
            <p:spPr bwMode="auto">
              <a:xfrm>
                <a:off x="949" y="2522"/>
                <a:ext cx="565" cy="91"/>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0" name="Rectangle 57"/>
              <p:cNvSpPr>
                <a:spLocks noChangeArrowheads="1"/>
              </p:cNvSpPr>
              <p:nvPr/>
            </p:nvSpPr>
            <p:spPr bwMode="auto">
              <a:xfrm>
                <a:off x="949" y="2522"/>
                <a:ext cx="565" cy="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1" name="Rectangle 58"/>
              <p:cNvSpPr>
                <a:spLocks noChangeArrowheads="1"/>
              </p:cNvSpPr>
              <p:nvPr/>
            </p:nvSpPr>
            <p:spPr bwMode="auto">
              <a:xfrm>
                <a:off x="725"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2" name="Oval 59"/>
              <p:cNvSpPr>
                <a:spLocks noChangeArrowheads="1"/>
              </p:cNvSpPr>
              <p:nvPr/>
            </p:nvSpPr>
            <p:spPr bwMode="auto">
              <a:xfrm>
                <a:off x="650" y="2585"/>
                <a:ext cx="185"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3" name="Oval 60"/>
              <p:cNvSpPr>
                <a:spLocks noChangeArrowheads="1"/>
              </p:cNvSpPr>
              <p:nvPr/>
            </p:nvSpPr>
            <p:spPr bwMode="auto">
              <a:xfrm>
                <a:off x="674" y="2490"/>
                <a:ext cx="135"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4" name="Rectangle 61"/>
              <p:cNvSpPr>
                <a:spLocks noChangeArrowheads="1"/>
              </p:cNvSpPr>
              <p:nvPr/>
            </p:nvSpPr>
            <p:spPr bwMode="auto">
              <a:xfrm>
                <a:off x="499" y="2707"/>
                <a:ext cx="37" cy="14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5" name="Oval 62"/>
              <p:cNvSpPr>
                <a:spLocks noChangeArrowheads="1"/>
              </p:cNvSpPr>
              <p:nvPr/>
            </p:nvSpPr>
            <p:spPr bwMode="auto">
              <a:xfrm>
                <a:off x="424" y="2585"/>
                <a:ext cx="184" cy="18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6" name="Oval 63"/>
              <p:cNvSpPr>
                <a:spLocks noChangeArrowheads="1"/>
              </p:cNvSpPr>
              <p:nvPr/>
            </p:nvSpPr>
            <p:spPr bwMode="auto">
              <a:xfrm>
                <a:off x="447" y="2490"/>
                <a:ext cx="136" cy="135"/>
              </a:xfrm>
              <a:prstGeom prst="ellipse">
                <a:avLst/>
              </a:prstGeom>
              <a:solidFill>
                <a:srgbClr val="00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7" name="Freeform 64"/>
              <p:cNvSpPr>
                <a:spLocks noEditPoints="1"/>
              </p:cNvSpPr>
              <p:nvPr/>
            </p:nvSpPr>
            <p:spPr bwMode="auto">
              <a:xfrm>
                <a:off x="783" y="1283"/>
                <a:ext cx="229" cy="194"/>
              </a:xfrm>
              <a:custGeom>
                <a:avLst/>
                <a:gdLst>
                  <a:gd name="T0" fmla="*/ 93 w 98"/>
                  <a:gd name="T1" fmla="*/ 78 h 83"/>
                  <a:gd name="T2" fmla="*/ 0 w 98"/>
                  <a:gd name="T3" fmla="*/ 15 h 83"/>
                  <a:gd name="T4" fmla="*/ 0 w 98"/>
                  <a:gd name="T5" fmla="*/ 83 h 83"/>
                  <a:gd name="T6" fmla="*/ 98 w 98"/>
                  <a:gd name="T7" fmla="*/ 0 h 83"/>
                  <a:gd name="T8" fmla="*/ 0 w 98"/>
                  <a:gd name="T9" fmla="*/ 0 h 83"/>
                  <a:gd name="T10" fmla="*/ 57 w 98"/>
                  <a:gd name="T11" fmla="*/ 47 h 83"/>
                  <a:gd name="T12" fmla="*/ 54 w 98"/>
                  <a:gd name="T13" fmla="*/ 42 h 83"/>
                  <a:gd name="T14" fmla="*/ 51 w 98"/>
                  <a:gd name="T15" fmla="*/ 40 h 83"/>
                  <a:gd name="T16" fmla="*/ 46 w 98"/>
                  <a:gd name="T17" fmla="*/ 37 h 83"/>
                  <a:gd name="T18" fmla="*/ 41 w 98"/>
                  <a:gd name="T19" fmla="*/ 37 h 83"/>
                  <a:gd name="T20" fmla="*/ 36 w 98"/>
                  <a:gd name="T21" fmla="*/ 40 h 83"/>
                  <a:gd name="T22" fmla="*/ 33 w 98"/>
                  <a:gd name="T23" fmla="*/ 42 h 83"/>
                  <a:gd name="T24" fmla="*/ 30 w 98"/>
                  <a:gd name="T25" fmla="*/ 47 h 83"/>
                  <a:gd name="T26" fmla="*/ 29 w 98"/>
                  <a:gd name="T27" fmla="*/ 51 h 83"/>
                  <a:gd name="T28" fmla="*/ 30 w 98"/>
                  <a:gd name="T29" fmla="*/ 57 h 83"/>
                  <a:gd name="T30" fmla="*/ 32 w 98"/>
                  <a:gd name="T31" fmla="*/ 60 h 83"/>
                  <a:gd name="T32" fmla="*/ 37 w 98"/>
                  <a:gd name="T33" fmla="*/ 64 h 83"/>
                  <a:gd name="T34" fmla="*/ 41 w 98"/>
                  <a:gd name="T35" fmla="*/ 66 h 83"/>
                  <a:gd name="T36" fmla="*/ 44 w 98"/>
                  <a:gd name="T37" fmla="*/ 62 h 83"/>
                  <a:gd name="T38" fmla="*/ 50 w 98"/>
                  <a:gd name="T39" fmla="*/ 65 h 83"/>
                  <a:gd name="T40" fmla="*/ 51 w 98"/>
                  <a:gd name="T41" fmla="*/ 59 h 83"/>
                  <a:gd name="T42" fmla="*/ 57 w 98"/>
                  <a:gd name="T43" fmla="*/ 58 h 83"/>
                  <a:gd name="T44" fmla="*/ 54 w 98"/>
                  <a:gd name="T45" fmla="*/ 53 h 83"/>
                  <a:gd name="T46" fmla="*/ 49 w 98"/>
                  <a:gd name="T47" fmla="*/ 52 h 83"/>
                  <a:gd name="T48" fmla="*/ 40 w 98"/>
                  <a:gd name="T49" fmla="*/ 56 h 83"/>
                  <a:gd name="T50" fmla="*/ 44 w 98"/>
                  <a:gd name="T51" fmla="*/ 46 h 83"/>
                  <a:gd name="T52" fmla="*/ 41 w 98"/>
                  <a:gd name="T53" fmla="*/ 52 h 83"/>
                  <a:gd name="T54" fmla="*/ 44 w 98"/>
                  <a:gd name="T55" fmla="*/ 54 h 83"/>
                  <a:gd name="T56" fmla="*/ 67 w 98"/>
                  <a:gd name="T57" fmla="*/ 41 h 83"/>
                  <a:gd name="T58" fmla="*/ 69 w 98"/>
                  <a:gd name="T59" fmla="*/ 38 h 83"/>
                  <a:gd name="T60" fmla="*/ 67 w 98"/>
                  <a:gd name="T61" fmla="*/ 36 h 83"/>
                  <a:gd name="T62" fmla="*/ 63 w 98"/>
                  <a:gd name="T63" fmla="*/ 36 h 83"/>
                  <a:gd name="T64" fmla="*/ 61 w 98"/>
                  <a:gd name="T65" fmla="*/ 33 h 83"/>
                  <a:gd name="T66" fmla="*/ 58 w 98"/>
                  <a:gd name="T67" fmla="*/ 37 h 83"/>
                  <a:gd name="T68" fmla="*/ 55 w 98"/>
                  <a:gd name="T69" fmla="*/ 37 h 83"/>
                  <a:gd name="T70" fmla="*/ 54 w 98"/>
                  <a:gd name="T71" fmla="*/ 39 h 83"/>
                  <a:gd name="T72" fmla="*/ 56 w 98"/>
                  <a:gd name="T73" fmla="*/ 42 h 83"/>
                  <a:gd name="T74" fmla="*/ 54 w 98"/>
                  <a:gd name="T75" fmla="*/ 45 h 83"/>
                  <a:gd name="T76" fmla="*/ 56 w 98"/>
                  <a:gd name="T77" fmla="*/ 46 h 83"/>
                  <a:gd name="T78" fmla="*/ 60 w 98"/>
                  <a:gd name="T79" fmla="*/ 49 h 83"/>
                  <a:gd name="T80" fmla="*/ 63 w 98"/>
                  <a:gd name="T81" fmla="*/ 49 h 83"/>
                  <a:gd name="T82" fmla="*/ 67 w 98"/>
                  <a:gd name="T83" fmla="*/ 46 h 83"/>
                  <a:gd name="T84" fmla="*/ 69 w 98"/>
                  <a:gd name="T85" fmla="*/ 45 h 83"/>
                  <a:gd name="T86" fmla="*/ 67 w 98"/>
                  <a:gd name="T87" fmla="*/ 42 h 83"/>
                  <a:gd name="T88" fmla="*/ 59 w 98"/>
                  <a:gd name="T89"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8" h="83">
                    <a:moveTo>
                      <a:pt x="5" y="20"/>
                    </a:moveTo>
                    <a:cubicBezTo>
                      <a:pt x="5" y="78"/>
                      <a:pt x="5" y="78"/>
                      <a:pt x="5" y="78"/>
                    </a:cubicBezTo>
                    <a:cubicBezTo>
                      <a:pt x="93" y="78"/>
                      <a:pt x="93" y="78"/>
                      <a:pt x="93" y="78"/>
                    </a:cubicBezTo>
                    <a:cubicBezTo>
                      <a:pt x="93" y="20"/>
                      <a:pt x="93" y="20"/>
                      <a:pt x="93" y="20"/>
                    </a:cubicBezTo>
                    <a:cubicBezTo>
                      <a:pt x="5" y="20"/>
                      <a:pt x="5" y="20"/>
                      <a:pt x="5" y="20"/>
                    </a:cubicBezTo>
                    <a:close/>
                    <a:moveTo>
                      <a:pt x="0" y="15"/>
                    </a:moveTo>
                    <a:cubicBezTo>
                      <a:pt x="98" y="15"/>
                      <a:pt x="98" y="15"/>
                      <a:pt x="98" y="15"/>
                    </a:cubicBezTo>
                    <a:cubicBezTo>
                      <a:pt x="98" y="83"/>
                      <a:pt x="98" y="83"/>
                      <a:pt x="98" y="83"/>
                    </a:cubicBezTo>
                    <a:cubicBezTo>
                      <a:pt x="0" y="83"/>
                      <a:pt x="0" y="83"/>
                      <a:pt x="0" y="83"/>
                    </a:cubicBezTo>
                    <a:cubicBezTo>
                      <a:pt x="0" y="15"/>
                      <a:pt x="0" y="15"/>
                      <a:pt x="0" y="15"/>
                    </a:cubicBezTo>
                    <a:close/>
                    <a:moveTo>
                      <a:pt x="0" y="0"/>
                    </a:moveTo>
                    <a:cubicBezTo>
                      <a:pt x="98" y="0"/>
                      <a:pt x="98" y="0"/>
                      <a:pt x="98" y="0"/>
                    </a:cubicBezTo>
                    <a:cubicBezTo>
                      <a:pt x="98" y="10"/>
                      <a:pt x="98" y="10"/>
                      <a:pt x="98" y="10"/>
                    </a:cubicBezTo>
                    <a:cubicBezTo>
                      <a:pt x="0" y="10"/>
                      <a:pt x="0" y="10"/>
                      <a:pt x="0" y="10"/>
                    </a:cubicBezTo>
                    <a:cubicBezTo>
                      <a:pt x="0" y="0"/>
                      <a:pt x="0" y="0"/>
                      <a:pt x="0" y="0"/>
                    </a:cubicBezTo>
                    <a:close/>
                    <a:moveTo>
                      <a:pt x="58" y="50"/>
                    </a:moveTo>
                    <a:cubicBezTo>
                      <a:pt x="58" y="48"/>
                      <a:pt x="58" y="48"/>
                      <a:pt x="58" y="48"/>
                    </a:cubicBezTo>
                    <a:cubicBezTo>
                      <a:pt x="58" y="48"/>
                      <a:pt x="57" y="47"/>
                      <a:pt x="57" y="47"/>
                    </a:cubicBezTo>
                    <a:cubicBezTo>
                      <a:pt x="53" y="47"/>
                      <a:pt x="53" y="47"/>
                      <a:pt x="53" y="47"/>
                    </a:cubicBezTo>
                    <a:cubicBezTo>
                      <a:pt x="52" y="46"/>
                      <a:pt x="52" y="46"/>
                      <a:pt x="52" y="46"/>
                    </a:cubicBezTo>
                    <a:cubicBezTo>
                      <a:pt x="54" y="42"/>
                      <a:pt x="54" y="42"/>
                      <a:pt x="54" y="42"/>
                    </a:cubicBezTo>
                    <a:cubicBezTo>
                      <a:pt x="54" y="41"/>
                      <a:pt x="54" y="41"/>
                      <a:pt x="54" y="41"/>
                    </a:cubicBezTo>
                    <a:cubicBezTo>
                      <a:pt x="52" y="40"/>
                      <a:pt x="52" y="40"/>
                      <a:pt x="52" y="40"/>
                    </a:cubicBezTo>
                    <a:cubicBezTo>
                      <a:pt x="51" y="40"/>
                      <a:pt x="51" y="40"/>
                      <a:pt x="51" y="40"/>
                    </a:cubicBezTo>
                    <a:cubicBezTo>
                      <a:pt x="48" y="42"/>
                      <a:pt x="48" y="42"/>
                      <a:pt x="48" y="42"/>
                    </a:cubicBezTo>
                    <a:cubicBezTo>
                      <a:pt x="47" y="42"/>
                      <a:pt x="47" y="42"/>
                      <a:pt x="47" y="42"/>
                    </a:cubicBezTo>
                    <a:cubicBezTo>
                      <a:pt x="46" y="37"/>
                      <a:pt x="46" y="37"/>
                      <a:pt x="46" y="37"/>
                    </a:cubicBezTo>
                    <a:cubicBezTo>
                      <a:pt x="45" y="37"/>
                      <a:pt x="45" y="37"/>
                      <a:pt x="45" y="37"/>
                    </a:cubicBezTo>
                    <a:cubicBezTo>
                      <a:pt x="42" y="37"/>
                      <a:pt x="42" y="37"/>
                      <a:pt x="42" y="37"/>
                    </a:cubicBezTo>
                    <a:cubicBezTo>
                      <a:pt x="41" y="37"/>
                      <a:pt x="41" y="37"/>
                      <a:pt x="41" y="37"/>
                    </a:cubicBezTo>
                    <a:cubicBezTo>
                      <a:pt x="41" y="42"/>
                      <a:pt x="41" y="42"/>
                      <a:pt x="41" y="42"/>
                    </a:cubicBezTo>
                    <a:cubicBezTo>
                      <a:pt x="40" y="42"/>
                      <a:pt x="40" y="42"/>
                      <a:pt x="40" y="42"/>
                    </a:cubicBezTo>
                    <a:cubicBezTo>
                      <a:pt x="36" y="40"/>
                      <a:pt x="36" y="40"/>
                      <a:pt x="36" y="40"/>
                    </a:cubicBezTo>
                    <a:cubicBezTo>
                      <a:pt x="35" y="40"/>
                      <a:pt x="35" y="40"/>
                      <a:pt x="35" y="40"/>
                    </a:cubicBezTo>
                    <a:cubicBezTo>
                      <a:pt x="33" y="41"/>
                      <a:pt x="33" y="41"/>
                      <a:pt x="33" y="41"/>
                    </a:cubicBezTo>
                    <a:cubicBezTo>
                      <a:pt x="33" y="42"/>
                      <a:pt x="33" y="42"/>
                      <a:pt x="33" y="42"/>
                    </a:cubicBezTo>
                    <a:cubicBezTo>
                      <a:pt x="35" y="46"/>
                      <a:pt x="35" y="46"/>
                      <a:pt x="35" y="46"/>
                    </a:cubicBezTo>
                    <a:cubicBezTo>
                      <a:pt x="34" y="47"/>
                      <a:pt x="34" y="47"/>
                      <a:pt x="34" y="47"/>
                    </a:cubicBezTo>
                    <a:cubicBezTo>
                      <a:pt x="30" y="47"/>
                      <a:pt x="30" y="47"/>
                      <a:pt x="30" y="47"/>
                    </a:cubicBezTo>
                    <a:cubicBezTo>
                      <a:pt x="30" y="47"/>
                      <a:pt x="30" y="48"/>
                      <a:pt x="29" y="48"/>
                    </a:cubicBezTo>
                    <a:cubicBezTo>
                      <a:pt x="29" y="50"/>
                      <a:pt x="29" y="50"/>
                      <a:pt x="29" y="50"/>
                    </a:cubicBezTo>
                    <a:cubicBezTo>
                      <a:pt x="29" y="51"/>
                      <a:pt x="29" y="51"/>
                      <a:pt x="29" y="51"/>
                    </a:cubicBezTo>
                    <a:cubicBezTo>
                      <a:pt x="33" y="53"/>
                      <a:pt x="33" y="53"/>
                      <a:pt x="33" y="53"/>
                    </a:cubicBezTo>
                    <a:cubicBezTo>
                      <a:pt x="33" y="53"/>
                      <a:pt x="33" y="54"/>
                      <a:pt x="33" y="54"/>
                    </a:cubicBezTo>
                    <a:cubicBezTo>
                      <a:pt x="30" y="57"/>
                      <a:pt x="30" y="57"/>
                      <a:pt x="30" y="57"/>
                    </a:cubicBezTo>
                    <a:cubicBezTo>
                      <a:pt x="30" y="58"/>
                      <a:pt x="30" y="58"/>
                      <a:pt x="30" y="58"/>
                    </a:cubicBezTo>
                    <a:cubicBezTo>
                      <a:pt x="32" y="60"/>
                      <a:pt x="32" y="60"/>
                      <a:pt x="32" y="60"/>
                    </a:cubicBezTo>
                    <a:cubicBezTo>
                      <a:pt x="32" y="60"/>
                      <a:pt x="32" y="60"/>
                      <a:pt x="32" y="60"/>
                    </a:cubicBezTo>
                    <a:cubicBezTo>
                      <a:pt x="36" y="59"/>
                      <a:pt x="36" y="59"/>
                      <a:pt x="36" y="59"/>
                    </a:cubicBezTo>
                    <a:cubicBezTo>
                      <a:pt x="37" y="60"/>
                      <a:pt x="37" y="60"/>
                      <a:pt x="37" y="60"/>
                    </a:cubicBezTo>
                    <a:cubicBezTo>
                      <a:pt x="37" y="64"/>
                      <a:pt x="37" y="64"/>
                      <a:pt x="37" y="64"/>
                    </a:cubicBezTo>
                    <a:cubicBezTo>
                      <a:pt x="37" y="65"/>
                      <a:pt x="37" y="65"/>
                      <a:pt x="37" y="65"/>
                    </a:cubicBezTo>
                    <a:cubicBezTo>
                      <a:pt x="40" y="66"/>
                      <a:pt x="40" y="66"/>
                      <a:pt x="40" y="66"/>
                    </a:cubicBezTo>
                    <a:cubicBezTo>
                      <a:pt x="41" y="66"/>
                      <a:pt x="41" y="66"/>
                      <a:pt x="41" y="66"/>
                    </a:cubicBezTo>
                    <a:cubicBezTo>
                      <a:pt x="43" y="62"/>
                      <a:pt x="43" y="62"/>
                      <a:pt x="43" y="62"/>
                    </a:cubicBezTo>
                    <a:cubicBezTo>
                      <a:pt x="44" y="62"/>
                      <a:pt x="44" y="62"/>
                      <a:pt x="44" y="62"/>
                    </a:cubicBezTo>
                    <a:cubicBezTo>
                      <a:pt x="44" y="62"/>
                      <a:pt x="44" y="62"/>
                      <a:pt x="44" y="62"/>
                    </a:cubicBezTo>
                    <a:cubicBezTo>
                      <a:pt x="46" y="66"/>
                      <a:pt x="46" y="66"/>
                      <a:pt x="46" y="66"/>
                    </a:cubicBezTo>
                    <a:cubicBezTo>
                      <a:pt x="47" y="66"/>
                      <a:pt x="47" y="66"/>
                      <a:pt x="47" y="66"/>
                    </a:cubicBezTo>
                    <a:cubicBezTo>
                      <a:pt x="50" y="65"/>
                      <a:pt x="50" y="65"/>
                      <a:pt x="50" y="65"/>
                    </a:cubicBezTo>
                    <a:cubicBezTo>
                      <a:pt x="50" y="64"/>
                      <a:pt x="50" y="64"/>
                      <a:pt x="50" y="64"/>
                    </a:cubicBezTo>
                    <a:cubicBezTo>
                      <a:pt x="50" y="60"/>
                      <a:pt x="50" y="60"/>
                      <a:pt x="50" y="60"/>
                    </a:cubicBezTo>
                    <a:cubicBezTo>
                      <a:pt x="51" y="59"/>
                      <a:pt x="51" y="59"/>
                      <a:pt x="51" y="59"/>
                    </a:cubicBezTo>
                    <a:cubicBezTo>
                      <a:pt x="55" y="60"/>
                      <a:pt x="55" y="60"/>
                      <a:pt x="55" y="60"/>
                    </a:cubicBezTo>
                    <a:cubicBezTo>
                      <a:pt x="55" y="60"/>
                      <a:pt x="55" y="60"/>
                      <a:pt x="55" y="60"/>
                    </a:cubicBezTo>
                    <a:cubicBezTo>
                      <a:pt x="57" y="58"/>
                      <a:pt x="57" y="58"/>
                      <a:pt x="57" y="58"/>
                    </a:cubicBezTo>
                    <a:cubicBezTo>
                      <a:pt x="57" y="57"/>
                      <a:pt x="57" y="57"/>
                      <a:pt x="57" y="57"/>
                    </a:cubicBezTo>
                    <a:cubicBezTo>
                      <a:pt x="54" y="54"/>
                      <a:pt x="54" y="54"/>
                      <a:pt x="54" y="54"/>
                    </a:cubicBezTo>
                    <a:cubicBezTo>
                      <a:pt x="54" y="54"/>
                      <a:pt x="54" y="53"/>
                      <a:pt x="54" y="53"/>
                    </a:cubicBezTo>
                    <a:cubicBezTo>
                      <a:pt x="58" y="51"/>
                      <a:pt x="58" y="51"/>
                      <a:pt x="58" y="51"/>
                    </a:cubicBezTo>
                    <a:cubicBezTo>
                      <a:pt x="58" y="51"/>
                      <a:pt x="58" y="51"/>
                      <a:pt x="58" y="50"/>
                    </a:cubicBezTo>
                    <a:close/>
                    <a:moveTo>
                      <a:pt x="49" y="52"/>
                    </a:moveTo>
                    <a:cubicBezTo>
                      <a:pt x="49" y="53"/>
                      <a:pt x="49" y="55"/>
                      <a:pt x="48" y="56"/>
                    </a:cubicBezTo>
                    <a:cubicBezTo>
                      <a:pt x="47" y="57"/>
                      <a:pt x="45" y="58"/>
                      <a:pt x="44" y="58"/>
                    </a:cubicBezTo>
                    <a:cubicBezTo>
                      <a:pt x="42" y="58"/>
                      <a:pt x="41" y="57"/>
                      <a:pt x="40" y="56"/>
                    </a:cubicBezTo>
                    <a:cubicBezTo>
                      <a:pt x="39" y="55"/>
                      <a:pt x="38" y="53"/>
                      <a:pt x="38" y="52"/>
                    </a:cubicBezTo>
                    <a:cubicBezTo>
                      <a:pt x="38" y="50"/>
                      <a:pt x="39" y="49"/>
                      <a:pt x="40" y="48"/>
                    </a:cubicBezTo>
                    <a:cubicBezTo>
                      <a:pt x="41" y="47"/>
                      <a:pt x="42" y="46"/>
                      <a:pt x="44" y="46"/>
                    </a:cubicBezTo>
                    <a:cubicBezTo>
                      <a:pt x="45" y="46"/>
                      <a:pt x="47" y="47"/>
                      <a:pt x="48" y="48"/>
                    </a:cubicBezTo>
                    <a:cubicBezTo>
                      <a:pt x="49" y="49"/>
                      <a:pt x="49" y="50"/>
                      <a:pt x="49" y="52"/>
                    </a:cubicBezTo>
                    <a:close/>
                    <a:moveTo>
                      <a:pt x="41" y="52"/>
                    </a:moveTo>
                    <a:cubicBezTo>
                      <a:pt x="41" y="50"/>
                      <a:pt x="42" y="49"/>
                      <a:pt x="44" y="49"/>
                    </a:cubicBezTo>
                    <a:cubicBezTo>
                      <a:pt x="45" y="49"/>
                      <a:pt x="46" y="50"/>
                      <a:pt x="46" y="52"/>
                    </a:cubicBezTo>
                    <a:cubicBezTo>
                      <a:pt x="46" y="53"/>
                      <a:pt x="45" y="54"/>
                      <a:pt x="44" y="54"/>
                    </a:cubicBezTo>
                    <a:cubicBezTo>
                      <a:pt x="42" y="54"/>
                      <a:pt x="41" y="53"/>
                      <a:pt x="41" y="52"/>
                    </a:cubicBezTo>
                    <a:close/>
                    <a:moveTo>
                      <a:pt x="67" y="42"/>
                    </a:moveTo>
                    <a:cubicBezTo>
                      <a:pt x="67" y="41"/>
                      <a:pt x="67" y="41"/>
                      <a:pt x="67" y="41"/>
                    </a:cubicBezTo>
                    <a:cubicBezTo>
                      <a:pt x="67" y="40"/>
                      <a:pt x="67" y="40"/>
                      <a:pt x="67" y="40"/>
                    </a:cubicBezTo>
                    <a:cubicBezTo>
                      <a:pt x="69" y="39"/>
                      <a:pt x="69" y="39"/>
                      <a:pt x="69" y="39"/>
                    </a:cubicBezTo>
                    <a:cubicBezTo>
                      <a:pt x="69" y="38"/>
                      <a:pt x="69" y="38"/>
                      <a:pt x="69" y="38"/>
                    </a:cubicBezTo>
                    <a:cubicBezTo>
                      <a:pt x="69" y="38"/>
                      <a:pt x="69" y="38"/>
                      <a:pt x="69" y="38"/>
                    </a:cubicBezTo>
                    <a:cubicBezTo>
                      <a:pt x="68" y="37"/>
                      <a:pt x="68" y="37"/>
                      <a:pt x="68" y="37"/>
                    </a:cubicBezTo>
                    <a:cubicBezTo>
                      <a:pt x="67" y="36"/>
                      <a:pt x="67" y="36"/>
                      <a:pt x="67" y="36"/>
                    </a:cubicBezTo>
                    <a:cubicBezTo>
                      <a:pt x="67" y="36"/>
                      <a:pt x="67" y="36"/>
                      <a:pt x="67" y="36"/>
                    </a:cubicBezTo>
                    <a:cubicBezTo>
                      <a:pt x="65" y="37"/>
                      <a:pt x="65" y="37"/>
                      <a:pt x="65" y="37"/>
                    </a:cubicBezTo>
                    <a:cubicBezTo>
                      <a:pt x="65" y="37"/>
                      <a:pt x="64" y="36"/>
                      <a:pt x="63" y="36"/>
                    </a:cubicBezTo>
                    <a:cubicBezTo>
                      <a:pt x="63" y="34"/>
                      <a:pt x="63" y="34"/>
                      <a:pt x="63" y="34"/>
                    </a:cubicBezTo>
                    <a:cubicBezTo>
                      <a:pt x="62" y="33"/>
                      <a:pt x="62" y="33"/>
                      <a:pt x="62" y="33"/>
                    </a:cubicBezTo>
                    <a:cubicBezTo>
                      <a:pt x="61" y="33"/>
                      <a:pt x="61" y="33"/>
                      <a:pt x="61" y="33"/>
                    </a:cubicBezTo>
                    <a:cubicBezTo>
                      <a:pt x="60" y="34"/>
                      <a:pt x="60" y="34"/>
                      <a:pt x="60" y="34"/>
                    </a:cubicBezTo>
                    <a:cubicBezTo>
                      <a:pt x="60" y="36"/>
                      <a:pt x="60" y="36"/>
                      <a:pt x="60" y="36"/>
                    </a:cubicBezTo>
                    <a:cubicBezTo>
                      <a:pt x="59" y="36"/>
                      <a:pt x="58" y="37"/>
                      <a:pt x="58" y="37"/>
                    </a:cubicBezTo>
                    <a:cubicBezTo>
                      <a:pt x="56" y="36"/>
                      <a:pt x="56" y="36"/>
                      <a:pt x="56" y="36"/>
                    </a:cubicBezTo>
                    <a:cubicBezTo>
                      <a:pt x="56" y="36"/>
                      <a:pt x="56" y="36"/>
                      <a:pt x="56" y="36"/>
                    </a:cubicBezTo>
                    <a:cubicBezTo>
                      <a:pt x="55" y="37"/>
                      <a:pt x="55" y="37"/>
                      <a:pt x="55" y="37"/>
                    </a:cubicBezTo>
                    <a:cubicBezTo>
                      <a:pt x="54" y="38"/>
                      <a:pt x="54" y="38"/>
                      <a:pt x="54" y="38"/>
                    </a:cubicBezTo>
                    <a:cubicBezTo>
                      <a:pt x="54" y="38"/>
                      <a:pt x="54" y="38"/>
                      <a:pt x="54" y="38"/>
                    </a:cubicBezTo>
                    <a:cubicBezTo>
                      <a:pt x="54" y="39"/>
                      <a:pt x="54" y="39"/>
                      <a:pt x="54" y="39"/>
                    </a:cubicBezTo>
                    <a:cubicBezTo>
                      <a:pt x="56" y="40"/>
                      <a:pt x="56" y="40"/>
                      <a:pt x="56" y="40"/>
                    </a:cubicBezTo>
                    <a:cubicBezTo>
                      <a:pt x="56" y="41"/>
                      <a:pt x="56" y="41"/>
                      <a:pt x="56" y="41"/>
                    </a:cubicBezTo>
                    <a:cubicBezTo>
                      <a:pt x="56" y="42"/>
                      <a:pt x="56" y="42"/>
                      <a:pt x="56" y="42"/>
                    </a:cubicBezTo>
                    <a:cubicBezTo>
                      <a:pt x="54" y="44"/>
                      <a:pt x="54" y="44"/>
                      <a:pt x="54" y="44"/>
                    </a:cubicBezTo>
                    <a:cubicBezTo>
                      <a:pt x="54" y="44"/>
                      <a:pt x="54" y="44"/>
                      <a:pt x="54" y="44"/>
                    </a:cubicBezTo>
                    <a:cubicBezTo>
                      <a:pt x="54" y="45"/>
                      <a:pt x="54" y="45"/>
                      <a:pt x="54" y="45"/>
                    </a:cubicBezTo>
                    <a:cubicBezTo>
                      <a:pt x="55" y="46"/>
                      <a:pt x="55" y="46"/>
                      <a:pt x="55" y="46"/>
                    </a:cubicBezTo>
                    <a:cubicBezTo>
                      <a:pt x="56" y="46"/>
                      <a:pt x="56" y="46"/>
                      <a:pt x="56" y="46"/>
                    </a:cubicBezTo>
                    <a:cubicBezTo>
                      <a:pt x="56" y="46"/>
                      <a:pt x="56" y="46"/>
                      <a:pt x="56" y="46"/>
                    </a:cubicBezTo>
                    <a:cubicBezTo>
                      <a:pt x="58" y="46"/>
                      <a:pt x="58" y="46"/>
                      <a:pt x="58" y="46"/>
                    </a:cubicBezTo>
                    <a:cubicBezTo>
                      <a:pt x="58" y="46"/>
                      <a:pt x="59" y="46"/>
                      <a:pt x="60" y="47"/>
                    </a:cubicBezTo>
                    <a:cubicBezTo>
                      <a:pt x="60" y="49"/>
                      <a:pt x="60" y="49"/>
                      <a:pt x="60" y="49"/>
                    </a:cubicBezTo>
                    <a:cubicBezTo>
                      <a:pt x="61" y="49"/>
                      <a:pt x="61" y="49"/>
                      <a:pt x="61" y="49"/>
                    </a:cubicBezTo>
                    <a:cubicBezTo>
                      <a:pt x="62" y="49"/>
                      <a:pt x="62" y="49"/>
                      <a:pt x="62" y="49"/>
                    </a:cubicBezTo>
                    <a:cubicBezTo>
                      <a:pt x="63" y="49"/>
                      <a:pt x="63" y="49"/>
                      <a:pt x="63" y="49"/>
                    </a:cubicBezTo>
                    <a:cubicBezTo>
                      <a:pt x="63" y="47"/>
                      <a:pt x="63" y="47"/>
                      <a:pt x="63" y="47"/>
                    </a:cubicBezTo>
                    <a:cubicBezTo>
                      <a:pt x="64" y="46"/>
                      <a:pt x="65" y="46"/>
                      <a:pt x="65" y="46"/>
                    </a:cubicBezTo>
                    <a:cubicBezTo>
                      <a:pt x="67" y="46"/>
                      <a:pt x="67" y="46"/>
                      <a:pt x="67" y="46"/>
                    </a:cubicBezTo>
                    <a:cubicBezTo>
                      <a:pt x="67" y="46"/>
                      <a:pt x="67" y="46"/>
                      <a:pt x="67" y="46"/>
                    </a:cubicBezTo>
                    <a:cubicBezTo>
                      <a:pt x="68" y="46"/>
                      <a:pt x="68" y="46"/>
                      <a:pt x="68" y="46"/>
                    </a:cubicBezTo>
                    <a:cubicBezTo>
                      <a:pt x="69" y="45"/>
                      <a:pt x="69" y="45"/>
                      <a:pt x="69" y="45"/>
                    </a:cubicBezTo>
                    <a:cubicBezTo>
                      <a:pt x="69" y="44"/>
                      <a:pt x="69" y="44"/>
                      <a:pt x="69" y="44"/>
                    </a:cubicBezTo>
                    <a:cubicBezTo>
                      <a:pt x="69" y="44"/>
                      <a:pt x="69" y="44"/>
                      <a:pt x="69" y="44"/>
                    </a:cubicBezTo>
                    <a:cubicBezTo>
                      <a:pt x="67" y="42"/>
                      <a:pt x="67" y="42"/>
                      <a:pt x="67" y="42"/>
                    </a:cubicBezTo>
                    <a:close/>
                    <a:moveTo>
                      <a:pt x="64" y="41"/>
                    </a:moveTo>
                    <a:cubicBezTo>
                      <a:pt x="64" y="42"/>
                      <a:pt x="63" y="43"/>
                      <a:pt x="62" y="43"/>
                    </a:cubicBezTo>
                    <a:cubicBezTo>
                      <a:pt x="60" y="43"/>
                      <a:pt x="59" y="42"/>
                      <a:pt x="59" y="41"/>
                    </a:cubicBezTo>
                    <a:cubicBezTo>
                      <a:pt x="59" y="40"/>
                      <a:pt x="60" y="39"/>
                      <a:pt x="62" y="39"/>
                    </a:cubicBezTo>
                    <a:cubicBezTo>
                      <a:pt x="63" y="39"/>
                      <a:pt x="64" y="40"/>
                      <a:pt x="64" y="4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8" name="Oval 65"/>
              <p:cNvSpPr>
                <a:spLocks noChangeArrowheads="1"/>
              </p:cNvSpPr>
              <p:nvPr/>
            </p:nvSpPr>
            <p:spPr bwMode="auto">
              <a:xfrm>
                <a:off x="629" y="1113"/>
                <a:ext cx="458" cy="455"/>
              </a:xfrm>
              <a:prstGeom prst="ellipse">
                <a:avLst/>
              </a:pr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19" name="Freeform 67"/>
              <p:cNvSpPr>
                <a:spLocks noEditPoints="1"/>
              </p:cNvSpPr>
              <p:nvPr/>
            </p:nvSpPr>
            <p:spPr bwMode="auto">
              <a:xfrm>
                <a:off x="986" y="1972"/>
                <a:ext cx="297" cy="235"/>
              </a:xfrm>
              <a:custGeom>
                <a:avLst/>
                <a:gdLst>
                  <a:gd name="T0" fmla="*/ 127 w 127"/>
                  <a:gd name="T1" fmla="*/ 73 h 101"/>
                  <a:gd name="T2" fmla="*/ 0 w 127"/>
                  <a:gd name="T3" fmla="*/ 73 h 101"/>
                  <a:gd name="T4" fmla="*/ 16 w 127"/>
                  <a:gd name="T5" fmla="*/ 101 h 101"/>
                  <a:gd name="T6" fmla="*/ 112 w 127"/>
                  <a:gd name="T7" fmla="*/ 101 h 101"/>
                  <a:gd name="T8" fmla="*/ 127 w 127"/>
                  <a:gd name="T9" fmla="*/ 73 h 101"/>
                  <a:gd name="T10" fmla="*/ 95 w 127"/>
                  <a:gd name="T11" fmla="*/ 0 h 101"/>
                  <a:gd name="T12" fmla="*/ 33 w 127"/>
                  <a:gd name="T13" fmla="*/ 0 h 101"/>
                  <a:gd name="T14" fmla="*/ 3 w 127"/>
                  <a:gd name="T15" fmla="*/ 34 h 101"/>
                  <a:gd name="T16" fmla="*/ 124 w 127"/>
                  <a:gd name="T17" fmla="*/ 34 h 101"/>
                  <a:gd name="T18" fmla="*/ 95 w 127"/>
                  <a:gd name="T1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 h="101">
                    <a:moveTo>
                      <a:pt x="127" y="73"/>
                    </a:moveTo>
                    <a:cubicBezTo>
                      <a:pt x="0" y="73"/>
                      <a:pt x="0" y="73"/>
                      <a:pt x="0" y="73"/>
                    </a:cubicBezTo>
                    <a:cubicBezTo>
                      <a:pt x="3" y="83"/>
                      <a:pt x="8" y="93"/>
                      <a:pt x="16" y="101"/>
                    </a:cubicBezTo>
                    <a:cubicBezTo>
                      <a:pt x="112" y="101"/>
                      <a:pt x="112" y="101"/>
                      <a:pt x="112" y="101"/>
                    </a:cubicBezTo>
                    <a:cubicBezTo>
                      <a:pt x="119" y="93"/>
                      <a:pt x="124" y="83"/>
                      <a:pt x="127" y="73"/>
                    </a:cubicBezTo>
                    <a:moveTo>
                      <a:pt x="95" y="0"/>
                    </a:moveTo>
                    <a:cubicBezTo>
                      <a:pt x="33" y="0"/>
                      <a:pt x="33" y="0"/>
                      <a:pt x="33" y="0"/>
                    </a:cubicBezTo>
                    <a:cubicBezTo>
                      <a:pt x="19" y="7"/>
                      <a:pt x="9" y="19"/>
                      <a:pt x="3" y="34"/>
                    </a:cubicBezTo>
                    <a:cubicBezTo>
                      <a:pt x="124" y="34"/>
                      <a:pt x="124" y="34"/>
                      <a:pt x="124" y="34"/>
                    </a:cubicBezTo>
                    <a:cubicBezTo>
                      <a:pt x="119" y="19"/>
                      <a:pt x="108" y="7"/>
                      <a:pt x="95"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0" name="Freeform 68"/>
              <p:cNvSpPr>
                <a:spLocks/>
              </p:cNvSpPr>
              <p:nvPr/>
            </p:nvSpPr>
            <p:spPr bwMode="auto">
              <a:xfrm>
                <a:off x="1063" y="1953"/>
                <a:ext cx="145" cy="19"/>
              </a:xfrm>
              <a:custGeom>
                <a:avLst/>
                <a:gdLst>
                  <a:gd name="T0" fmla="*/ 31 w 62"/>
                  <a:gd name="T1" fmla="*/ 0 h 8"/>
                  <a:gd name="T2" fmla="*/ 0 w 62"/>
                  <a:gd name="T3" fmla="*/ 8 h 8"/>
                  <a:gd name="T4" fmla="*/ 62 w 62"/>
                  <a:gd name="T5" fmla="*/ 8 h 8"/>
                  <a:gd name="T6" fmla="*/ 31 w 62"/>
                  <a:gd name="T7" fmla="*/ 0 h 8"/>
                </a:gdLst>
                <a:ahLst/>
                <a:cxnLst>
                  <a:cxn ang="0">
                    <a:pos x="T0" y="T1"/>
                  </a:cxn>
                  <a:cxn ang="0">
                    <a:pos x="T2" y="T3"/>
                  </a:cxn>
                  <a:cxn ang="0">
                    <a:pos x="T4" y="T5"/>
                  </a:cxn>
                  <a:cxn ang="0">
                    <a:pos x="T6" y="T7"/>
                  </a:cxn>
                </a:cxnLst>
                <a:rect l="0" t="0" r="r" b="b"/>
                <a:pathLst>
                  <a:path w="62" h="8">
                    <a:moveTo>
                      <a:pt x="31" y="0"/>
                    </a:moveTo>
                    <a:cubicBezTo>
                      <a:pt x="19" y="0"/>
                      <a:pt x="9" y="3"/>
                      <a:pt x="0" y="8"/>
                    </a:cubicBezTo>
                    <a:cubicBezTo>
                      <a:pt x="62" y="8"/>
                      <a:pt x="62" y="8"/>
                      <a:pt x="62" y="8"/>
                    </a:cubicBezTo>
                    <a:cubicBezTo>
                      <a:pt x="53" y="3"/>
                      <a:pt x="42" y="0"/>
                      <a:pt x="3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1" name="Freeform 69"/>
              <p:cNvSpPr>
                <a:spLocks/>
              </p:cNvSpPr>
              <p:nvPr/>
            </p:nvSpPr>
            <p:spPr bwMode="auto">
              <a:xfrm>
                <a:off x="984" y="2051"/>
                <a:ext cx="303" cy="91"/>
              </a:xfrm>
              <a:custGeom>
                <a:avLst/>
                <a:gdLst>
                  <a:gd name="T0" fmla="*/ 125 w 130"/>
                  <a:gd name="T1" fmla="*/ 0 h 39"/>
                  <a:gd name="T2" fmla="*/ 4 w 130"/>
                  <a:gd name="T3" fmla="*/ 0 h 39"/>
                  <a:gd name="T4" fmla="*/ 0 w 130"/>
                  <a:gd name="T5" fmla="*/ 23 h 39"/>
                  <a:gd name="T6" fmla="*/ 1 w 130"/>
                  <a:gd name="T7" fmla="*/ 39 h 39"/>
                  <a:gd name="T8" fmla="*/ 128 w 130"/>
                  <a:gd name="T9" fmla="*/ 39 h 39"/>
                  <a:gd name="T10" fmla="*/ 130 w 130"/>
                  <a:gd name="T11" fmla="*/ 23 h 39"/>
                  <a:gd name="T12" fmla="*/ 125 w 13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30" h="39">
                    <a:moveTo>
                      <a:pt x="125" y="0"/>
                    </a:moveTo>
                    <a:cubicBezTo>
                      <a:pt x="4" y="0"/>
                      <a:pt x="4" y="0"/>
                      <a:pt x="4" y="0"/>
                    </a:cubicBezTo>
                    <a:cubicBezTo>
                      <a:pt x="1" y="7"/>
                      <a:pt x="0" y="15"/>
                      <a:pt x="0" y="23"/>
                    </a:cubicBezTo>
                    <a:cubicBezTo>
                      <a:pt x="0" y="28"/>
                      <a:pt x="0" y="34"/>
                      <a:pt x="1" y="39"/>
                    </a:cubicBezTo>
                    <a:cubicBezTo>
                      <a:pt x="128" y="39"/>
                      <a:pt x="128" y="39"/>
                      <a:pt x="128" y="39"/>
                    </a:cubicBezTo>
                    <a:cubicBezTo>
                      <a:pt x="129" y="34"/>
                      <a:pt x="130" y="28"/>
                      <a:pt x="130" y="23"/>
                    </a:cubicBezTo>
                    <a:cubicBezTo>
                      <a:pt x="130" y="15"/>
                      <a:pt x="128" y="7"/>
                      <a:pt x="12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2" name="Freeform 70"/>
              <p:cNvSpPr>
                <a:spLocks/>
              </p:cNvSpPr>
              <p:nvPr/>
            </p:nvSpPr>
            <p:spPr bwMode="auto">
              <a:xfrm>
                <a:off x="1024" y="2207"/>
                <a:ext cx="224" cy="49"/>
              </a:xfrm>
              <a:custGeom>
                <a:avLst/>
                <a:gdLst>
                  <a:gd name="T0" fmla="*/ 96 w 96"/>
                  <a:gd name="T1" fmla="*/ 0 h 21"/>
                  <a:gd name="T2" fmla="*/ 0 w 96"/>
                  <a:gd name="T3" fmla="*/ 0 h 21"/>
                  <a:gd name="T4" fmla="*/ 48 w 96"/>
                  <a:gd name="T5" fmla="*/ 21 h 21"/>
                  <a:gd name="T6" fmla="*/ 96 w 96"/>
                  <a:gd name="T7" fmla="*/ 0 h 21"/>
                </a:gdLst>
                <a:ahLst/>
                <a:cxnLst>
                  <a:cxn ang="0">
                    <a:pos x="T0" y="T1"/>
                  </a:cxn>
                  <a:cxn ang="0">
                    <a:pos x="T2" y="T3"/>
                  </a:cxn>
                  <a:cxn ang="0">
                    <a:pos x="T4" y="T5"/>
                  </a:cxn>
                  <a:cxn ang="0">
                    <a:pos x="T6" y="T7"/>
                  </a:cxn>
                </a:cxnLst>
                <a:rect l="0" t="0" r="r" b="b"/>
                <a:pathLst>
                  <a:path w="96" h="21">
                    <a:moveTo>
                      <a:pt x="96" y="0"/>
                    </a:moveTo>
                    <a:cubicBezTo>
                      <a:pt x="0" y="0"/>
                      <a:pt x="0" y="0"/>
                      <a:pt x="0" y="0"/>
                    </a:cubicBezTo>
                    <a:cubicBezTo>
                      <a:pt x="12" y="13"/>
                      <a:pt x="29" y="21"/>
                      <a:pt x="48" y="21"/>
                    </a:cubicBezTo>
                    <a:cubicBezTo>
                      <a:pt x="67" y="21"/>
                      <a:pt x="84" y="13"/>
                      <a:pt x="96"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3" name="Oval 71"/>
              <p:cNvSpPr>
                <a:spLocks noChangeArrowheads="1"/>
              </p:cNvSpPr>
              <p:nvPr/>
            </p:nvSpPr>
            <p:spPr bwMode="auto">
              <a:xfrm>
                <a:off x="965" y="1934"/>
                <a:ext cx="304" cy="304"/>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4" name="Oval 73"/>
              <p:cNvSpPr>
                <a:spLocks noChangeArrowheads="1"/>
              </p:cNvSpPr>
              <p:nvPr/>
            </p:nvSpPr>
            <p:spPr bwMode="auto">
              <a:xfrm>
                <a:off x="1465" y="1465"/>
                <a:ext cx="324" cy="325"/>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5" name="Freeform 75"/>
              <p:cNvSpPr>
                <a:spLocks/>
              </p:cNvSpPr>
              <p:nvPr/>
            </p:nvSpPr>
            <p:spPr bwMode="auto">
              <a:xfrm>
                <a:off x="1353" y="2228"/>
                <a:ext cx="198" cy="159"/>
              </a:xfrm>
              <a:custGeom>
                <a:avLst/>
                <a:gdLst>
                  <a:gd name="T0" fmla="*/ 69 w 85"/>
                  <a:gd name="T1" fmla="*/ 0 h 68"/>
                  <a:gd name="T2" fmla="*/ 69 w 85"/>
                  <a:gd name="T3" fmla="*/ 30 h 68"/>
                  <a:gd name="T4" fmla="*/ 1 w 85"/>
                  <a:gd name="T5" fmla="*/ 30 h 68"/>
                  <a:gd name="T6" fmla="*/ 0 w 85"/>
                  <a:gd name="T7" fmla="*/ 34 h 68"/>
                  <a:gd name="T8" fmla="*/ 8 w 85"/>
                  <a:gd name="T9" fmla="*/ 58 h 68"/>
                  <a:gd name="T10" fmla="*/ 69 w 85"/>
                  <a:gd name="T11" fmla="*/ 58 h 68"/>
                  <a:gd name="T12" fmla="*/ 69 w 85"/>
                  <a:gd name="T13" fmla="*/ 68 h 68"/>
                  <a:gd name="T14" fmla="*/ 85 w 85"/>
                  <a:gd name="T15" fmla="*/ 34 h 68"/>
                  <a:gd name="T16" fmla="*/ 69 w 85"/>
                  <a:gd name="T1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8">
                    <a:moveTo>
                      <a:pt x="69" y="0"/>
                    </a:moveTo>
                    <a:cubicBezTo>
                      <a:pt x="69" y="30"/>
                      <a:pt x="69" y="30"/>
                      <a:pt x="69" y="30"/>
                    </a:cubicBezTo>
                    <a:cubicBezTo>
                      <a:pt x="1" y="30"/>
                      <a:pt x="1" y="30"/>
                      <a:pt x="1" y="30"/>
                    </a:cubicBezTo>
                    <a:cubicBezTo>
                      <a:pt x="0" y="31"/>
                      <a:pt x="0" y="33"/>
                      <a:pt x="0" y="34"/>
                    </a:cubicBezTo>
                    <a:cubicBezTo>
                      <a:pt x="0" y="43"/>
                      <a:pt x="3" y="51"/>
                      <a:pt x="8" y="58"/>
                    </a:cubicBezTo>
                    <a:cubicBezTo>
                      <a:pt x="69" y="58"/>
                      <a:pt x="69" y="58"/>
                      <a:pt x="69" y="58"/>
                    </a:cubicBezTo>
                    <a:cubicBezTo>
                      <a:pt x="69" y="68"/>
                      <a:pt x="69" y="68"/>
                      <a:pt x="69" y="68"/>
                    </a:cubicBezTo>
                    <a:cubicBezTo>
                      <a:pt x="79" y="60"/>
                      <a:pt x="85" y="48"/>
                      <a:pt x="85" y="34"/>
                    </a:cubicBezTo>
                    <a:cubicBezTo>
                      <a:pt x="85" y="20"/>
                      <a:pt x="79" y="8"/>
                      <a:pt x="69"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6" name="Freeform 76"/>
              <p:cNvSpPr>
                <a:spLocks/>
              </p:cNvSpPr>
              <p:nvPr/>
            </p:nvSpPr>
            <p:spPr bwMode="auto">
              <a:xfrm>
                <a:off x="1355" y="2207"/>
                <a:ext cx="159" cy="91"/>
              </a:xfrm>
              <a:custGeom>
                <a:avLst/>
                <a:gdLst>
                  <a:gd name="T0" fmla="*/ 42 w 68"/>
                  <a:gd name="T1" fmla="*/ 0 h 39"/>
                  <a:gd name="T2" fmla="*/ 0 w 68"/>
                  <a:gd name="T3" fmla="*/ 39 h 39"/>
                  <a:gd name="T4" fmla="*/ 68 w 68"/>
                  <a:gd name="T5" fmla="*/ 39 h 39"/>
                  <a:gd name="T6" fmla="*/ 68 w 68"/>
                  <a:gd name="T7" fmla="*/ 9 h 39"/>
                  <a:gd name="T8" fmla="*/ 42 w 68"/>
                  <a:gd name="T9" fmla="*/ 0 h 39"/>
                </a:gdLst>
                <a:ahLst/>
                <a:cxnLst>
                  <a:cxn ang="0">
                    <a:pos x="T0" y="T1"/>
                  </a:cxn>
                  <a:cxn ang="0">
                    <a:pos x="T2" y="T3"/>
                  </a:cxn>
                  <a:cxn ang="0">
                    <a:pos x="T4" y="T5"/>
                  </a:cxn>
                  <a:cxn ang="0">
                    <a:pos x="T6" y="T7"/>
                  </a:cxn>
                  <a:cxn ang="0">
                    <a:pos x="T8" y="T9"/>
                  </a:cxn>
                </a:cxnLst>
                <a:rect l="0" t="0" r="r" b="b"/>
                <a:pathLst>
                  <a:path w="68" h="39">
                    <a:moveTo>
                      <a:pt x="42" y="0"/>
                    </a:moveTo>
                    <a:cubicBezTo>
                      <a:pt x="20" y="0"/>
                      <a:pt x="2" y="17"/>
                      <a:pt x="0" y="39"/>
                    </a:cubicBezTo>
                    <a:cubicBezTo>
                      <a:pt x="68" y="39"/>
                      <a:pt x="68" y="39"/>
                      <a:pt x="68" y="39"/>
                    </a:cubicBezTo>
                    <a:cubicBezTo>
                      <a:pt x="68" y="9"/>
                      <a:pt x="68" y="9"/>
                      <a:pt x="68" y="9"/>
                    </a:cubicBezTo>
                    <a:cubicBezTo>
                      <a:pt x="61" y="4"/>
                      <a:pt x="52" y="0"/>
                      <a:pt x="42"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7" name="Freeform 77"/>
              <p:cNvSpPr>
                <a:spLocks/>
              </p:cNvSpPr>
              <p:nvPr/>
            </p:nvSpPr>
            <p:spPr bwMode="auto">
              <a:xfrm>
                <a:off x="1371" y="2364"/>
                <a:ext cx="143" cy="42"/>
              </a:xfrm>
              <a:custGeom>
                <a:avLst/>
                <a:gdLst>
                  <a:gd name="T0" fmla="*/ 61 w 61"/>
                  <a:gd name="T1" fmla="*/ 0 h 18"/>
                  <a:gd name="T2" fmla="*/ 0 w 61"/>
                  <a:gd name="T3" fmla="*/ 0 h 18"/>
                  <a:gd name="T4" fmla="*/ 35 w 61"/>
                  <a:gd name="T5" fmla="*/ 18 h 18"/>
                  <a:gd name="T6" fmla="*/ 61 w 61"/>
                  <a:gd name="T7" fmla="*/ 10 h 18"/>
                  <a:gd name="T8" fmla="*/ 61 w 61"/>
                  <a:gd name="T9" fmla="*/ 0 h 18"/>
                </a:gdLst>
                <a:ahLst/>
                <a:cxnLst>
                  <a:cxn ang="0">
                    <a:pos x="T0" y="T1"/>
                  </a:cxn>
                  <a:cxn ang="0">
                    <a:pos x="T2" y="T3"/>
                  </a:cxn>
                  <a:cxn ang="0">
                    <a:pos x="T4" y="T5"/>
                  </a:cxn>
                  <a:cxn ang="0">
                    <a:pos x="T6" y="T7"/>
                  </a:cxn>
                  <a:cxn ang="0">
                    <a:pos x="T8" y="T9"/>
                  </a:cxn>
                </a:cxnLst>
                <a:rect l="0" t="0" r="r" b="b"/>
                <a:pathLst>
                  <a:path w="61" h="18">
                    <a:moveTo>
                      <a:pt x="61" y="0"/>
                    </a:moveTo>
                    <a:cubicBezTo>
                      <a:pt x="0" y="0"/>
                      <a:pt x="0" y="0"/>
                      <a:pt x="0" y="0"/>
                    </a:cubicBezTo>
                    <a:cubicBezTo>
                      <a:pt x="8" y="11"/>
                      <a:pt x="20" y="18"/>
                      <a:pt x="35" y="18"/>
                    </a:cubicBezTo>
                    <a:cubicBezTo>
                      <a:pt x="45" y="18"/>
                      <a:pt x="54" y="15"/>
                      <a:pt x="61" y="10"/>
                    </a:cubicBezTo>
                    <a:cubicBezTo>
                      <a:pt x="61" y="0"/>
                      <a:pt x="61" y="0"/>
                      <a:pt x="61"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8" name="Oval 78"/>
              <p:cNvSpPr>
                <a:spLocks noChangeArrowheads="1"/>
              </p:cNvSpPr>
              <p:nvPr/>
            </p:nvSpPr>
            <p:spPr bwMode="auto">
              <a:xfrm>
                <a:off x="1334" y="2189"/>
                <a:ext cx="198" cy="19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29" name="Freeform 80"/>
              <p:cNvSpPr>
                <a:spLocks noEditPoints="1"/>
              </p:cNvSpPr>
              <p:nvPr/>
            </p:nvSpPr>
            <p:spPr bwMode="auto">
              <a:xfrm>
                <a:off x="1133" y="1703"/>
                <a:ext cx="199" cy="161"/>
              </a:xfrm>
              <a:custGeom>
                <a:avLst/>
                <a:gdLst>
                  <a:gd name="T0" fmla="*/ 54 w 85"/>
                  <a:gd name="T1" fmla="*/ 67 h 69"/>
                  <a:gd name="T2" fmla="*/ 31 w 85"/>
                  <a:gd name="T3" fmla="*/ 67 h 69"/>
                  <a:gd name="T4" fmla="*/ 42 w 85"/>
                  <a:gd name="T5" fmla="*/ 69 h 69"/>
                  <a:gd name="T6" fmla="*/ 54 w 85"/>
                  <a:gd name="T7" fmla="*/ 67 h 69"/>
                  <a:gd name="T8" fmla="*/ 76 w 85"/>
                  <a:gd name="T9" fmla="*/ 0 h 69"/>
                  <a:gd name="T10" fmla="*/ 9 w 85"/>
                  <a:gd name="T11" fmla="*/ 0 h 69"/>
                  <a:gd name="T12" fmla="*/ 0 w 85"/>
                  <a:gd name="T13" fmla="*/ 26 h 69"/>
                  <a:gd name="T14" fmla="*/ 0 w 85"/>
                  <a:gd name="T15" fmla="*/ 28 h 69"/>
                  <a:gd name="T16" fmla="*/ 85 w 85"/>
                  <a:gd name="T17" fmla="*/ 28 h 69"/>
                  <a:gd name="T18" fmla="*/ 85 w 85"/>
                  <a:gd name="T19" fmla="*/ 26 h 69"/>
                  <a:gd name="T20" fmla="*/ 76 w 85"/>
                  <a:gd name="T21"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69">
                    <a:moveTo>
                      <a:pt x="54" y="67"/>
                    </a:moveTo>
                    <a:cubicBezTo>
                      <a:pt x="31" y="67"/>
                      <a:pt x="31" y="67"/>
                      <a:pt x="31" y="67"/>
                    </a:cubicBezTo>
                    <a:cubicBezTo>
                      <a:pt x="35" y="68"/>
                      <a:pt x="38" y="69"/>
                      <a:pt x="42" y="69"/>
                    </a:cubicBezTo>
                    <a:cubicBezTo>
                      <a:pt x="47" y="69"/>
                      <a:pt x="50" y="68"/>
                      <a:pt x="54" y="67"/>
                    </a:cubicBezTo>
                    <a:moveTo>
                      <a:pt x="76" y="0"/>
                    </a:moveTo>
                    <a:cubicBezTo>
                      <a:pt x="9" y="0"/>
                      <a:pt x="9" y="0"/>
                      <a:pt x="9" y="0"/>
                    </a:cubicBezTo>
                    <a:cubicBezTo>
                      <a:pt x="3" y="7"/>
                      <a:pt x="0" y="16"/>
                      <a:pt x="0" y="26"/>
                    </a:cubicBezTo>
                    <a:cubicBezTo>
                      <a:pt x="0" y="27"/>
                      <a:pt x="0" y="27"/>
                      <a:pt x="0" y="28"/>
                    </a:cubicBezTo>
                    <a:cubicBezTo>
                      <a:pt x="85" y="28"/>
                      <a:pt x="85" y="28"/>
                      <a:pt x="85" y="28"/>
                    </a:cubicBezTo>
                    <a:cubicBezTo>
                      <a:pt x="85" y="27"/>
                      <a:pt x="85" y="27"/>
                      <a:pt x="85" y="26"/>
                    </a:cubicBezTo>
                    <a:cubicBezTo>
                      <a:pt x="85" y="16"/>
                      <a:pt x="82" y="7"/>
                      <a:pt x="7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0" name="Freeform 81"/>
              <p:cNvSpPr>
                <a:spLocks/>
              </p:cNvSpPr>
              <p:nvPr/>
            </p:nvSpPr>
            <p:spPr bwMode="auto">
              <a:xfrm>
                <a:off x="1154" y="1664"/>
                <a:ext cx="157" cy="39"/>
              </a:xfrm>
              <a:custGeom>
                <a:avLst/>
                <a:gdLst>
                  <a:gd name="T0" fmla="*/ 33 w 67"/>
                  <a:gd name="T1" fmla="*/ 0 h 17"/>
                  <a:gd name="T2" fmla="*/ 0 w 67"/>
                  <a:gd name="T3" fmla="*/ 17 h 17"/>
                  <a:gd name="T4" fmla="*/ 67 w 67"/>
                  <a:gd name="T5" fmla="*/ 17 h 17"/>
                  <a:gd name="T6" fmla="*/ 33 w 67"/>
                  <a:gd name="T7" fmla="*/ 0 h 17"/>
                </a:gdLst>
                <a:ahLst/>
                <a:cxnLst>
                  <a:cxn ang="0">
                    <a:pos x="T0" y="T1"/>
                  </a:cxn>
                  <a:cxn ang="0">
                    <a:pos x="T2" y="T3"/>
                  </a:cxn>
                  <a:cxn ang="0">
                    <a:pos x="T4" y="T5"/>
                  </a:cxn>
                  <a:cxn ang="0">
                    <a:pos x="T6" y="T7"/>
                  </a:cxn>
                </a:cxnLst>
                <a:rect l="0" t="0" r="r" b="b"/>
                <a:pathLst>
                  <a:path w="67" h="17">
                    <a:moveTo>
                      <a:pt x="33" y="0"/>
                    </a:moveTo>
                    <a:cubicBezTo>
                      <a:pt x="20" y="0"/>
                      <a:pt x="8" y="7"/>
                      <a:pt x="0" y="17"/>
                    </a:cubicBezTo>
                    <a:cubicBezTo>
                      <a:pt x="67" y="17"/>
                      <a:pt x="67" y="17"/>
                      <a:pt x="67" y="17"/>
                    </a:cubicBezTo>
                    <a:cubicBezTo>
                      <a:pt x="59" y="7"/>
                      <a:pt x="47" y="0"/>
                      <a:pt x="3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1" name="Freeform 82"/>
              <p:cNvSpPr>
                <a:spLocks/>
              </p:cNvSpPr>
              <p:nvPr/>
            </p:nvSpPr>
            <p:spPr bwMode="auto">
              <a:xfrm>
                <a:off x="1133" y="1769"/>
                <a:ext cx="199" cy="91"/>
              </a:xfrm>
              <a:custGeom>
                <a:avLst/>
                <a:gdLst>
                  <a:gd name="T0" fmla="*/ 85 w 85"/>
                  <a:gd name="T1" fmla="*/ 0 h 39"/>
                  <a:gd name="T2" fmla="*/ 0 w 85"/>
                  <a:gd name="T3" fmla="*/ 0 h 39"/>
                  <a:gd name="T4" fmla="*/ 31 w 85"/>
                  <a:gd name="T5" fmla="*/ 39 h 39"/>
                  <a:gd name="T6" fmla="*/ 54 w 85"/>
                  <a:gd name="T7" fmla="*/ 39 h 39"/>
                  <a:gd name="T8" fmla="*/ 85 w 85"/>
                  <a:gd name="T9" fmla="*/ 0 h 39"/>
                </a:gdLst>
                <a:ahLst/>
                <a:cxnLst>
                  <a:cxn ang="0">
                    <a:pos x="T0" y="T1"/>
                  </a:cxn>
                  <a:cxn ang="0">
                    <a:pos x="T2" y="T3"/>
                  </a:cxn>
                  <a:cxn ang="0">
                    <a:pos x="T4" y="T5"/>
                  </a:cxn>
                  <a:cxn ang="0">
                    <a:pos x="T6" y="T7"/>
                  </a:cxn>
                  <a:cxn ang="0">
                    <a:pos x="T8" y="T9"/>
                  </a:cxn>
                </a:cxnLst>
                <a:rect l="0" t="0" r="r" b="b"/>
                <a:pathLst>
                  <a:path w="85" h="39">
                    <a:moveTo>
                      <a:pt x="85" y="0"/>
                    </a:moveTo>
                    <a:cubicBezTo>
                      <a:pt x="0" y="0"/>
                      <a:pt x="0" y="0"/>
                      <a:pt x="0" y="0"/>
                    </a:cubicBezTo>
                    <a:cubicBezTo>
                      <a:pt x="1" y="19"/>
                      <a:pt x="14" y="34"/>
                      <a:pt x="31" y="39"/>
                    </a:cubicBezTo>
                    <a:cubicBezTo>
                      <a:pt x="54" y="39"/>
                      <a:pt x="54" y="39"/>
                      <a:pt x="54" y="39"/>
                    </a:cubicBezTo>
                    <a:cubicBezTo>
                      <a:pt x="71" y="34"/>
                      <a:pt x="84" y="19"/>
                      <a:pt x="85"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2" name="Oval 83"/>
              <p:cNvSpPr>
                <a:spLocks noChangeArrowheads="1"/>
              </p:cNvSpPr>
              <p:nvPr/>
            </p:nvSpPr>
            <p:spPr bwMode="auto">
              <a:xfrm>
                <a:off x="1096" y="1629"/>
                <a:ext cx="198" cy="198"/>
              </a:xfrm>
              <a:prstGeom prst="ellipse">
                <a:avLst/>
              </a:pr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3" name="Freeform 85"/>
              <p:cNvSpPr>
                <a:spLocks/>
              </p:cNvSpPr>
              <p:nvPr/>
            </p:nvSpPr>
            <p:spPr bwMode="auto">
              <a:xfrm>
                <a:off x="1040" y="2455"/>
                <a:ext cx="229" cy="67"/>
              </a:xfrm>
              <a:custGeom>
                <a:avLst/>
                <a:gdLst>
                  <a:gd name="T0" fmla="*/ 62 w 98"/>
                  <a:gd name="T1" fmla="*/ 0 h 29"/>
                  <a:gd name="T2" fmla="*/ 36 w 98"/>
                  <a:gd name="T3" fmla="*/ 0 h 29"/>
                  <a:gd name="T4" fmla="*/ 0 w 98"/>
                  <a:gd name="T5" fmla="*/ 29 h 29"/>
                  <a:gd name="T6" fmla="*/ 98 w 98"/>
                  <a:gd name="T7" fmla="*/ 29 h 29"/>
                  <a:gd name="T8" fmla="*/ 62 w 98"/>
                  <a:gd name="T9" fmla="*/ 0 h 29"/>
                </a:gdLst>
                <a:ahLst/>
                <a:cxnLst>
                  <a:cxn ang="0">
                    <a:pos x="T0" y="T1"/>
                  </a:cxn>
                  <a:cxn ang="0">
                    <a:pos x="T2" y="T3"/>
                  </a:cxn>
                  <a:cxn ang="0">
                    <a:pos x="T4" y="T5"/>
                  </a:cxn>
                  <a:cxn ang="0">
                    <a:pos x="T6" y="T7"/>
                  </a:cxn>
                  <a:cxn ang="0">
                    <a:pos x="T8" y="T9"/>
                  </a:cxn>
                </a:cxnLst>
                <a:rect l="0" t="0" r="r" b="b"/>
                <a:pathLst>
                  <a:path w="98" h="29">
                    <a:moveTo>
                      <a:pt x="62" y="0"/>
                    </a:moveTo>
                    <a:cubicBezTo>
                      <a:pt x="36" y="0"/>
                      <a:pt x="36" y="0"/>
                      <a:pt x="36" y="0"/>
                    </a:cubicBezTo>
                    <a:cubicBezTo>
                      <a:pt x="20" y="4"/>
                      <a:pt x="7" y="15"/>
                      <a:pt x="0" y="29"/>
                    </a:cubicBezTo>
                    <a:cubicBezTo>
                      <a:pt x="98" y="29"/>
                      <a:pt x="98" y="29"/>
                      <a:pt x="98" y="29"/>
                    </a:cubicBezTo>
                    <a:cubicBezTo>
                      <a:pt x="91" y="15"/>
                      <a:pt x="78" y="4"/>
                      <a:pt x="62"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4" name="Freeform 86"/>
              <p:cNvSpPr>
                <a:spLocks/>
              </p:cNvSpPr>
              <p:nvPr/>
            </p:nvSpPr>
            <p:spPr bwMode="auto">
              <a:xfrm>
                <a:off x="1124" y="2452"/>
                <a:ext cx="61" cy="3"/>
              </a:xfrm>
              <a:custGeom>
                <a:avLst/>
                <a:gdLst>
                  <a:gd name="T0" fmla="*/ 13 w 26"/>
                  <a:gd name="T1" fmla="*/ 0 h 1"/>
                  <a:gd name="T2" fmla="*/ 0 w 26"/>
                  <a:gd name="T3" fmla="*/ 1 h 1"/>
                  <a:gd name="T4" fmla="*/ 26 w 26"/>
                  <a:gd name="T5" fmla="*/ 1 h 1"/>
                  <a:gd name="T6" fmla="*/ 13 w 26"/>
                  <a:gd name="T7" fmla="*/ 0 h 1"/>
                </a:gdLst>
                <a:ahLst/>
                <a:cxnLst>
                  <a:cxn ang="0">
                    <a:pos x="T0" y="T1"/>
                  </a:cxn>
                  <a:cxn ang="0">
                    <a:pos x="T2" y="T3"/>
                  </a:cxn>
                  <a:cxn ang="0">
                    <a:pos x="T4" y="T5"/>
                  </a:cxn>
                  <a:cxn ang="0">
                    <a:pos x="T6" y="T7"/>
                  </a:cxn>
                </a:cxnLst>
                <a:rect l="0" t="0" r="r" b="b"/>
                <a:pathLst>
                  <a:path w="26" h="1">
                    <a:moveTo>
                      <a:pt x="13" y="0"/>
                    </a:moveTo>
                    <a:cubicBezTo>
                      <a:pt x="8" y="0"/>
                      <a:pt x="4" y="0"/>
                      <a:pt x="0" y="1"/>
                    </a:cubicBezTo>
                    <a:cubicBezTo>
                      <a:pt x="26" y="1"/>
                      <a:pt x="26" y="1"/>
                      <a:pt x="26" y="1"/>
                    </a:cubicBezTo>
                    <a:cubicBezTo>
                      <a:pt x="22" y="0"/>
                      <a:pt x="17" y="0"/>
                      <a:pt x="13"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5" name="Freeform 87"/>
              <p:cNvSpPr>
                <a:spLocks/>
              </p:cNvSpPr>
              <p:nvPr/>
            </p:nvSpPr>
            <p:spPr bwMode="auto">
              <a:xfrm>
                <a:off x="1031" y="2613"/>
                <a:ext cx="247" cy="87"/>
              </a:xfrm>
              <a:custGeom>
                <a:avLst/>
                <a:gdLst>
                  <a:gd name="T0" fmla="*/ 106 w 106"/>
                  <a:gd name="T1" fmla="*/ 0 h 37"/>
                  <a:gd name="T2" fmla="*/ 0 w 106"/>
                  <a:gd name="T3" fmla="*/ 0 h 37"/>
                  <a:gd name="T4" fmla="*/ 32 w 106"/>
                  <a:gd name="T5" fmla="*/ 36 h 37"/>
                  <a:gd name="T6" fmla="*/ 32 w 106"/>
                  <a:gd name="T7" fmla="*/ 24 h 37"/>
                  <a:gd name="T8" fmla="*/ 71 w 106"/>
                  <a:gd name="T9" fmla="*/ 24 h 37"/>
                  <a:gd name="T10" fmla="*/ 71 w 106"/>
                  <a:gd name="T11" fmla="*/ 37 h 37"/>
                  <a:gd name="T12" fmla="*/ 106 w 106"/>
                  <a:gd name="T13" fmla="*/ 0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106" y="0"/>
                    </a:moveTo>
                    <a:cubicBezTo>
                      <a:pt x="0" y="0"/>
                      <a:pt x="0" y="0"/>
                      <a:pt x="0" y="0"/>
                    </a:cubicBezTo>
                    <a:cubicBezTo>
                      <a:pt x="4" y="16"/>
                      <a:pt x="16" y="30"/>
                      <a:pt x="32" y="36"/>
                    </a:cubicBezTo>
                    <a:cubicBezTo>
                      <a:pt x="32" y="24"/>
                      <a:pt x="32" y="24"/>
                      <a:pt x="32" y="24"/>
                    </a:cubicBezTo>
                    <a:cubicBezTo>
                      <a:pt x="71" y="24"/>
                      <a:pt x="71" y="24"/>
                      <a:pt x="71" y="24"/>
                    </a:cubicBezTo>
                    <a:cubicBezTo>
                      <a:pt x="71" y="37"/>
                      <a:pt x="71" y="37"/>
                      <a:pt x="71" y="37"/>
                    </a:cubicBezTo>
                    <a:cubicBezTo>
                      <a:pt x="88" y="31"/>
                      <a:pt x="101" y="17"/>
                      <a:pt x="106" y="0"/>
                    </a:cubicBezTo>
                  </a:path>
                </a:pathLst>
              </a:custGeom>
              <a:solidFill>
                <a:srgbClr val="531A6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6" name="Freeform 88"/>
              <p:cNvSpPr>
                <a:spLocks/>
              </p:cNvSpPr>
              <p:nvPr/>
            </p:nvSpPr>
            <p:spPr bwMode="auto">
              <a:xfrm>
                <a:off x="1105" y="2669"/>
                <a:ext cx="91" cy="38"/>
              </a:xfrm>
              <a:custGeom>
                <a:avLst/>
                <a:gdLst>
                  <a:gd name="T0" fmla="*/ 39 w 39"/>
                  <a:gd name="T1" fmla="*/ 0 h 16"/>
                  <a:gd name="T2" fmla="*/ 0 w 39"/>
                  <a:gd name="T3" fmla="*/ 0 h 16"/>
                  <a:gd name="T4" fmla="*/ 0 w 39"/>
                  <a:gd name="T5" fmla="*/ 12 h 16"/>
                  <a:gd name="T6" fmla="*/ 21 w 39"/>
                  <a:gd name="T7" fmla="*/ 16 h 16"/>
                  <a:gd name="T8" fmla="*/ 39 w 39"/>
                  <a:gd name="T9" fmla="*/ 13 h 16"/>
                  <a:gd name="T10" fmla="*/ 39 w 39"/>
                  <a:gd name="T11" fmla="*/ 0 h 16"/>
                </a:gdLst>
                <a:ahLst/>
                <a:cxnLst>
                  <a:cxn ang="0">
                    <a:pos x="T0" y="T1"/>
                  </a:cxn>
                  <a:cxn ang="0">
                    <a:pos x="T2" y="T3"/>
                  </a:cxn>
                  <a:cxn ang="0">
                    <a:pos x="T4" y="T5"/>
                  </a:cxn>
                  <a:cxn ang="0">
                    <a:pos x="T6" y="T7"/>
                  </a:cxn>
                  <a:cxn ang="0">
                    <a:pos x="T8" y="T9"/>
                  </a:cxn>
                  <a:cxn ang="0">
                    <a:pos x="T10" y="T11"/>
                  </a:cxn>
                </a:cxnLst>
                <a:rect l="0" t="0" r="r" b="b"/>
                <a:pathLst>
                  <a:path w="39" h="16">
                    <a:moveTo>
                      <a:pt x="39" y="0"/>
                    </a:moveTo>
                    <a:cubicBezTo>
                      <a:pt x="0" y="0"/>
                      <a:pt x="0" y="0"/>
                      <a:pt x="0" y="0"/>
                    </a:cubicBezTo>
                    <a:cubicBezTo>
                      <a:pt x="0" y="12"/>
                      <a:pt x="0" y="12"/>
                      <a:pt x="0" y="12"/>
                    </a:cubicBezTo>
                    <a:cubicBezTo>
                      <a:pt x="7" y="15"/>
                      <a:pt x="14" y="16"/>
                      <a:pt x="21" y="16"/>
                    </a:cubicBezTo>
                    <a:cubicBezTo>
                      <a:pt x="27" y="16"/>
                      <a:pt x="34" y="15"/>
                      <a:pt x="39" y="13"/>
                    </a:cubicBezTo>
                    <a:cubicBezTo>
                      <a:pt x="39" y="0"/>
                      <a:pt x="39" y="0"/>
                      <a:pt x="39"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7" name="Freeform 89"/>
              <p:cNvSpPr>
                <a:spLocks/>
              </p:cNvSpPr>
              <p:nvPr/>
            </p:nvSpPr>
            <p:spPr bwMode="auto">
              <a:xfrm>
                <a:off x="1026" y="2522"/>
                <a:ext cx="257" cy="91"/>
              </a:xfrm>
              <a:custGeom>
                <a:avLst/>
                <a:gdLst>
                  <a:gd name="T0" fmla="*/ 104 w 110"/>
                  <a:gd name="T1" fmla="*/ 0 h 39"/>
                  <a:gd name="T2" fmla="*/ 6 w 110"/>
                  <a:gd name="T3" fmla="*/ 0 h 39"/>
                  <a:gd name="T4" fmla="*/ 0 w 110"/>
                  <a:gd name="T5" fmla="*/ 25 h 39"/>
                  <a:gd name="T6" fmla="*/ 2 w 110"/>
                  <a:gd name="T7" fmla="*/ 39 h 39"/>
                  <a:gd name="T8" fmla="*/ 108 w 110"/>
                  <a:gd name="T9" fmla="*/ 39 h 39"/>
                  <a:gd name="T10" fmla="*/ 110 w 110"/>
                  <a:gd name="T11" fmla="*/ 25 h 39"/>
                  <a:gd name="T12" fmla="*/ 104 w 110"/>
                  <a:gd name="T13" fmla="*/ 0 h 39"/>
                </a:gdLst>
                <a:ahLst/>
                <a:cxnLst>
                  <a:cxn ang="0">
                    <a:pos x="T0" y="T1"/>
                  </a:cxn>
                  <a:cxn ang="0">
                    <a:pos x="T2" y="T3"/>
                  </a:cxn>
                  <a:cxn ang="0">
                    <a:pos x="T4" y="T5"/>
                  </a:cxn>
                  <a:cxn ang="0">
                    <a:pos x="T6" y="T7"/>
                  </a:cxn>
                  <a:cxn ang="0">
                    <a:pos x="T8" y="T9"/>
                  </a:cxn>
                  <a:cxn ang="0">
                    <a:pos x="T10" y="T11"/>
                  </a:cxn>
                  <a:cxn ang="0">
                    <a:pos x="T12" y="T13"/>
                  </a:cxn>
                </a:cxnLst>
                <a:rect l="0" t="0" r="r" b="b"/>
                <a:pathLst>
                  <a:path w="110" h="39">
                    <a:moveTo>
                      <a:pt x="104" y="0"/>
                    </a:moveTo>
                    <a:cubicBezTo>
                      <a:pt x="6" y="0"/>
                      <a:pt x="6" y="0"/>
                      <a:pt x="6" y="0"/>
                    </a:cubicBezTo>
                    <a:cubicBezTo>
                      <a:pt x="2" y="7"/>
                      <a:pt x="0" y="16"/>
                      <a:pt x="0" y="25"/>
                    </a:cubicBezTo>
                    <a:cubicBezTo>
                      <a:pt x="0" y="29"/>
                      <a:pt x="1" y="34"/>
                      <a:pt x="2" y="39"/>
                    </a:cubicBezTo>
                    <a:cubicBezTo>
                      <a:pt x="108" y="39"/>
                      <a:pt x="108" y="39"/>
                      <a:pt x="108" y="39"/>
                    </a:cubicBezTo>
                    <a:cubicBezTo>
                      <a:pt x="109" y="34"/>
                      <a:pt x="110" y="29"/>
                      <a:pt x="110" y="25"/>
                    </a:cubicBezTo>
                    <a:cubicBezTo>
                      <a:pt x="110" y="16"/>
                      <a:pt x="108" y="7"/>
                      <a:pt x="104" y="0"/>
                    </a:cubicBezTo>
                  </a:path>
                </a:pathLst>
              </a:custGeom>
              <a:solidFill>
                <a:srgbClr val="7C3F7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38" name="Oval 90"/>
              <p:cNvSpPr>
                <a:spLocks noChangeArrowheads="1"/>
              </p:cNvSpPr>
              <p:nvPr/>
            </p:nvSpPr>
            <p:spPr bwMode="auto">
              <a:xfrm>
                <a:off x="979" y="2403"/>
                <a:ext cx="255" cy="25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4347" tIns="62174" rIns="124347" bIns="62174" numCol="1" anchor="t" anchorCtr="0" compatLnSpc="1">
                <a:prstTxWarp prst="textNoShape">
                  <a:avLst/>
                </a:prstTxWarp>
              </a:bodyPr>
              <a:lstStyle/>
              <a:p>
                <a:pPr marL="0" marR="0" lvl="0" indent="0" algn="l" defTabSz="1243431" rtl="0"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268" name="Group 267"/>
            <p:cNvGrpSpPr/>
            <p:nvPr/>
          </p:nvGrpSpPr>
          <p:grpSpPr>
            <a:xfrm>
              <a:off x="1093388" y="1920837"/>
              <a:ext cx="1694185" cy="2190266"/>
              <a:chOff x="1093388" y="1920837"/>
              <a:chExt cx="1694185" cy="2190266"/>
            </a:xfrm>
          </p:grpSpPr>
          <p:sp>
            <p:nvSpPr>
              <p:cNvPr id="269" name="Freeform 268"/>
              <p:cNvSpPr>
                <a:spLocks noChangeAspect="1"/>
              </p:cNvSpPr>
              <p:nvPr/>
            </p:nvSpPr>
            <p:spPr bwMode="auto">
              <a:xfrm>
                <a:off x="1093388" y="1920837"/>
                <a:ext cx="475458" cy="36576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3" tIns="45708" rIns="45708" bIns="91413" numCol="1" spcCol="0" rtlCol="0" fromWordArt="0" anchor="b" anchorCtr="0" forceAA="0" compatLnSpc="1">
                <a:prstTxWarp prst="textNoShape">
                  <a:avLst/>
                </a:prstTxWarp>
                <a:noAutofit/>
              </a:bodyPr>
              <a:lstStyle/>
              <a:p>
                <a:pPr marL="0" marR="0" lvl="0" indent="0" algn="ctr" defTabSz="91393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VEHICLE TRACKING DEVICE"/>
              <p:cNvSpPr/>
              <p:nvPr/>
            </p:nvSpPr>
            <p:spPr bwMode="auto">
              <a:xfrm>
                <a:off x="2388120" y="2430462"/>
                <a:ext cx="399453" cy="244577"/>
              </a:xfrm>
              <a:custGeom>
                <a:avLst/>
                <a:gdLst/>
                <a:ahLst/>
                <a:cxnLst/>
                <a:rect l="l" t="t" r="r" b="b"/>
                <a:pathLst>
                  <a:path w="697148" h="395762">
                    <a:moveTo>
                      <a:pt x="26638" y="234768"/>
                    </a:moveTo>
                    <a:lnTo>
                      <a:pt x="400041" y="234768"/>
                    </a:lnTo>
                    <a:cubicBezTo>
                      <a:pt x="408944" y="266355"/>
                      <a:pt x="437343" y="289279"/>
                      <a:pt x="471308" y="290204"/>
                    </a:cubicBezTo>
                    <a:lnTo>
                      <a:pt x="471308" y="368930"/>
                    </a:lnTo>
                    <a:cubicBezTo>
                      <a:pt x="471308" y="383749"/>
                      <a:pt x="459382" y="395762"/>
                      <a:pt x="444670" y="395762"/>
                    </a:cubicBezTo>
                    <a:lnTo>
                      <a:pt x="26638" y="395762"/>
                    </a:lnTo>
                    <a:cubicBezTo>
                      <a:pt x="11926" y="395762"/>
                      <a:pt x="0" y="383749"/>
                      <a:pt x="0" y="368930"/>
                    </a:cubicBezTo>
                    <a:lnTo>
                      <a:pt x="0" y="261601"/>
                    </a:lnTo>
                    <a:cubicBezTo>
                      <a:pt x="0" y="246781"/>
                      <a:pt x="11926" y="234768"/>
                      <a:pt x="26638" y="234768"/>
                    </a:cubicBezTo>
                    <a:close/>
                    <a:moveTo>
                      <a:pt x="525384" y="193997"/>
                    </a:moveTo>
                    <a:lnTo>
                      <a:pt x="525384" y="267062"/>
                    </a:lnTo>
                    <a:cubicBezTo>
                      <a:pt x="563540" y="262458"/>
                      <a:pt x="593716" y="232222"/>
                      <a:pt x="598304" y="193997"/>
                    </a:cubicBezTo>
                    <a:close/>
                    <a:moveTo>
                      <a:pt x="430232" y="193997"/>
                    </a:moveTo>
                    <a:cubicBezTo>
                      <a:pt x="434819" y="232222"/>
                      <a:pt x="464996" y="262458"/>
                      <a:pt x="503151" y="267062"/>
                    </a:cubicBezTo>
                    <a:lnTo>
                      <a:pt x="503151" y="193997"/>
                    </a:lnTo>
                    <a:close/>
                    <a:moveTo>
                      <a:pt x="525384" y="98698"/>
                    </a:moveTo>
                    <a:lnTo>
                      <a:pt x="525384" y="171764"/>
                    </a:lnTo>
                    <a:lnTo>
                      <a:pt x="598304" y="171764"/>
                    </a:lnTo>
                    <a:cubicBezTo>
                      <a:pt x="593716" y="133538"/>
                      <a:pt x="563540" y="103303"/>
                      <a:pt x="525384" y="98698"/>
                    </a:cubicBezTo>
                    <a:close/>
                    <a:moveTo>
                      <a:pt x="503151" y="98698"/>
                    </a:moveTo>
                    <a:cubicBezTo>
                      <a:pt x="464996" y="103303"/>
                      <a:pt x="434819" y="133538"/>
                      <a:pt x="430232" y="171764"/>
                    </a:cubicBezTo>
                    <a:lnTo>
                      <a:pt x="503151" y="171764"/>
                    </a:lnTo>
                    <a:close/>
                    <a:moveTo>
                      <a:pt x="514268" y="0"/>
                    </a:moveTo>
                    <a:cubicBezTo>
                      <a:pt x="520407" y="0"/>
                      <a:pt x="525384" y="4977"/>
                      <a:pt x="525384" y="11116"/>
                    </a:cubicBezTo>
                    <a:lnTo>
                      <a:pt x="525384" y="71819"/>
                    </a:lnTo>
                    <a:cubicBezTo>
                      <a:pt x="578399" y="76498"/>
                      <a:pt x="620516" y="118676"/>
                      <a:pt x="625182" y="171764"/>
                    </a:cubicBezTo>
                    <a:lnTo>
                      <a:pt x="686032" y="171764"/>
                    </a:lnTo>
                    <a:cubicBezTo>
                      <a:pt x="692171" y="171764"/>
                      <a:pt x="697148" y="176741"/>
                      <a:pt x="697148" y="182880"/>
                    </a:cubicBezTo>
                    <a:cubicBezTo>
                      <a:pt x="697148" y="189019"/>
                      <a:pt x="692171" y="193997"/>
                      <a:pt x="686032" y="193997"/>
                    </a:cubicBezTo>
                    <a:lnTo>
                      <a:pt x="625182" y="193997"/>
                    </a:lnTo>
                    <a:cubicBezTo>
                      <a:pt x="620516" y="247085"/>
                      <a:pt x="578399" y="289263"/>
                      <a:pt x="525384" y="293942"/>
                    </a:cubicBezTo>
                    <a:lnTo>
                      <a:pt x="525384" y="354644"/>
                    </a:lnTo>
                    <a:cubicBezTo>
                      <a:pt x="525384" y="360783"/>
                      <a:pt x="520407" y="365760"/>
                      <a:pt x="514268" y="365760"/>
                    </a:cubicBezTo>
                    <a:cubicBezTo>
                      <a:pt x="508128" y="365760"/>
                      <a:pt x="503151" y="360783"/>
                      <a:pt x="503151" y="354644"/>
                    </a:cubicBezTo>
                    <a:lnTo>
                      <a:pt x="503151" y="293942"/>
                    </a:lnTo>
                    <a:cubicBezTo>
                      <a:pt x="450136" y="289263"/>
                      <a:pt x="408019" y="247085"/>
                      <a:pt x="403353" y="193997"/>
                    </a:cubicBezTo>
                    <a:lnTo>
                      <a:pt x="342504" y="193997"/>
                    </a:lnTo>
                    <a:cubicBezTo>
                      <a:pt x="336364" y="193997"/>
                      <a:pt x="331387" y="189019"/>
                      <a:pt x="331387" y="182880"/>
                    </a:cubicBezTo>
                    <a:cubicBezTo>
                      <a:pt x="331387" y="176741"/>
                      <a:pt x="336364" y="171764"/>
                      <a:pt x="342504" y="171764"/>
                    </a:cubicBezTo>
                    <a:lnTo>
                      <a:pt x="403353" y="171764"/>
                    </a:lnTo>
                    <a:cubicBezTo>
                      <a:pt x="408019" y="118676"/>
                      <a:pt x="450136" y="76498"/>
                      <a:pt x="503151" y="71819"/>
                    </a:cubicBezTo>
                    <a:lnTo>
                      <a:pt x="503151" y="11116"/>
                    </a:lnTo>
                    <a:cubicBezTo>
                      <a:pt x="503151" y="4977"/>
                      <a:pt x="508128" y="0"/>
                      <a:pt x="514268"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68383" tIns="34190" rIns="34190" bIns="68383" numCol="1" spcCol="0" rtlCol="0" fromWordArt="0" anchor="b" anchorCtr="0" forceAA="0" compatLnSpc="1">
                <a:prstTxWarp prst="textNoShape">
                  <a:avLst/>
                </a:prstTxWarp>
                <a:noAutofit/>
              </a:bodyPr>
              <a:lstStyle/>
              <a:p>
                <a:pPr marL="0" marR="0" lvl="0" indent="0" algn="ctr" defTabSz="683693" rtl="0" eaLnBrk="1" fontAlgn="base" latinLnBrk="0" hangingPunct="1">
                  <a:lnSpc>
                    <a:spcPct val="100000"/>
                  </a:lnSpc>
                  <a:spcBef>
                    <a:spcPct val="0"/>
                  </a:spcBef>
                  <a:spcAft>
                    <a:spcPct val="0"/>
                  </a:spcAft>
                  <a:buClrTx/>
                  <a:buSzTx/>
                  <a:buFontTx/>
                  <a:buNone/>
                  <a:tabLst/>
                  <a:defRPr/>
                </a:pPr>
                <a:endParaRPr kumimoji="0" lang="en-US" sz="1346" b="0" i="0" u="none" strike="noStrike" kern="0" cap="none" spc="-3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Freeform 239"/>
              <p:cNvSpPr>
                <a:spLocks/>
              </p:cNvSpPr>
              <p:nvPr/>
            </p:nvSpPr>
            <p:spPr bwMode="auto">
              <a:xfrm>
                <a:off x="1677124" y="3892810"/>
                <a:ext cx="147776" cy="218293"/>
              </a:xfrm>
              <a:custGeom>
                <a:avLst/>
                <a:gdLst/>
                <a:ahLst/>
                <a:cxnLst/>
                <a:rect l="l" t="t" r="r" b="b"/>
                <a:pathLst>
                  <a:path w="555609" h="711730">
                    <a:moveTo>
                      <a:pt x="11038" y="660302"/>
                    </a:moveTo>
                    <a:cubicBezTo>
                      <a:pt x="11053" y="660302"/>
                      <a:pt x="13887" y="660302"/>
                      <a:pt x="548250" y="660302"/>
                    </a:cubicBezTo>
                    <a:cubicBezTo>
                      <a:pt x="551930" y="660302"/>
                      <a:pt x="555609" y="663976"/>
                      <a:pt x="555609" y="671323"/>
                    </a:cubicBezTo>
                    <a:cubicBezTo>
                      <a:pt x="555609" y="671332"/>
                      <a:pt x="555609" y="671847"/>
                      <a:pt x="555609" y="704383"/>
                    </a:cubicBezTo>
                    <a:cubicBezTo>
                      <a:pt x="555609" y="708057"/>
                      <a:pt x="551930" y="711730"/>
                      <a:pt x="548250" y="711730"/>
                    </a:cubicBezTo>
                    <a:cubicBezTo>
                      <a:pt x="548235" y="711730"/>
                      <a:pt x="545395" y="711730"/>
                      <a:pt x="11038" y="711730"/>
                    </a:cubicBezTo>
                    <a:lnTo>
                      <a:pt x="0" y="704383"/>
                    </a:lnTo>
                    <a:cubicBezTo>
                      <a:pt x="0" y="704375"/>
                      <a:pt x="0" y="703860"/>
                      <a:pt x="0" y="671323"/>
                    </a:cubicBezTo>
                    <a:cubicBezTo>
                      <a:pt x="0" y="663976"/>
                      <a:pt x="3679" y="660302"/>
                      <a:pt x="11038" y="660302"/>
                    </a:cubicBezTo>
                    <a:close/>
                    <a:moveTo>
                      <a:pt x="176551" y="568466"/>
                    </a:moveTo>
                    <a:cubicBezTo>
                      <a:pt x="206005" y="583160"/>
                      <a:pt x="242823" y="590507"/>
                      <a:pt x="279641" y="590507"/>
                    </a:cubicBezTo>
                    <a:cubicBezTo>
                      <a:pt x="316459" y="590507"/>
                      <a:pt x="349595" y="583160"/>
                      <a:pt x="382732" y="568466"/>
                    </a:cubicBezTo>
                    <a:cubicBezTo>
                      <a:pt x="404822" y="601527"/>
                      <a:pt x="437959" y="627242"/>
                      <a:pt x="482140" y="649282"/>
                    </a:cubicBezTo>
                    <a:cubicBezTo>
                      <a:pt x="482124" y="649282"/>
                      <a:pt x="479561" y="649282"/>
                      <a:pt x="77142" y="649282"/>
                    </a:cubicBezTo>
                    <a:cubicBezTo>
                      <a:pt x="121323" y="627242"/>
                      <a:pt x="154460" y="601527"/>
                      <a:pt x="176551" y="568466"/>
                    </a:cubicBezTo>
                    <a:close/>
                    <a:moveTo>
                      <a:pt x="272261" y="221325"/>
                    </a:moveTo>
                    <a:lnTo>
                      <a:pt x="279642" y="221325"/>
                    </a:lnTo>
                    <a:cubicBezTo>
                      <a:pt x="334999" y="221325"/>
                      <a:pt x="379284" y="265615"/>
                      <a:pt x="379284" y="317285"/>
                    </a:cubicBezTo>
                    <a:cubicBezTo>
                      <a:pt x="379284" y="372647"/>
                      <a:pt x="334999" y="416936"/>
                      <a:pt x="279642" y="416936"/>
                    </a:cubicBezTo>
                    <a:cubicBezTo>
                      <a:pt x="224285" y="416936"/>
                      <a:pt x="179999" y="372647"/>
                      <a:pt x="179999" y="317285"/>
                    </a:cubicBezTo>
                    <a:cubicBezTo>
                      <a:pt x="179999" y="298831"/>
                      <a:pt x="187380" y="280378"/>
                      <a:pt x="194761" y="265615"/>
                    </a:cubicBezTo>
                    <a:cubicBezTo>
                      <a:pt x="194761" y="302522"/>
                      <a:pt x="220594" y="324667"/>
                      <a:pt x="250118" y="324667"/>
                    </a:cubicBezTo>
                    <a:cubicBezTo>
                      <a:pt x="279642" y="324667"/>
                      <a:pt x="305475" y="302522"/>
                      <a:pt x="305475" y="269305"/>
                    </a:cubicBezTo>
                    <a:cubicBezTo>
                      <a:pt x="305475" y="247161"/>
                      <a:pt x="290713" y="228707"/>
                      <a:pt x="272261" y="221325"/>
                    </a:cubicBezTo>
                    <a:close/>
                    <a:moveTo>
                      <a:pt x="277805" y="177015"/>
                    </a:moveTo>
                    <a:cubicBezTo>
                      <a:pt x="202284" y="177015"/>
                      <a:pt x="141063" y="238236"/>
                      <a:pt x="141063" y="313757"/>
                    </a:cubicBezTo>
                    <a:cubicBezTo>
                      <a:pt x="141063" y="389278"/>
                      <a:pt x="202284" y="450499"/>
                      <a:pt x="277805" y="450499"/>
                    </a:cubicBezTo>
                    <a:cubicBezTo>
                      <a:pt x="353326" y="450499"/>
                      <a:pt x="414547" y="389278"/>
                      <a:pt x="414547" y="313757"/>
                    </a:cubicBezTo>
                    <a:cubicBezTo>
                      <a:pt x="414547" y="238236"/>
                      <a:pt x="353326" y="177015"/>
                      <a:pt x="277805" y="177015"/>
                    </a:cubicBezTo>
                    <a:close/>
                    <a:moveTo>
                      <a:pt x="277805" y="67313"/>
                    </a:moveTo>
                    <a:cubicBezTo>
                      <a:pt x="413912" y="67313"/>
                      <a:pt x="524249" y="177650"/>
                      <a:pt x="524249" y="313757"/>
                    </a:cubicBezTo>
                    <a:cubicBezTo>
                      <a:pt x="524249" y="449864"/>
                      <a:pt x="413912" y="560201"/>
                      <a:pt x="277805" y="560201"/>
                    </a:cubicBezTo>
                    <a:cubicBezTo>
                      <a:pt x="141698" y="560201"/>
                      <a:pt x="31361" y="449864"/>
                      <a:pt x="31361" y="313757"/>
                    </a:cubicBezTo>
                    <a:cubicBezTo>
                      <a:pt x="31361" y="177650"/>
                      <a:pt x="141698" y="67313"/>
                      <a:pt x="277805" y="67313"/>
                    </a:cubicBezTo>
                    <a:close/>
                    <a:moveTo>
                      <a:pt x="279641" y="0"/>
                    </a:moveTo>
                    <a:cubicBezTo>
                      <a:pt x="338653" y="0"/>
                      <a:pt x="375536" y="29388"/>
                      <a:pt x="379224" y="29388"/>
                    </a:cubicBezTo>
                    <a:lnTo>
                      <a:pt x="382912" y="36735"/>
                    </a:lnTo>
                    <a:cubicBezTo>
                      <a:pt x="382917" y="36751"/>
                      <a:pt x="383137" y="37482"/>
                      <a:pt x="393977" y="73469"/>
                    </a:cubicBezTo>
                    <a:cubicBezTo>
                      <a:pt x="357095" y="55102"/>
                      <a:pt x="320212" y="47755"/>
                      <a:pt x="279641" y="47755"/>
                    </a:cubicBezTo>
                    <a:cubicBezTo>
                      <a:pt x="239070" y="47755"/>
                      <a:pt x="198500" y="55102"/>
                      <a:pt x="165305" y="73469"/>
                    </a:cubicBezTo>
                    <a:cubicBezTo>
                      <a:pt x="165310" y="73454"/>
                      <a:pt x="165529" y="72727"/>
                      <a:pt x="176370" y="36735"/>
                    </a:cubicBezTo>
                    <a:lnTo>
                      <a:pt x="180058" y="29388"/>
                    </a:lnTo>
                    <a:cubicBezTo>
                      <a:pt x="183747" y="29388"/>
                      <a:pt x="220629" y="0"/>
                      <a:pt x="279641" y="0"/>
                    </a:cubicBezTo>
                    <a:close/>
                  </a:path>
                </a:pathLst>
              </a:custGeom>
              <a:solidFill>
                <a:srgbClr val="FFFFFF"/>
              </a:solidFill>
              <a:ln>
                <a:noFill/>
              </a:ln>
              <a:extLst/>
            </p:spPr>
            <p:txBody>
              <a:bodyPr vert="horz" wrap="square" lIns="91413" tIns="45708" rIns="91413" bIns="45708" numCol="1" anchor="t" anchorCtr="0" compatLnSpc="1">
                <a:prstTxWarp prst="textNoShape">
                  <a:avLst/>
                </a:prstTxWarp>
              </a:bodyPr>
              <a:lstStyle/>
              <a:p>
                <a:pPr marL="0" marR="0" lvl="0" indent="0" algn="l" defTabSz="93173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B4009E"/>
                  </a:solidFill>
                  <a:effectLst/>
                  <a:uLnTx/>
                  <a:uFillTx/>
                  <a:latin typeface="Segoe UI"/>
                  <a:ea typeface="+mn-ea"/>
                  <a:cs typeface="+mn-cs"/>
                </a:endParaRPr>
              </a:p>
            </p:txBody>
          </p:sp>
          <p:grpSp>
            <p:nvGrpSpPr>
              <p:cNvPr id="273" name="Group 272"/>
              <p:cNvGrpSpPr/>
              <p:nvPr/>
            </p:nvGrpSpPr>
            <p:grpSpPr>
              <a:xfrm>
                <a:off x="1645847" y="3245156"/>
                <a:ext cx="226699" cy="186273"/>
                <a:chOff x="5747233" y="2241611"/>
                <a:chExt cx="585773" cy="368342"/>
              </a:xfrm>
              <a:solidFill>
                <a:srgbClr val="FFFFFF"/>
              </a:solidFill>
            </p:grpSpPr>
            <p:sp>
              <p:nvSpPr>
                <p:cNvPr id="275" name="LOAD METER"/>
                <p:cNvSpPr>
                  <a:spLocks noChangeAspect="1"/>
                </p:cNvSpPr>
                <p:nvPr/>
              </p:nvSpPr>
              <p:spPr bwMode="auto">
                <a:xfrm rot="1919497">
                  <a:off x="5879039" y="2282215"/>
                  <a:ext cx="385756" cy="327738"/>
                </a:xfrm>
                <a:custGeom>
                  <a:avLst/>
                  <a:gdLst/>
                  <a:ahLst/>
                  <a:cxnLst/>
                  <a:rect l="l" t="t" r="r" b="b"/>
                  <a:pathLst>
                    <a:path w="666666" h="566397">
                      <a:moveTo>
                        <a:pt x="499355" y="154452"/>
                      </a:moveTo>
                      <a:cubicBezTo>
                        <a:pt x="512204" y="146426"/>
                        <a:pt x="529128" y="150336"/>
                        <a:pt x="537154" y="163185"/>
                      </a:cubicBezTo>
                      <a:cubicBezTo>
                        <a:pt x="545181" y="176034"/>
                        <a:pt x="541271" y="192958"/>
                        <a:pt x="528422" y="200984"/>
                      </a:cubicBezTo>
                      <a:cubicBezTo>
                        <a:pt x="515573" y="209010"/>
                        <a:pt x="498649" y="205101"/>
                        <a:pt x="490623" y="192252"/>
                      </a:cubicBezTo>
                      <a:cubicBezTo>
                        <a:pt x="482596" y="179402"/>
                        <a:pt x="486506" y="162479"/>
                        <a:pt x="499355" y="154452"/>
                      </a:cubicBezTo>
                      <a:close/>
                      <a:moveTo>
                        <a:pt x="104430" y="401148"/>
                      </a:moveTo>
                      <a:cubicBezTo>
                        <a:pt x="117279" y="393122"/>
                        <a:pt x="134203" y="397032"/>
                        <a:pt x="142230" y="409881"/>
                      </a:cubicBezTo>
                      <a:cubicBezTo>
                        <a:pt x="150256" y="422730"/>
                        <a:pt x="146346" y="439654"/>
                        <a:pt x="133497" y="447680"/>
                      </a:cubicBezTo>
                      <a:cubicBezTo>
                        <a:pt x="120648" y="455706"/>
                        <a:pt x="103724" y="451797"/>
                        <a:pt x="95698" y="438948"/>
                      </a:cubicBezTo>
                      <a:cubicBezTo>
                        <a:pt x="87672" y="426098"/>
                        <a:pt x="91581" y="409175"/>
                        <a:pt x="104430" y="401148"/>
                      </a:cubicBezTo>
                      <a:close/>
                      <a:moveTo>
                        <a:pt x="304648" y="273694"/>
                      </a:moveTo>
                      <a:cubicBezTo>
                        <a:pt x="295011" y="279714"/>
                        <a:pt x="292079" y="292406"/>
                        <a:pt x="298099" y="302043"/>
                      </a:cubicBezTo>
                      <a:cubicBezTo>
                        <a:pt x="304119" y="311681"/>
                        <a:pt x="316811" y="314613"/>
                        <a:pt x="326448" y="308593"/>
                      </a:cubicBezTo>
                      <a:cubicBezTo>
                        <a:pt x="336085" y="302573"/>
                        <a:pt x="339017" y="289881"/>
                        <a:pt x="332997" y="280243"/>
                      </a:cubicBezTo>
                      <a:cubicBezTo>
                        <a:pt x="326977" y="270606"/>
                        <a:pt x="314285" y="267674"/>
                        <a:pt x="304648" y="273694"/>
                      </a:cubicBezTo>
                      <a:close/>
                      <a:moveTo>
                        <a:pt x="420983" y="105074"/>
                      </a:moveTo>
                      <a:cubicBezTo>
                        <a:pt x="433832" y="97048"/>
                        <a:pt x="450756" y="100958"/>
                        <a:pt x="458782" y="113807"/>
                      </a:cubicBezTo>
                      <a:cubicBezTo>
                        <a:pt x="466809" y="126656"/>
                        <a:pt x="462899" y="143579"/>
                        <a:pt x="450050" y="151606"/>
                      </a:cubicBezTo>
                      <a:cubicBezTo>
                        <a:pt x="437201" y="159632"/>
                        <a:pt x="420277" y="155723"/>
                        <a:pt x="412251" y="142873"/>
                      </a:cubicBezTo>
                      <a:cubicBezTo>
                        <a:pt x="404224" y="130024"/>
                        <a:pt x="408134" y="113101"/>
                        <a:pt x="420983" y="105074"/>
                      </a:cubicBezTo>
                      <a:close/>
                      <a:moveTo>
                        <a:pt x="100638" y="305183"/>
                      </a:moveTo>
                      <a:cubicBezTo>
                        <a:pt x="113487" y="297156"/>
                        <a:pt x="130411" y="301066"/>
                        <a:pt x="138437" y="313915"/>
                      </a:cubicBezTo>
                      <a:cubicBezTo>
                        <a:pt x="146464" y="326764"/>
                        <a:pt x="142554" y="343688"/>
                        <a:pt x="129705" y="351714"/>
                      </a:cubicBezTo>
                      <a:cubicBezTo>
                        <a:pt x="116856" y="359741"/>
                        <a:pt x="99932" y="355831"/>
                        <a:pt x="91906" y="342982"/>
                      </a:cubicBezTo>
                      <a:cubicBezTo>
                        <a:pt x="83879" y="330133"/>
                        <a:pt x="87789" y="313209"/>
                        <a:pt x="100638" y="305183"/>
                      </a:cubicBezTo>
                      <a:close/>
                      <a:moveTo>
                        <a:pt x="345385" y="87609"/>
                      </a:moveTo>
                      <a:cubicBezTo>
                        <a:pt x="358234" y="79583"/>
                        <a:pt x="375157" y="83493"/>
                        <a:pt x="383184" y="96342"/>
                      </a:cubicBezTo>
                      <a:cubicBezTo>
                        <a:pt x="391210" y="109191"/>
                        <a:pt x="387301" y="126115"/>
                        <a:pt x="374451" y="134141"/>
                      </a:cubicBezTo>
                      <a:cubicBezTo>
                        <a:pt x="361602" y="142167"/>
                        <a:pt x="344679" y="138258"/>
                        <a:pt x="336652" y="125409"/>
                      </a:cubicBezTo>
                      <a:cubicBezTo>
                        <a:pt x="328626" y="112559"/>
                        <a:pt x="332536" y="95636"/>
                        <a:pt x="345385" y="87609"/>
                      </a:cubicBezTo>
                      <a:close/>
                      <a:moveTo>
                        <a:pt x="128334" y="223194"/>
                      </a:moveTo>
                      <a:cubicBezTo>
                        <a:pt x="141183" y="215167"/>
                        <a:pt x="158107" y="219077"/>
                        <a:pt x="166133" y="231926"/>
                      </a:cubicBezTo>
                      <a:cubicBezTo>
                        <a:pt x="174160" y="244775"/>
                        <a:pt x="170250" y="261699"/>
                        <a:pt x="157401" y="269725"/>
                      </a:cubicBezTo>
                      <a:cubicBezTo>
                        <a:pt x="144552" y="277752"/>
                        <a:pt x="127628" y="273842"/>
                        <a:pt x="119602" y="260993"/>
                      </a:cubicBezTo>
                      <a:cubicBezTo>
                        <a:pt x="111575" y="248144"/>
                        <a:pt x="115485" y="231220"/>
                        <a:pt x="128334" y="223194"/>
                      </a:cubicBezTo>
                      <a:close/>
                      <a:moveTo>
                        <a:pt x="315846" y="102677"/>
                      </a:moveTo>
                      <a:lnTo>
                        <a:pt x="347802" y="267457"/>
                      </a:lnTo>
                      <a:cubicBezTo>
                        <a:pt x="349319" y="267611"/>
                        <a:pt x="349897" y="268463"/>
                        <a:pt x="350447" y="269343"/>
                      </a:cubicBezTo>
                      <a:cubicBezTo>
                        <a:pt x="362486" y="288617"/>
                        <a:pt x="356622" y="314003"/>
                        <a:pt x="337348" y="326042"/>
                      </a:cubicBezTo>
                      <a:cubicBezTo>
                        <a:pt x="318074" y="338082"/>
                        <a:pt x="292689" y="332217"/>
                        <a:pt x="280649" y="312943"/>
                      </a:cubicBezTo>
                      <a:cubicBezTo>
                        <a:pt x="271227" y="297860"/>
                        <a:pt x="272770" y="279034"/>
                        <a:pt x="285572" y="267704"/>
                      </a:cubicBezTo>
                      <a:lnTo>
                        <a:pt x="283842" y="267704"/>
                      </a:lnTo>
                      <a:close/>
                      <a:moveTo>
                        <a:pt x="256314" y="104408"/>
                      </a:moveTo>
                      <a:cubicBezTo>
                        <a:pt x="269163" y="96382"/>
                        <a:pt x="286087" y="100291"/>
                        <a:pt x="294113" y="113140"/>
                      </a:cubicBezTo>
                      <a:cubicBezTo>
                        <a:pt x="302139" y="125990"/>
                        <a:pt x="298230" y="142913"/>
                        <a:pt x="285381" y="150940"/>
                      </a:cubicBezTo>
                      <a:cubicBezTo>
                        <a:pt x="272532" y="158966"/>
                        <a:pt x="255608" y="155056"/>
                        <a:pt x="247582" y="142207"/>
                      </a:cubicBezTo>
                      <a:cubicBezTo>
                        <a:pt x="239555" y="129358"/>
                        <a:pt x="243465" y="112434"/>
                        <a:pt x="256314" y="104408"/>
                      </a:cubicBezTo>
                      <a:close/>
                      <a:moveTo>
                        <a:pt x="180603" y="151702"/>
                      </a:moveTo>
                      <a:cubicBezTo>
                        <a:pt x="193452" y="143676"/>
                        <a:pt x="210375" y="147586"/>
                        <a:pt x="218402" y="160435"/>
                      </a:cubicBezTo>
                      <a:cubicBezTo>
                        <a:pt x="226428" y="173284"/>
                        <a:pt x="222518" y="190207"/>
                        <a:pt x="209669" y="198234"/>
                      </a:cubicBezTo>
                      <a:cubicBezTo>
                        <a:pt x="196820" y="206260"/>
                        <a:pt x="179897" y="202350"/>
                        <a:pt x="171870" y="189501"/>
                      </a:cubicBezTo>
                      <a:cubicBezTo>
                        <a:pt x="163844" y="176652"/>
                        <a:pt x="167754" y="159729"/>
                        <a:pt x="180603" y="151702"/>
                      </a:cubicBezTo>
                      <a:close/>
                      <a:moveTo>
                        <a:pt x="204036" y="106110"/>
                      </a:moveTo>
                      <a:cubicBezTo>
                        <a:pt x="164350" y="130285"/>
                        <a:pt x="130119" y="163452"/>
                        <a:pt x="105017" y="203370"/>
                      </a:cubicBezTo>
                      <a:cubicBezTo>
                        <a:pt x="49531" y="291609"/>
                        <a:pt x="47279" y="398957"/>
                        <a:pt x="99170" y="482030"/>
                      </a:cubicBezTo>
                      <a:lnTo>
                        <a:pt x="581185" y="180932"/>
                      </a:lnTo>
                      <a:cubicBezTo>
                        <a:pt x="531441" y="99451"/>
                        <a:pt x="437250" y="54244"/>
                        <a:pt x="335777" y="62796"/>
                      </a:cubicBezTo>
                      <a:cubicBezTo>
                        <a:pt x="288861" y="66749"/>
                        <a:pt x="243722" y="81934"/>
                        <a:pt x="204036" y="106110"/>
                      </a:cubicBezTo>
                      <a:close/>
                      <a:moveTo>
                        <a:pt x="171961" y="53285"/>
                      </a:moveTo>
                      <a:cubicBezTo>
                        <a:pt x="220848" y="23522"/>
                        <a:pt x="276630" y="5126"/>
                        <a:pt x="334669" y="922"/>
                      </a:cubicBezTo>
                      <a:cubicBezTo>
                        <a:pt x="457870" y="-8002"/>
                        <a:pt x="572360" y="48305"/>
                        <a:pt x="633439" y="148290"/>
                      </a:cubicBezTo>
                      <a:lnTo>
                        <a:pt x="634418" y="147679"/>
                      </a:lnTo>
                      <a:lnTo>
                        <a:pt x="666666" y="199304"/>
                      </a:lnTo>
                      <a:lnTo>
                        <a:pt x="79003" y="566397"/>
                      </a:lnTo>
                      <a:lnTo>
                        <a:pt x="46756" y="514773"/>
                      </a:lnTo>
                      <a:lnTo>
                        <a:pt x="46755" y="514772"/>
                      </a:lnTo>
                      <a:cubicBezTo>
                        <a:pt x="-16950" y="412788"/>
                        <a:pt x="-15459" y="281656"/>
                        <a:pt x="50631" y="173852"/>
                      </a:cubicBezTo>
                      <a:cubicBezTo>
                        <a:pt x="81085" y="124181"/>
                        <a:pt x="123074" y="83049"/>
                        <a:pt x="171961" y="53285"/>
                      </a:cubicBezTo>
                      <a:close/>
                    </a:path>
                  </a:pathLst>
                </a:custGeom>
                <a:grpFill/>
                <a:ln w="9525" cap="flat" cmpd="sng" algn="ctr">
                  <a:noFill/>
                  <a:prstDash val="solid"/>
                  <a:headEnd type="none" w="med" len="med"/>
                  <a:tailEnd type="none" w="med" len="med"/>
                </a:ln>
                <a:effectLst/>
              </p:spPr>
              <p:txBody>
                <a:bodyPr rot="0" spcFirstLastPara="0" vertOverflow="overflow" horzOverflow="overflow" vert="horz" wrap="square" lIns="68383" tIns="34190" rIns="34190" bIns="68383" numCol="1" spcCol="0" rtlCol="0" fromWordArt="0" anchor="b" anchorCtr="0" forceAA="0" compatLnSpc="1">
                  <a:prstTxWarp prst="textNoShape">
                    <a:avLst/>
                  </a:prstTxWarp>
                  <a:noAutofit/>
                </a:bodyPr>
                <a:lstStyle/>
                <a:p>
                  <a:pPr marL="0" marR="0" lvl="0" indent="0" algn="ctr" defTabSz="683693" rtl="0" eaLnBrk="1" fontAlgn="base" latinLnBrk="0" hangingPunct="1">
                    <a:lnSpc>
                      <a:spcPct val="100000"/>
                    </a:lnSpc>
                    <a:spcBef>
                      <a:spcPct val="0"/>
                    </a:spcBef>
                    <a:spcAft>
                      <a:spcPct val="0"/>
                    </a:spcAft>
                    <a:buClrTx/>
                    <a:buSzTx/>
                    <a:buFontTx/>
                    <a:buNone/>
                    <a:tabLst/>
                    <a:defRPr/>
                  </a:pPr>
                  <a:endParaRPr kumimoji="0" lang="en-US" sz="1346" b="0" i="0" u="none" strike="noStrike" kern="0" cap="none" spc="-38"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ounded Rectangle 6"/>
                <p:cNvSpPr/>
                <p:nvPr/>
              </p:nvSpPr>
              <p:spPr bwMode="auto">
                <a:xfrm rot="16200000">
                  <a:off x="5909293" y="2148219"/>
                  <a:ext cx="330321" cy="51710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grpFill/>
                <a:ln w="10795" cap="flat" cmpd="sng" algn="ctr">
                  <a:noFill/>
                  <a:prstDash val="solid"/>
                  <a:headEnd type="none" w="med" len="med"/>
                  <a:tailEnd type="none" w="med" len="med"/>
                </a:ln>
                <a:effectLst/>
              </p:spPr>
              <p:txBody>
                <a:bodyPr vert="horz" wrap="square" lIns="91409" tIns="45704" rIns="91409" bIns="45704" numCol="1" rtlCol="0" anchor="ctr" anchorCtr="0" compatLnSpc="1">
                  <a:prstTxWarp prst="textNoShape">
                    <a:avLst/>
                  </a:prstTxWarp>
                </a:bodyPr>
                <a:lstStyle/>
                <a:p>
                  <a:pPr marL="0" marR="0" lvl="0" indent="0" algn="l" defTabSz="822804"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135" normalizeH="0" baseline="0" noProof="0" dirty="0">
                    <a:ln>
                      <a:noFill/>
                    </a:ln>
                    <a:gradFill>
                      <a:gsLst>
                        <a:gs pos="0">
                          <a:srgbClr val="FFFFFF"/>
                        </a:gs>
                        <a:gs pos="100000">
                          <a:srgbClr val="FFFFFF"/>
                        </a:gs>
                      </a:gsLst>
                      <a:lin ang="5400000" scaled="0"/>
                    </a:gradFill>
                    <a:effectLst/>
                    <a:uLnTx/>
                    <a:uFillTx/>
                    <a:latin typeface="Segoe Light" pitchFamily="34" charset="0"/>
                    <a:ea typeface="+mn-ea"/>
                    <a:cs typeface="+mn-cs"/>
                  </a:endParaRPr>
                </a:p>
              </p:txBody>
            </p:sp>
            <p:sp>
              <p:nvSpPr>
                <p:cNvPr id="277" name="Rectangle 276"/>
                <p:cNvSpPr/>
                <p:nvPr/>
              </p:nvSpPr>
              <p:spPr bwMode="auto">
                <a:xfrm>
                  <a:off x="5747233" y="2293846"/>
                  <a:ext cx="90003" cy="214937"/>
                </a:xfrm>
                <a:prstGeom prst="rect">
                  <a:avLst/>
                </a:prstGeom>
                <a:grpFill/>
                <a:ln w="10795" cap="flat" cmpd="sng" algn="ctr">
                  <a:noFill/>
                  <a:prstDash val="solid"/>
                  <a:headEnd type="none" w="med" len="med"/>
                  <a:tailEnd type="none" w="med" len="med"/>
                </a:ln>
                <a:effectLst/>
              </p:spPr>
              <p:txBody>
                <a:bodyPr vert="horz" wrap="square" lIns="0" tIns="46623" rIns="0" bIns="46623" numCol="1" rtlCol="0" anchor="ctr" anchorCtr="0" compatLnSpc="1">
                  <a:prstTxWarp prst="textNoShape">
                    <a:avLst/>
                  </a:prstTxWarp>
                </a:bodyPr>
                <a:lstStyle/>
                <a:p>
                  <a:pPr marL="0" marR="0" lvl="0" indent="0" algn="ctr" defTabSz="93230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274" name="Oval 1026"/>
              <p:cNvSpPr/>
              <p:nvPr/>
            </p:nvSpPr>
            <p:spPr bwMode="auto">
              <a:xfrm>
                <a:off x="2228981" y="3545730"/>
                <a:ext cx="94053" cy="191545"/>
              </a:xfrm>
              <a:custGeom>
                <a:avLst/>
                <a:gdLst/>
                <a:ahLst/>
                <a:cxnLst/>
                <a:rect l="l" t="t" r="r" b="b"/>
                <a:pathLst>
                  <a:path w="2822132" h="4659950">
                    <a:moveTo>
                      <a:pt x="2705024" y="1567575"/>
                    </a:moveTo>
                    <a:cubicBezTo>
                      <a:pt x="2763932" y="1561688"/>
                      <a:pt x="2823941" y="1595607"/>
                      <a:pt x="2822091" y="1685314"/>
                    </a:cubicBezTo>
                    <a:cubicBezTo>
                      <a:pt x="2817166" y="1962666"/>
                      <a:pt x="2810283" y="2334361"/>
                      <a:pt x="2814117" y="2720685"/>
                    </a:cubicBezTo>
                    <a:cubicBezTo>
                      <a:pt x="2817770" y="3088847"/>
                      <a:pt x="2302973" y="3832669"/>
                      <a:pt x="1543041" y="3901164"/>
                    </a:cubicBezTo>
                    <a:lnTo>
                      <a:pt x="1543041" y="4383750"/>
                    </a:lnTo>
                    <a:lnTo>
                      <a:pt x="2078959" y="4383750"/>
                    </a:lnTo>
                    <a:cubicBezTo>
                      <a:pt x="2155230" y="4383750"/>
                      <a:pt x="2217059" y="4445579"/>
                      <a:pt x="2217059" y="4521850"/>
                    </a:cubicBezTo>
                    <a:lnTo>
                      <a:pt x="2217058" y="4521850"/>
                    </a:lnTo>
                    <a:cubicBezTo>
                      <a:pt x="2217058" y="4598121"/>
                      <a:pt x="2155229" y="4659950"/>
                      <a:pt x="2078958" y="4659950"/>
                    </a:cubicBezTo>
                    <a:lnTo>
                      <a:pt x="743175" y="4659949"/>
                    </a:lnTo>
                    <a:cubicBezTo>
                      <a:pt x="666904" y="4659949"/>
                      <a:pt x="605075" y="4598121"/>
                      <a:pt x="605075" y="4521850"/>
                    </a:cubicBezTo>
                    <a:cubicBezTo>
                      <a:pt x="605075" y="4445579"/>
                      <a:pt x="666904" y="4383750"/>
                      <a:pt x="743175" y="4383750"/>
                    </a:cubicBezTo>
                    <a:lnTo>
                      <a:pt x="1279091" y="4383750"/>
                    </a:lnTo>
                    <a:lnTo>
                      <a:pt x="1279091" y="3900389"/>
                    </a:lnTo>
                    <a:cubicBezTo>
                      <a:pt x="534155" y="3822464"/>
                      <a:pt x="-1282" y="3168183"/>
                      <a:pt x="3610" y="2671380"/>
                    </a:cubicBezTo>
                    <a:cubicBezTo>
                      <a:pt x="-602" y="2320943"/>
                      <a:pt x="7542" y="2130275"/>
                      <a:pt x="0" y="1681974"/>
                    </a:cubicBezTo>
                    <a:cubicBezTo>
                      <a:pt x="2983" y="1557260"/>
                      <a:pt x="247362" y="1516297"/>
                      <a:pt x="252192" y="1687318"/>
                    </a:cubicBezTo>
                    <a:cubicBezTo>
                      <a:pt x="247498" y="1877390"/>
                      <a:pt x="240491" y="2302498"/>
                      <a:pt x="243298" y="2622376"/>
                    </a:cubicBezTo>
                    <a:cubicBezTo>
                      <a:pt x="246106" y="2942254"/>
                      <a:pt x="599406" y="3690325"/>
                      <a:pt x="1440906" y="3683475"/>
                    </a:cubicBezTo>
                    <a:cubicBezTo>
                      <a:pt x="2282405" y="3676626"/>
                      <a:pt x="2573635" y="2930723"/>
                      <a:pt x="2577390" y="2722681"/>
                    </a:cubicBezTo>
                    <a:cubicBezTo>
                      <a:pt x="2581144" y="2514639"/>
                      <a:pt x="2593758" y="2168319"/>
                      <a:pt x="2594564" y="1688672"/>
                    </a:cubicBezTo>
                    <a:cubicBezTo>
                      <a:pt x="2588310" y="1619156"/>
                      <a:pt x="2646117" y="1573462"/>
                      <a:pt x="2705024" y="1567575"/>
                    </a:cubicBezTo>
                    <a:close/>
                    <a:moveTo>
                      <a:pt x="1701822" y="959183"/>
                    </a:moveTo>
                    <a:cubicBezTo>
                      <a:pt x="1808822" y="959183"/>
                      <a:pt x="1895562" y="1045922"/>
                      <a:pt x="1895562" y="1152922"/>
                    </a:cubicBezTo>
                    <a:cubicBezTo>
                      <a:pt x="1895562" y="1259922"/>
                      <a:pt x="1808822" y="1346662"/>
                      <a:pt x="1701822" y="1346662"/>
                    </a:cubicBezTo>
                    <a:cubicBezTo>
                      <a:pt x="1594822" y="1346662"/>
                      <a:pt x="1508082" y="1259922"/>
                      <a:pt x="1508082" y="1152922"/>
                    </a:cubicBezTo>
                    <a:cubicBezTo>
                      <a:pt x="1508082" y="1045922"/>
                      <a:pt x="1594822" y="959183"/>
                      <a:pt x="1701822" y="959183"/>
                    </a:cubicBezTo>
                    <a:close/>
                    <a:moveTo>
                      <a:pt x="1115995" y="959183"/>
                    </a:moveTo>
                    <a:cubicBezTo>
                      <a:pt x="1222995" y="959183"/>
                      <a:pt x="1309734" y="1045922"/>
                      <a:pt x="1309734" y="1152922"/>
                    </a:cubicBezTo>
                    <a:cubicBezTo>
                      <a:pt x="1309734" y="1259922"/>
                      <a:pt x="1222995" y="1346662"/>
                      <a:pt x="1115995" y="1346662"/>
                    </a:cubicBezTo>
                    <a:cubicBezTo>
                      <a:pt x="1008995" y="1346662"/>
                      <a:pt x="922255" y="1259922"/>
                      <a:pt x="922255" y="1152922"/>
                    </a:cubicBezTo>
                    <a:cubicBezTo>
                      <a:pt x="922255" y="1045922"/>
                      <a:pt x="1008995" y="959183"/>
                      <a:pt x="1115995" y="959183"/>
                    </a:cubicBezTo>
                    <a:close/>
                    <a:moveTo>
                      <a:pt x="1415838" y="514680"/>
                    </a:moveTo>
                    <a:cubicBezTo>
                      <a:pt x="1522838" y="514680"/>
                      <a:pt x="1609577" y="601419"/>
                      <a:pt x="1609577" y="708419"/>
                    </a:cubicBezTo>
                    <a:cubicBezTo>
                      <a:pt x="1609577" y="815420"/>
                      <a:pt x="1522838" y="902159"/>
                      <a:pt x="1415838" y="902159"/>
                    </a:cubicBezTo>
                    <a:cubicBezTo>
                      <a:pt x="1308838" y="902159"/>
                      <a:pt x="1222098" y="815420"/>
                      <a:pt x="1222098" y="708419"/>
                    </a:cubicBezTo>
                    <a:cubicBezTo>
                      <a:pt x="1222098" y="601419"/>
                      <a:pt x="1308838" y="514680"/>
                      <a:pt x="1415838" y="514680"/>
                    </a:cubicBezTo>
                    <a:close/>
                    <a:moveTo>
                      <a:pt x="1394056" y="188424"/>
                    </a:moveTo>
                    <a:cubicBezTo>
                      <a:pt x="983953" y="188424"/>
                      <a:pt x="651501" y="520877"/>
                      <a:pt x="651501" y="930980"/>
                    </a:cubicBezTo>
                    <a:cubicBezTo>
                      <a:pt x="647952" y="1142888"/>
                      <a:pt x="644401" y="1354794"/>
                      <a:pt x="640852" y="1566702"/>
                    </a:cubicBezTo>
                    <a:lnTo>
                      <a:pt x="2147263" y="1556054"/>
                    </a:lnTo>
                    <a:cubicBezTo>
                      <a:pt x="2147263" y="1307307"/>
                      <a:pt x="2150451" y="1410369"/>
                      <a:pt x="2150451" y="926368"/>
                    </a:cubicBezTo>
                    <a:cubicBezTo>
                      <a:pt x="2150451" y="516264"/>
                      <a:pt x="1804160" y="188424"/>
                      <a:pt x="1394056" y="188424"/>
                    </a:cubicBezTo>
                    <a:close/>
                    <a:moveTo>
                      <a:pt x="1411066" y="0"/>
                    </a:moveTo>
                    <a:cubicBezTo>
                      <a:pt x="1956557" y="0"/>
                      <a:pt x="2398764" y="442207"/>
                      <a:pt x="2398764" y="987697"/>
                    </a:cubicBezTo>
                    <a:cubicBezTo>
                      <a:pt x="2398764" y="1469802"/>
                      <a:pt x="2398762" y="1951909"/>
                      <a:pt x="2398762" y="2434014"/>
                    </a:cubicBezTo>
                    <a:cubicBezTo>
                      <a:pt x="2398762" y="2979504"/>
                      <a:pt x="1956555" y="3421711"/>
                      <a:pt x="1411065" y="3421711"/>
                    </a:cubicBezTo>
                    <a:lnTo>
                      <a:pt x="1411066" y="3421709"/>
                    </a:lnTo>
                    <a:cubicBezTo>
                      <a:pt x="865576" y="3421709"/>
                      <a:pt x="423369" y="2979502"/>
                      <a:pt x="423369" y="2434012"/>
                    </a:cubicBezTo>
                    <a:lnTo>
                      <a:pt x="423369" y="987697"/>
                    </a:lnTo>
                    <a:cubicBezTo>
                      <a:pt x="423369" y="442207"/>
                      <a:pt x="865576" y="0"/>
                      <a:pt x="141106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13" tIns="45708" rIns="45708" bIns="91413" numCol="1" spcCol="0" rtlCol="0" fromWordArt="0" anchor="b" anchorCtr="0" forceAA="0" compatLnSpc="1">
                <a:prstTxWarp prst="textNoShape">
                  <a:avLst/>
                </a:prstTxWarp>
                <a:noAutofit/>
              </a:bodyPr>
              <a:lstStyle/>
              <a:p>
                <a:pPr marL="0" marR="0" lvl="0" indent="0" algn="ctr" defTabSz="91393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368" name="Group 367"/>
          <p:cNvGrpSpPr/>
          <p:nvPr/>
        </p:nvGrpSpPr>
        <p:grpSpPr>
          <a:xfrm>
            <a:off x="9743750" y="3865939"/>
            <a:ext cx="339050" cy="333281"/>
            <a:chOff x="838200" y="3352800"/>
            <a:chExt cx="1124168" cy="1131798"/>
          </a:xfrm>
          <a:solidFill>
            <a:schemeClr val="bg1"/>
          </a:solidFill>
        </p:grpSpPr>
        <p:sp>
          <p:nvSpPr>
            <p:cNvPr id="369" name="Rounded Rectangle 4"/>
            <p:cNvSpPr>
              <a:spLocks noChangeAspect="1"/>
            </p:cNvSpPr>
            <p:nvPr/>
          </p:nvSpPr>
          <p:spPr bwMode="auto">
            <a:xfrm>
              <a:off x="838200" y="3352800"/>
              <a:ext cx="1124168" cy="1131798"/>
            </a:xfrm>
            <a:custGeom>
              <a:avLst/>
              <a:gdLst/>
              <a:ahLst/>
              <a:cxnLst/>
              <a:rect l="l" t="t" r="r" b="b"/>
              <a:pathLst>
                <a:path w="1564585" h="1575614">
                  <a:moveTo>
                    <a:pt x="1215054" y="1392565"/>
                  </a:moveTo>
                  <a:cubicBezTo>
                    <a:pt x="1231805" y="1392565"/>
                    <a:pt x="1245384" y="1406144"/>
                    <a:pt x="1245384" y="1422895"/>
                  </a:cubicBezTo>
                  <a:lnTo>
                    <a:pt x="1245384" y="1545284"/>
                  </a:lnTo>
                  <a:cubicBezTo>
                    <a:pt x="1245384" y="1562035"/>
                    <a:pt x="1231805" y="1575614"/>
                    <a:pt x="1215054" y="1575614"/>
                  </a:cubicBezTo>
                  <a:cubicBezTo>
                    <a:pt x="1198303" y="1575614"/>
                    <a:pt x="1184724" y="1562035"/>
                    <a:pt x="1184724" y="1545284"/>
                  </a:cubicBezTo>
                  <a:lnTo>
                    <a:pt x="1184724" y="1422895"/>
                  </a:lnTo>
                  <a:cubicBezTo>
                    <a:pt x="1184724" y="1406144"/>
                    <a:pt x="1198303" y="1392565"/>
                    <a:pt x="1215054" y="1392565"/>
                  </a:cubicBezTo>
                  <a:close/>
                  <a:moveTo>
                    <a:pt x="999674" y="1392565"/>
                  </a:moveTo>
                  <a:cubicBezTo>
                    <a:pt x="1016425" y="1392565"/>
                    <a:pt x="1030004" y="1406144"/>
                    <a:pt x="1030004" y="1422895"/>
                  </a:cubicBezTo>
                  <a:lnTo>
                    <a:pt x="1030004" y="1545284"/>
                  </a:lnTo>
                  <a:cubicBezTo>
                    <a:pt x="1030004" y="1562035"/>
                    <a:pt x="1016425" y="1575614"/>
                    <a:pt x="999674" y="1575614"/>
                  </a:cubicBezTo>
                  <a:cubicBezTo>
                    <a:pt x="982923" y="1575614"/>
                    <a:pt x="969344" y="1562035"/>
                    <a:pt x="969344" y="1545284"/>
                  </a:cubicBezTo>
                  <a:lnTo>
                    <a:pt x="969344" y="1422895"/>
                  </a:lnTo>
                  <a:cubicBezTo>
                    <a:pt x="969344" y="1406144"/>
                    <a:pt x="982923" y="1392565"/>
                    <a:pt x="999674" y="1392565"/>
                  </a:cubicBezTo>
                  <a:close/>
                  <a:moveTo>
                    <a:pt x="784295" y="1392565"/>
                  </a:moveTo>
                  <a:cubicBezTo>
                    <a:pt x="801046" y="1392565"/>
                    <a:pt x="814625" y="1406144"/>
                    <a:pt x="814625" y="1422895"/>
                  </a:cubicBezTo>
                  <a:lnTo>
                    <a:pt x="814625" y="1545284"/>
                  </a:lnTo>
                  <a:cubicBezTo>
                    <a:pt x="814625" y="1562035"/>
                    <a:pt x="801046" y="1575614"/>
                    <a:pt x="784295" y="1575614"/>
                  </a:cubicBezTo>
                  <a:cubicBezTo>
                    <a:pt x="767544" y="1575614"/>
                    <a:pt x="753965" y="1562035"/>
                    <a:pt x="753965" y="1545284"/>
                  </a:cubicBezTo>
                  <a:lnTo>
                    <a:pt x="753965" y="1422895"/>
                  </a:lnTo>
                  <a:cubicBezTo>
                    <a:pt x="753965" y="1406144"/>
                    <a:pt x="767544" y="1392565"/>
                    <a:pt x="784295" y="1392565"/>
                  </a:cubicBezTo>
                  <a:close/>
                  <a:moveTo>
                    <a:pt x="568916" y="1392565"/>
                  </a:moveTo>
                  <a:cubicBezTo>
                    <a:pt x="585667" y="1392565"/>
                    <a:pt x="599246" y="1406144"/>
                    <a:pt x="599246" y="1422895"/>
                  </a:cubicBezTo>
                  <a:lnTo>
                    <a:pt x="599246" y="1545284"/>
                  </a:lnTo>
                  <a:cubicBezTo>
                    <a:pt x="599246" y="1562035"/>
                    <a:pt x="585667" y="1575614"/>
                    <a:pt x="568916" y="1575614"/>
                  </a:cubicBezTo>
                  <a:cubicBezTo>
                    <a:pt x="552165" y="1575614"/>
                    <a:pt x="538586" y="1562035"/>
                    <a:pt x="538586" y="1545284"/>
                  </a:cubicBezTo>
                  <a:lnTo>
                    <a:pt x="538586" y="1422895"/>
                  </a:lnTo>
                  <a:cubicBezTo>
                    <a:pt x="538586" y="1406144"/>
                    <a:pt x="552165" y="1392565"/>
                    <a:pt x="568916" y="1392565"/>
                  </a:cubicBezTo>
                  <a:close/>
                  <a:moveTo>
                    <a:pt x="353537" y="1392565"/>
                  </a:moveTo>
                  <a:cubicBezTo>
                    <a:pt x="370288" y="1392565"/>
                    <a:pt x="383867" y="1406144"/>
                    <a:pt x="383867" y="1422895"/>
                  </a:cubicBezTo>
                  <a:lnTo>
                    <a:pt x="383867" y="1545284"/>
                  </a:lnTo>
                  <a:cubicBezTo>
                    <a:pt x="383867" y="1562035"/>
                    <a:pt x="370288" y="1575614"/>
                    <a:pt x="353537" y="1575614"/>
                  </a:cubicBezTo>
                  <a:cubicBezTo>
                    <a:pt x="336786" y="1575614"/>
                    <a:pt x="323207" y="1562035"/>
                    <a:pt x="323207" y="1545284"/>
                  </a:cubicBezTo>
                  <a:lnTo>
                    <a:pt x="323207" y="1422895"/>
                  </a:lnTo>
                  <a:cubicBezTo>
                    <a:pt x="323207" y="1406144"/>
                    <a:pt x="336786" y="1392565"/>
                    <a:pt x="353537" y="1392565"/>
                  </a:cubicBezTo>
                  <a:close/>
                  <a:moveTo>
                    <a:pt x="1411866" y="1184859"/>
                  </a:moveTo>
                  <a:lnTo>
                    <a:pt x="1534255" y="1184859"/>
                  </a:lnTo>
                  <a:cubicBezTo>
                    <a:pt x="1551006" y="1184859"/>
                    <a:pt x="1564585" y="1198438"/>
                    <a:pt x="1564585" y="1215189"/>
                  </a:cubicBezTo>
                  <a:cubicBezTo>
                    <a:pt x="1564585" y="1231940"/>
                    <a:pt x="1551006" y="1245519"/>
                    <a:pt x="1534255" y="1245519"/>
                  </a:cubicBezTo>
                  <a:lnTo>
                    <a:pt x="1411866" y="1245519"/>
                  </a:lnTo>
                  <a:cubicBezTo>
                    <a:pt x="1395115" y="1245519"/>
                    <a:pt x="1381536" y="1231940"/>
                    <a:pt x="1381536" y="1215189"/>
                  </a:cubicBezTo>
                  <a:cubicBezTo>
                    <a:pt x="1381536" y="1198438"/>
                    <a:pt x="1395115" y="1184859"/>
                    <a:pt x="1411866" y="1184859"/>
                  </a:cubicBezTo>
                  <a:close/>
                  <a:moveTo>
                    <a:pt x="30330" y="1184858"/>
                  </a:moveTo>
                  <a:lnTo>
                    <a:pt x="152719" y="1184858"/>
                  </a:lnTo>
                  <a:cubicBezTo>
                    <a:pt x="169470" y="1184858"/>
                    <a:pt x="183049" y="1198437"/>
                    <a:pt x="183049" y="1215188"/>
                  </a:cubicBezTo>
                  <a:cubicBezTo>
                    <a:pt x="183049" y="1231939"/>
                    <a:pt x="169470" y="1245518"/>
                    <a:pt x="152719" y="1245518"/>
                  </a:cubicBezTo>
                  <a:lnTo>
                    <a:pt x="30330" y="1245518"/>
                  </a:lnTo>
                  <a:cubicBezTo>
                    <a:pt x="13579" y="1245518"/>
                    <a:pt x="0" y="1231939"/>
                    <a:pt x="0" y="1215188"/>
                  </a:cubicBezTo>
                  <a:cubicBezTo>
                    <a:pt x="0" y="1198437"/>
                    <a:pt x="13579" y="1184858"/>
                    <a:pt x="30330" y="1184858"/>
                  </a:cubicBezTo>
                  <a:close/>
                  <a:moveTo>
                    <a:pt x="1411866" y="969674"/>
                  </a:moveTo>
                  <a:lnTo>
                    <a:pt x="1534255" y="969674"/>
                  </a:lnTo>
                  <a:cubicBezTo>
                    <a:pt x="1551006" y="969674"/>
                    <a:pt x="1564585" y="983253"/>
                    <a:pt x="1564585" y="1000004"/>
                  </a:cubicBezTo>
                  <a:cubicBezTo>
                    <a:pt x="1564585" y="1016755"/>
                    <a:pt x="1551006" y="1030334"/>
                    <a:pt x="1534255" y="1030334"/>
                  </a:cubicBezTo>
                  <a:lnTo>
                    <a:pt x="1411866" y="1030334"/>
                  </a:lnTo>
                  <a:cubicBezTo>
                    <a:pt x="1395115" y="1030334"/>
                    <a:pt x="1381536" y="1016755"/>
                    <a:pt x="1381536" y="1000004"/>
                  </a:cubicBezTo>
                  <a:cubicBezTo>
                    <a:pt x="1381536" y="983253"/>
                    <a:pt x="1395115" y="969674"/>
                    <a:pt x="1411866" y="969674"/>
                  </a:cubicBezTo>
                  <a:close/>
                  <a:moveTo>
                    <a:pt x="30330" y="969673"/>
                  </a:moveTo>
                  <a:lnTo>
                    <a:pt x="152719" y="969673"/>
                  </a:lnTo>
                  <a:cubicBezTo>
                    <a:pt x="169470" y="969673"/>
                    <a:pt x="183049" y="983252"/>
                    <a:pt x="183049" y="1000003"/>
                  </a:cubicBezTo>
                  <a:cubicBezTo>
                    <a:pt x="183049" y="1016754"/>
                    <a:pt x="169470" y="1030333"/>
                    <a:pt x="152719" y="1030333"/>
                  </a:cubicBezTo>
                  <a:lnTo>
                    <a:pt x="30330" y="1030333"/>
                  </a:lnTo>
                  <a:cubicBezTo>
                    <a:pt x="13579" y="1030333"/>
                    <a:pt x="0" y="1016754"/>
                    <a:pt x="0" y="1000003"/>
                  </a:cubicBezTo>
                  <a:cubicBezTo>
                    <a:pt x="0" y="983252"/>
                    <a:pt x="13579" y="969673"/>
                    <a:pt x="30330" y="969673"/>
                  </a:cubicBezTo>
                  <a:close/>
                  <a:moveTo>
                    <a:pt x="1411866" y="754489"/>
                  </a:moveTo>
                  <a:lnTo>
                    <a:pt x="1534255" y="754489"/>
                  </a:lnTo>
                  <a:cubicBezTo>
                    <a:pt x="1551006" y="754489"/>
                    <a:pt x="1564585" y="768068"/>
                    <a:pt x="1564585" y="784819"/>
                  </a:cubicBezTo>
                  <a:cubicBezTo>
                    <a:pt x="1564585" y="801570"/>
                    <a:pt x="1551006" y="815149"/>
                    <a:pt x="1534255" y="815149"/>
                  </a:cubicBezTo>
                  <a:lnTo>
                    <a:pt x="1411866" y="815149"/>
                  </a:lnTo>
                  <a:cubicBezTo>
                    <a:pt x="1395115" y="815149"/>
                    <a:pt x="1381536" y="801570"/>
                    <a:pt x="1381536" y="784819"/>
                  </a:cubicBezTo>
                  <a:cubicBezTo>
                    <a:pt x="1381536" y="768068"/>
                    <a:pt x="1395115" y="754489"/>
                    <a:pt x="1411866" y="754489"/>
                  </a:cubicBezTo>
                  <a:close/>
                  <a:moveTo>
                    <a:pt x="30330" y="754488"/>
                  </a:moveTo>
                  <a:lnTo>
                    <a:pt x="152719" y="754488"/>
                  </a:lnTo>
                  <a:cubicBezTo>
                    <a:pt x="169470" y="754488"/>
                    <a:pt x="183049" y="768067"/>
                    <a:pt x="183049" y="784818"/>
                  </a:cubicBezTo>
                  <a:cubicBezTo>
                    <a:pt x="183049" y="801569"/>
                    <a:pt x="169470" y="815148"/>
                    <a:pt x="152719" y="815148"/>
                  </a:cubicBezTo>
                  <a:lnTo>
                    <a:pt x="30330" y="815148"/>
                  </a:lnTo>
                  <a:cubicBezTo>
                    <a:pt x="13579" y="815148"/>
                    <a:pt x="0" y="801569"/>
                    <a:pt x="0" y="784818"/>
                  </a:cubicBezTo>
                  <a:cubicBezTo>
                    <a:pt x="0" y="768067"/>
                    <a:pt x="13579" y="754488"/>
                    <a:pt x="30330" y="754488"/>
                  </a:cubicBezTo>
                  <a:close/>
                  <a:moveTo>
                    <a:pt x="737960" y="689686"/>
                  </a:moveTo>
                  <a:cubicBezTo>
                    <a:pt x="750866" y="689697"/>
                    <a:pt x="764415" y="689824"/>
                    <a:pt x="778995" y="690136"/>
                  </a:cubicBezTo>
                  <a:cubicBezTo>
                    <a:pt x="837315" y="691386"/>
                    <a:pt x="841871" y="769655"/>
                    <a:pt x="779701" y="770318"/>
                  </a:cubicBezTo>
                  <a:cubicBezTo>
                    <a:pt x="736163" y="770782"/>
                    <a:pt x="715854" y="770596"/>
                    <a:pt x="694372" y="770442"/>
                  </a:cubicBezTo>
                  <a:lnTo>
                    <a:pt x="694372" y="690026"/>
                  </a:lnTo>
                  <a:cubicBezTo>
                    <a:pt x="708429" y="689822"/>
                    <a:pt x="722747" y="689673"/>
                    <a:pt x="737960" y="689686"/>
                  </a:cubicBezTo>
                  <a:close/>
                  <a:moveTo>
                    <a:pt x="627146" y="630802"/>
                  </a:moveTo>
                  <a:lnTo>
                    <a:pt x="627146" y="950967"/>
                  </a:lnTo>
                  <a:lnTo>
                    <a:pt x="694372" y="950967"/>
                  </a:lnTo>
                  <a:lnTo>
                    <a:pt x="694372" y="834465"/>
                  </a:lnTo>
                  <a:lnTo>
                    <a:pt x="797662" y="834465"/>
                  </a:lnTo>
                  <a:cubicBezTo>
                    <a:pt x="913769" y="835022"/>
                    <a:pt x="918695" y="631842"/>
                    <a:pt x="797662" y="631763"/>
                  </a:cubicBezTo>
                  <a:lnTo>
                    <a:pt x="694372" y="631763"/>
                  </a:lnTo>
                  <a:lnTo>
                    <a:pt x="694372" y="630802"/>
                  </a:lnTo>
                  <a:close/>
                  <a:moveTo>
                    <a:pt x="335808" y="630799"/>
                  </a:moveTo>
                  <a:lnTo>
                    <a:pt x="335808" y="689917"/>
                  </a:lnTo>
                  <a:lnTo>
                    <a:pt x="430282" y="689917"/>
                  </a:lnTo>
                  <a:lnTo>
                    <a:pt x="430282" y="950965"/>
                  </a:lnTo>
                  <a:lnTo>
                    <a:pt x="497509" y="950965"/>
                  </a:lnTo>
                  <a:lnTo>
                    <a:pt x="497509" y="689917"/>
                  </a:lnTo>
                  <a:lnTo>
                    <a:pt x="591983" y="689917"/>
                  </a:lnTo>
                  <a:lnTo>
                    <a:pt x="591983" y="630799"/>
                  </a:lnTo>
                  <a:close/>
                  <a:moveTo>
                    <a:pt x="1008367" y="624513"/>
                  </a:moveTo>
                  <a:cubicBezTo>
                    <a:pt x="976465" y="624748"/>
                    <a:pt x="944563" y="624983"/>
                    <a:pt x="912661" y="625218"/>
                  </a:cubicBezTo>
                  <a:lnTo>
                    <a:pt x="912661" y="654776"/>
                  </a:lnTo>
                  <a:lnTo>
                    <a:pt x="912661" y="654777"/>
                  </a:lnTo>
                  <a:lnTo>
                    <a:pt x="912661" y="951101"/>
                  </a:lnTo>
                  <a:lnTo>
                    <a:pt x="979888" y="951101"/>
                  </a:lnTo>
                  <a:lnTo>
                    <a:pt x="979888" y="735972"/>
                  </a:lnTo>
                  <a:lnTo>
                    <a:pt x="1030704" y="904794"/>
                  </a:lnTo>
                  <a:lnTo>
                    <a:pt x="1041960" y="951101"/>
                  </a:lnTo>
                  <a:lnTo>
                    <a:pt x="1110930" y="951101"/>
                  </a:lnTo>
                  <a:lnTo>
                    <a:pt x="1121497" y="901284"/>
                  </a:lnTo>
                  <a:lnTo>
                    <a:pt x="1161550" y="742420"/>
                  </a:lnTo>
                  <a:lnTo>
                    <a:pt x="1161550" y="951101"/>
                  </a:lnTo>
                  <a:lnTo>
                    <a:pt x="1228776" y="951101"/>
                  </a:lnTo>
                  <a:lnTo>
                    <a:pt x="1228776" y="650646"/>
                  </a:lnTo>
                  <a:lnTo>
                    <a:pt x="1228774" y="650646"/>
                  </a:lnTo>
                  <a:lnTo>
                    <a:pt x="1228774" y="625218"/>
                  </a:lnTo>
                  <a:lnTo>
                    <a:pt x="1130245" y="625218"/>
                  </a:lnTo>
                  <a:lnTo>
                    <a:pt x="1127918" y="635434"/>
                  </a:lnTo>
                  <a:lnTo>
                    <a:pt x="1127577" y="635348"/>
                  </a:lnTo>
                  <a:lnTo>
                    <a:pt x="1074594" y="845502"/>
                  </a:lnTo>
                  <a:lnTo>
                    <a:pt x="1011652" y="636396"/>
                  </a:lnTo>
                  <a:lnTo>
                    <a:pt x="1011366" y="636481"/>
                  </a:lnTo>
                  <a:close/>
                  <a:moveTo>
                    <a:pt x="1411866" y="539305"/>
                  </a:moveTo>
                  <a:lnTo>
                    <a:pt x="1534255" y="539305"/>
                  </a:lnTo>
                  <a:cubicBezTo>
                    <a:pt x="1551006" y="539305"/>
                    <a:pt x="1564585" y="552884"/>
                    <a:pt x="1564585" y="569635"/>
                  </a:cubicBezTo>
                  <a:cubicBezTo>
                    <a:pt x="1564585" y="586386"/>
                    <a:pt x="1551006" y="599965"/>
                    <a:pt x="1534255" y="599965"/>
                  </a:cubicBezTo>
                  <a:lnTo>
                    <a:pt x="1411866" y="599965"/>
                  </a:lnTo>
                  <a:cubicBezTo>
                    <a:pt x="1395115" y="599965"/>
                    <a:pt x="1381536" y="586386"/>
                    <a:pt x="1381536" y="569635"/>
                  </a:cubicBezTo>
                  <a:cubicBezTo>
                    <a:pt x="1381536" y="552884"/>
                    <a:pt x="1395115" y="539305"/>
                    <a:pt x="1411866" y="539305"/>
                  </a:cubicBezTo>
                  <a:close/>
                  <a:moveTo>
                    <a:pt x="30330" y="539304"/>
                  </a:moveTo>
                  <a:lnTo>
                    <a:pt x="152719" y="539304"/>
                  </a:lnTo>
                  <a:cubicBezTo>
                    <a:pt x="169470" y="539304"/>
                    <a:pt x="183049" y="552883"/>
                    <a:pt x="183049" y="569634"/>
                  </a:cubicBezTo>
                  <a:cubicBezTo>
                    <a:pt x="183049" y="586385"/>
                    <a:pt x="169470" y="599964"/>
                    <a:pt x="152719" y="599964"/>
                  </a:cubicBezTo>
                  <a:lnTo>
                    <a:pt x="30330" y="599964"/>
                  </a:lnTo>
                  <a:cubicBezTo>
                    <a:pt x="13579" y="599964"/>
                    <a:pt x="0" y="586385"/>
                    <a:pt x="0" y="569634"/>
                  </a:cubicBezTo>
                  <a:cubicBezTo>
                    <a:pt x="0" y="552883"/>
                    <a:pt x="13579" y="539304"/>
                    <a:pt x="30330" y="539304"/>
                  </a:cubicBezTo>
                  <a:close/>
                  <a:moveTo>
                    <a:pt x="1411866" y="324121"/>
                  </a:moveTo>
                  <a:lnTo>
                    <a:pt x="1534255" y="324121"/>
                  </a:lnTo>
                  <a:cubicBezTo>
                    <a:pt x="1551006" y="324121"/>
                    <a:pt x="1564585" y="337700"/>
                    <a:pt x="1564585" y="354451"/>
                  </a:cubicBezTo>
                  <a:cubicBezTo>
                    <a:pt x="1564585" y="371202"/>
                    <a:pt x="1551006" y="384781"/>
                    <a:pt x="1534255" y="384781"/>
                  </a:cubicBezTo>
                  <a:lnTo>
                    <a:pt x="1411866" y="384781"/>
                  </a:lnTo>
                  <a:cubicBezTo>
                    <a:pt x="1395115" y="384781"/>
                    <a:pt x="1381536" y="371202"/>
                    <a:pt x="1381536" y="354451"/>
                  </a:cubicBezTo>
                  <a:cubicBezTo>
                    <a:pt x="1381536" y="337700"/>
                    <a:pt x="1395115" y="324121"/>
                    <a:pt x="1411866" y="324121"/>
                  </a:cubicBezTo>
                  <a:close/>
                  <a:moveTo>
                    <a:pt x="30330" y="324120"/>
                  </a:moveTo>
                  <a:lnTo>
                    <a:pt x="152719" y="324120"/>
                  </a:lnTo>
                  <a:cubicBezTo>
                    <a:pt x="169470" y="324120"/>
                    <a:pt x="183049" y="337699"/>
                    <a:pt x="183049" y="354450"/>
                  </a:cubicBezTo>
                  <a:cubicBezTo>
                    <a:pt x="183049" y="371201"/>
                    <a:pt x="169470" y="384780"/>
                    <a:pt x="152719" y="384780"/>
                  </a:cubicBezTo>
                  <a:lnTo>
                    <a:pt x="30330" y="384780"/>
                  </a:lnTo>
                  <a:cubicBezTo>
                    <a:pt x="13579" y="384780"/>
                    <a:pt x="0" y="371201"/>
                    <a:pt x="0" y="354450"/>
                  </a:cubicBezTo>
                  <a:cubicBezTo>
                    <a:pt x="0" y="337699"/>
                    <a:pt x="13579" y="324120"/>
                    <a:pt x="30330" y="324120"/>
                  </a:cubicBezTo>
                  <a:close/>
                  <a:moveTo>
                    <a:pt x="311568" y="244964"/>
                  </a:moveTo>
                  <a:lnTo>
                    <a:pt x="1257884" y="244964"/>
                  </a:lnTo>
                  <a:cubicBezTo>
                    <a:pt x="1293127" y="244964"/>
                    <a:pt x="1321698" y="273535"/>
                    <a:pt x="1321698" y="308778"/>
                  </a:cubicBezTo>
                  <a:lnTo>
                    <a:pt x="1321698" y="1278430"/>
                  </a:lnTo>
                  <a:cubicBezTo>
                    <a:pt x="1321698" y="1313673"/>
                    <a:pt x="1293127" y="1342244"/>
                    <a:pt x="1257884" y="1342244"/>
                  </a:cubicBezTo>
                  <a:lnTo>
                    <a:pt x="311568" y="1342244"/>
                  </a:lnTo>
                  <a:cubicBezTo>
                    <a:pt x="276325" y="1342244"/>
                    <a:pt x="247754" y="1313673"/>
                    <a:pt x="247754" y="1278430"/>
                  </a:cubicBezTo>
                  <a:lnTo>
                    <a:pt x="247754" y="308778"/>
                  </a:lnTo>
                  <a:cubicBezTo>
                    <a:pt x="247754" y="273535"/>
                    <a:pt x="276325" y="244964"/>
                    <a:pt x="311568" y="244964"/>
                  </a:cubicBezTo>
                  <a:close/>
                  <a:moveTo>
                    <a:pt x="1215054" y="0"/>
                  </a:moveTo>
                  <a:cubicBezTo>
                    <a:pt x="1231805" y="0"/>
                    <a:pt x="1245384" y="13579"/>
                    <a:pt x="1245384" y="30330"/>
                  </a:cubicBezTo>
                  <a:lnTo>
                    <a:pt x="1245384" y="152719"/>
                  </a:lnTo>
                  <a:cubicBezTo>
                    <a:pt x="1245384" y="169470"/>
                    <a:pt x="1231805" y="183049"/>
                    <a:pt x="1215054" y="183049"/>
                  </a:cubicBezTo>
                  <a:cubicBezTo>
                    <a:pt x="1198303" y="183049"/>
                    <a:pt x="1184724" y="169470"/>
                    <a:pt x="1184724" y="152719"/>
                  </a:cubicBezTo>
                  <a:lnTo>
                    <a:pt x="1184724" y="30330"/>
                  </a:lnTo>
                  <a:cubicBezTo>
                    <a:pt x="1184724" y="13579"/>
                    <a:pt x="1198303" y="0"/>
                    <a:pt x="1215054" y="0"/>
                  </a:cubicBezTo>
                  <a:close/>
                  <a:moveTo>
                    <a:pt x="999674" y="0"/>
                  </a:moveTo>
                  <a:cubicBezTo>
                    <a:pt x="1016425" y="0"/>
                    <a:pt x="1030004" y="13579"/>
                    <a:pt x="1030004" y="30330"/>
                  </a:cubicBezTo>
                  <a:lnTo>
                    <a:pt x="1030004" y="152719"/>
                  </a:lnTo>
                  <a:cubicBezTo>
                    <a:pt x="1030004" y="169470"/>
                    <a:pt x="1016425" y="183049"/>
                    <a:pt x="999674" y="183049"/>
                  </a:cubicBezTo>
                  <a:cubicBezTo>
                    <a:pt x="982923" y="183049"/>
                    <a:pt x="969344" y="169470"/>
                    <a:pt x="969344" y="152719"/>
                  </a:cubicBezTo>
                  <a:lnTo>
                    <a:pt x="969344" y="30330"/>
                  </a:lnTo>
                  <a:cubicBezTo>
                    <a:pt x="969344" y="13579"/>
                    <a:pt x="982923" y="0"/>
                    <a:pt x="999674" y="0"/>
                  </a:cubicBezTo>
                  <a:close/>
                  <a:moveTo>
                    <a:pt x="784295" y="0"/>
                  </a:moveTo>
                  <a:cubicBezTo>
                    <a:pt x="801046" y="0"/>
                    <a:pt x="814625" y="13579"/>
                    <a:pt x="814625" y="30330"/>
                  </a:cubicBezTo>
                  <a:lnTo>
                    <a:pt x="814625" y="152719"/>
                  </a:lnTo>
                  <a:cubicBezTo>
                    <a:pt x="814625" y="169470"/>
                    <a:pt x="801046" y="183049"/>
                    <a:pt x="784295" y="183049"/>
                  </a:cubicBezTo>
                  <a:cubicBezTo>
                    <a:pt x="767544" y="183049"/>
                    <a:pt x="753965" y="169470"/>
                    <a:pt x="753965" y="152719"/>
                  </a:cubicBezTo>
                  <a:lnTo>
                    <a:pt x="753965" y="30330"/>
                  </a:lnTo>
                  <a:cubicBezTo>
                    <a:pt x="753965" y="13579"/>
                    <a:pt x="767544" y="0"/>
                    <a:pt x="784295" y="0"/>
                  </a:cubicBezTo>
                  <a:close/>
                  <a:moveTo>
                    <a:pt x="568916" y="0"/>
                  </a:moveTo>
                  <a:cubicBezTo>
                    <a:pt x="585667" y="0"/>
                    <a:pt x="599246" y="13579"/>
                    <a:pt x="599246" y="30330"/>
                  </a:cubicBezTo>
                  <a:lnTo>
                    <a:pt x="599246" y="152719"/>
                  </a:lnTo>
                  <a:cubicBezTo>
                    <a:pt x="599246" y="169470"/>
                    <a:pt x="585667" y="183049"/>
                    <a:pt x="568916" y="183049"/>
                  </a:cubicBezTo>
                  <a:cubicBezTo>
                    <a:pt x="552165" y="183049"/>
                    <a:pt x="538586" y="169470"/>
                    <a:pt x="538586" y="152719"/>
                  </a:cubicBezTo>
                  <a:lnTo>
                    <a:pt x="538586" y="30330"/>
                  </a:lnTo>
                  <a:cubicBezTo>
                    <a:pt x="538586" y="13579"/>
                    <a:pt x="552165" y="0"/>
                    <a:pt x="568916" y="0"/>
                  </a:cubicBezTo>
                  <a:close/>
                  <a:moveTo>
                    <a:pt x="353537" y="0"/>
                  </a:moveTo>
                  <a:cubicBezTo>
                    <a:pt x="370288" y="0"/>
                    <a:pt x="383867" y="13579"/>
                    <a:pt x="383867" y="30330"/>
                  </a:cubicBezTo>
                  <a:lnTo>
                    <a:pt x="383867" y="152719"/>
                  </a:lnTo>
                  <a:cubicBezTo>
                    <a:pt x="383867" y="169470"/>
                    <a:pt x="370288" y="183049"/>
                    <a:pt x="353537" y="183049"/>
                  </a:cubicBezTo>
                  <a:cubicBezTo>
                    <a:pt x="336786" y="183049"/>
                    <a:pt x="323207" y="169470"/>
                    <a:pt x="323207" y="152719"/>
                  </a:cubicBezTo>
                  <a:lnTo>
                    <a:pt x="323207" y="30330"/>
                  </a:lnTo>
                  <a:cubicBezTo>
                    <a:pt x="323207" y="13579"/>
                    <a:pt x="336786" y="0"/>
                    <a:pt x="3535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1" tIns="62156" rIns="62156" bIns="124311" numCol="1" spcCol="0" rtlCol="0" fromWordArt="0" anchor="b" anchorCtr="0" forceAA="0" compatLnSpc="1">
              <a:prstTxWarp prst="textNoShape">
                <a:avLst/>
              </a:prstTxWarp>
              <a:noAutofit/>
            </a:bodyPr>
            <a:lstStyle/>
            <a:p>
              <a:pPr marL="0" marR="0" lvl="0" indent="0" algn="ctr" defTabSz="124285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68"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Rectangle 369"/>
            <p:cNvSpPr/>
            <p:nvPr/>
          </p:nvSpPr>
          <p:spPr bwMode="auto">
            <a:xfrm>
              <a:off x="1057384" y="3613899"/>
              <a:ext cx="685800" cy="6096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311" tIns="62156" rIns="62156" bIns="124311" numCol="1" spcCol="0" rtlCol="0" fromWordArt="0" anchor="b" anchorCtr="0" forceAA="0" compatLnSpc="1">
              <a:prstTxWarp prst="textNoShape">
                <a:avLst/>
              </a:prstTxWarp>
              <a:noAutofit/>
            </a:bodyPr>
            <a:lstStyle/>
            <a:p>
              <a:pPr marL="0" marR="0" lvl="0" indent="0" algn="ctr" defTabSz="1242858" rtl="0" eaLnBrk="1" fontAlgn="base" latinLnBrk="0" hangingPunct="1">
                <a:lnSpc>
                  <a:spcPct val="100000"/>
                </a:lnSpc>
                <a:spcBef>
                  <a:spcPct val="0"/>
                </a:spcBef>
                <a:spcAft>
                  <a:spcPct val="0"/>
                </a:spcAft>
                <a:buClrTx/>
                <a:buSzTx/>
                <a:buFontTx/>
                <a:buNone/>
                <a:tabLst/>
                <a:defRPr/>
              </a:pPr>
              <a:endParaRPr kumimoji="0" lang="en-US" sz="2448" b="0" i="0" u="none" strike="noStrike" kern="0" cap="none" spc="-68"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2" name="Content Placeholder 6"/>
          <p:cNvSpPr txBox="1">
            <a:spLocks/>
          </p:cNvSpPr>
          <p:nvPr/>
        </p:nvSpPr>
        <p:spPr>
          <a:xfrm>
            <a:off x="1265237" y="1915062"/>
            <a:ext cx="5551309" cy="3449210"/>
          </a:xfrm>
          <a:prstGeom prst="rect">
            <a:avLst/>
          </a:prstGeom>
        </p:spPr>
        <p:txBody>
          <a:bodyPr vert="horz" wrap="square" lIns="146263" tIns="91413" rIns="146263" bIns="91413"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268373" rtl="0" eaLnBrk="1" fontAlgn="auto" latinLnBrk="0" hangingPunct="1">
              <a:lnSpc>
                <a:spcPct val="100000"/>
              </a:lnSpc>
              <a:spcBef>
                <a:spcPts val="0"/>
              </a:spcBef>
              <a:spcAft>
                <a:spcPts val="2448"/>
              </a:spcAft>
              <a:buClrTx/>
              <a:buSzPct val="90000"/>
              <a:buFont typeface="Arial" pitchFamily="34" charset="0"/>
              <a:buNone/>
              <a:tabLst/>
              <a:defRPr/>
            </a:pPr>
            <a:r>
              <a:rPr kumimoji="0" lang="en-US" sz="2400" b="1" i="0" u="none" strike="noStrike" kern="1200" cap="none" spc="0" normalizeH="0" baseline="0" noProof="0" dirty="0">
                <a:ln>
                  <a:noFill/>
                </a:ln>
                <a:solidFill>
                  <a:srgbClr val="FFFFFF"/>
                </a:solidFill>
                <a:effectLst/>
                <a:uLnTx/>
                <a:uFillTx/>
                <a:latin typeface="Segoe UI Light"/>
                <a:ea typeface="+mn-ea"/>
                <a:cs typeface="+mn-cs"/>
              </a:rPr>
              <a:t>One platform</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that scales down to small and low cost devices</a:t>
            </a:r>
          </a:p>
          <a:p>
            <a:pPr marL="0" marR="0" lvl="0" indent="0" algn="l" defTabSz="1268373" rtl="0" eaLnBrk="1" fontAlgn="auto" latinLnBrk="0" hangingPunct="1">
              <a:lnSpc>
                <a:spcPct val="100000"/>
              </a:lnSpc>
              <a:spcBef>
                <a:spcPts val="0"/>
              </a:spcBef>
              <a:spcAft>
                <a:spcPts val="2448"/>
              </a:spcAft>
              <a:buClrTx/>
              <a:buSzPct val="90000"/>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Segoe UI Light"/>
                <a:ea typeface="+mn-ea"/>
                <a:cs typeface="+mn-cs"/>
              </a:rPr>
              <a:t>Leading </a:t>
            </a:r>
            <a:r>
              <a:rPr kumimoji="0" lang="en-US" sz="2400" b="1" i="0" u="none" strike="noStrike" kern="1200" cap="none" spc="0" normalizeH="0" baseline="0" noProof="0" dirty="0">
                <a:ln>
                  <a:noFill/>
                </a:ln>
                <a:solidFill>
                  <a:srgbClr val="FFFFFF"/>
                </a:solidFill>
                <a:effectLst/>
                <a:uLnTx/>
                <a:uFillTx/>
                <a:latin typeface="Segoe UI Light"/>
                <a:ea typeface="+mn-ea"/>
                <a:cs typeface="+mn-cs"/>
              </a:rPr>
              <a:t>connectivity</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 to empower business scenarios</a:t>
            </a:r>
          </a:p>
          <a:p>
            <a:pPr marL="0" marR="0" lvl="0" indent="0" algn="l" defTabSz="1268373" rtl="0" eaLnBrk="1" fontAlgn="auto" latinLnBrk="0" hangingPunct="1">
              <a:lnSpc>
                <a:spcPct val="100000"/>
              </a:lnSpc>
              <a:spcBef>
                <a:spcPts val="0"/>
              </a:spcBef>
              <a:spcAft>
                <a:spcPts val="2448"/>
              </a:spcAft>
              <a:buClrTx/>
              <a:buSzPct val="90000"/>
              <a:buFont typeface="Arial" pitchFamily="34" charset="0"/>
              <a:buNone/>
              <a:tabLst/>
              <a:defRPr/>
            </a:pPr>
            <a:r>
              <a:rPr kumimoji="0" lang="en-US" sz="2400" b="1" i="0" u="none" strike="noStrike" kern="1200" cap="none" spc="0" normalizeH="0" baseline="0" noProof="0" dirty="0">
                <a:ln>
                  <a:noFill/>
                </a:ln>
                <a:solidFill>
                  <a:srgbClr val="FFFFFF"/>
                </a:solidFill>
                <a:effectLst/>
                <a:uLnTx/>
                <a:uFillTx/>
                <a:latin typeface="Segoe UI Light"/>
                <a:ea typeface="+mn-ea"/>
                <a:cs typeface="+mn-cs"/>
              </a:rPr>
              <a:t>Enterprise-grade security </a:t>
            </a:r>
            <a:r>
              <a:rPr kumimoji="0" lang="en-US" sz="2400" b="0" i="0" u="none" strike="noStrike" kern="1200" cap="none" spc="0" normalizeH="0" baseline="0" noProof="0" dirty="0">
                <a:ln>
                  <a:noFill/>
                </a:ln>
                <a:solidFill>
                  <a:srgbClr val="FFFFFF"/>
                </a:solidFill>
                <a:effectLst/>
                <a:uLnTx/>
                <a:uFillTx/>
                <a:latin typeface="Segoe UI Light"/>
                <a:ea typeface="+mn-ea"/>
                <a:cs typeface="+mn-cs"/>
              </a:rPr>
              <a:t>specifically designed for the resource constraints of small devices</a:t>
            </a:r>
          </a:p>
        </p:txBody>
      </p:sp>
    </p:spTree>
    <p:extLst>
      <p:ext uri="{BB962C8B-B14F-4D97-AF65-F5344CB8AC3E}">
        <p14:creationId xmlns:p14="http://schemas.microsoft.com/office/powerpoint/2010/main" val="212141508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275" name="Group 11274"/>
          <p:cNvGrpSpPr/>
          <p:nvPr/>
        </p:nvGrpSpPr>
        <p:grpSpPr>
          <a:xfrm>
            <a:off x="959464" y="4449312"/>
            <a:ext cx="1557305" cy="1158347"/>
            <a:chOff x="1270632" y="4066342"/>
            <a:chExt cx="1557305" cy="1158347"/>
          </a:xfrm>
        </p:grpSpPr>
        <p:pic>
          <p:nvPicPr>
            <p:cNvPr id="136" name="Picture 13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6457" y="4487876"/>
              <a:ext cx="691480" cy="460987"/>
            </a:xfrm>
            <a:prstGeom prst="rect">
              <a:avLst/>
            </a:prstGeom>
          </p:spPr>
        </p:pic>
        <p:pic>
          <p:nvPicPr>
            <p:cNvPr id="83" name="Picture 82"/>
            <p:cNvPicPr>
              <a:picLocks noChangeAspect="1"/>
            </p:cNvPicPr>
            <p:nvPr/>
          </p:nvPicPr>
          <p:blipFill rotWithShape="1">
            <a:blip r:embed="rId4" cstate="print">
              <a:extLst>
                <a:ext uri="{28A0092B-C50C-407E-A947-70E740481C1C}">
                  <a14:useLocalDpi xmlns:a14="http://schemas.microsoft.com/office/drawing/2010/main" val="0"/>
                </a:ext>
              </a:extLst>
            </a:blip>
            <a:srcRect l="15502" r="27994" b="18500"/>
            <a:stretch/>
          </p:blipFill>
          <p:spPr>
            <a:xfrm>
              <a:off x="1270632" y="4066342"/>
              <a:ext cx="647262" cy="622400"/>
            </a:xfrm>
            <a:prstGeom prst="rect">
              <a:avLst/>
            </a:prstGeom>
          </p:spPr>
        </p:pic>
        <p:pic>
          <p:nvPicPr>
            <p:cNvPr id="32" name="Picture 31"/>
            <p:cNvPicPr>
              <a:picLocks noChangeAspect="1"/>
            </p:cNvPicPr>
            <p:nvPr/>
          </p:nvPicPr>
          <p:blipFill rotWithShape="1">
            <a:blip r:embed="rId5" cstate="print">
              <a:extLst>
                <a:ext uri="{28A0092B-C50C-407E-A947-70E740481C1C}">
                  <a14:useLocalDpi xmlns:a14="http://schemas.microsoft.com/office/drawing/2010/main" val="0"/>
                </a:ext>
              </a:extLst>
            </a:blip>
            <a:srcRect l="10889"/>
            <a:stretch/>
          </p:blipFill>
          <p:spPr>
            <a:xfrm>
              <a:off x="1271231" y="4674902"/>
              <a:ext cx="879414" cy="333344"/>
            </a:xfrm>
            <a:prstGeom prst="rect">
              <a:avLst/>
            </a:prstGeom>
          </p:spPr>
        </p:pic>
        <p:pic>
          <p:nvPicPr>
            <p:cNvPr id="27" name="Picture 26"/>
            <p:cNvPicPr>
              <a:picLocks noChangeAspect="1"/>
            </p:cNvPicPr>
            <p:nvPr/>
          </p:nvPicPr>
          <p:blipFill rotWithShape="1">
            <a:blip r:embed="rId6" cstate="print">
              <a:extLst>
                <a:ext uri="{28A0092B-C50C-407E-A947-70E740481C1C}">
                  <a14:useLocalDpi xmlns:a14="http://schemas.microsoft.com/office/drawing/2010/main" val="0"/>
                </a:ext>
              </a:extLst>
            </a:blip>
            <a:srcRect l="10565" t="11558" r="6360" b="6008"/>
            <a:stretch/>
          </p:blipFill>
          <p:spPr>
            <a:xfrm>
              <a:off x="1861959" y="4384549"/>
              <a:ext cx="549268" cy="378096"/>
            </a:xfrm>
            <a:prstGeom prst="rect">
              <a:avLst/>
            </a:prstGeom>
          </p:spPr>
        </p:pic>
        <p:sp>
          <p:nvSpPr>
            <p:cNvPr id="58" name="TextBox 57"/>
            <p:cNvSpPr txBox="1"/>
            <p:nvPr/>
          </p:nvSpPr>
          <p:spPr>
            <a:xfrm>
              <a:off x="1580699" y="5058490"/>
              <a:ext cx="104590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Sleep tracking</a:t>
              </a:r>
            </a:p>
          </p:txBody>
        </p:sp>
      </p:grpSp>
      <p:sp>
        <p:nvSpPr>
          <p:cNvPr id="73" name="Rectangle 72"/>
          <p:cNvSpPr/>
          <p:nvPr/>
        </p:nvSpPr>
        <p:spPr bwMode="auto">
          <a:xfrm>
            <a:off x="4979437" y="3066825"/>
            <a:ext cx="2323636" cy="3733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46630" bIns="93260" numCol="1" spcCol="0" rtlCol="0" fromWordArt="0" anchor="b" anchorCtr="0" forceAA="0" compatLnSpc="1">
            <a:prstTxWarp prst="textNoShape">
              <a:avLst/>
            </a:prstTxWarp>
            <a:noAutofit/>
          </a:bodyPr>
          <a:lstStyle/>
          <a:p>
            <a:pPr marL="0" marR="0" lvl="0" indent="0" algn="ctr" defTabSz="93229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51" normalizeH="0" baseline="0" noProof="0" dirty="0" err="1">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endParaRPr>
          </a:p>
        </p:txBody>
      </p:sp>
      <p:grpSp>
        <p:nvGrpSpPr>
          <p:cNvPr id="37" name="Group 36"/>
          <p:cNvGrpSpPr/>
          <p:nvPr/>
        </p:nvGrpSpPr>
        <p:grpSpPr>
          <a:xfrm>
            <a:off x="422472" y="5662951"/>
            <a:ext cx="1178719" cy="866558"/>
            <a:chOff x="422472" y="5641832"/>
            <a:chExt cx="1178719" cy="866558"/>
          </a:xfrm>
        </p:grpSpPr>
        <p:pic>
          <p:nvPicPr>
            <p:cNvPr id="7" name="Picture 6"/>
            <p:cNvPicPr>
              <a:picLocks noChangeAspect="1"/>
            </p:cNvPicPr>
            <p:nvPr/>
          </p:nvPicPr>
          <p:blipFill rotWithShape="1">
            <a:blip r:embed="rId7" cstate="print">
              <a:extLst>
                <a:ext uri="{28A0092B-C50C-407E-A947-70E740481C1C}">
                  <a14:useLocalDpi xmlns:a14="http://schemas.microsoft.com/office/drawing/2010/main" val="0"/>
                </a:ext>
              </a:extLst>
            </a:blip>
            <a:srcRect t="15492" r="28250" b="13068"/>
            <a:stretch/>
          </p:blipFill>
          <p:spPr>
            <a:xfrm>
              <a:off x="422472" y="5641832"/>
              <a:ext cx="1178719" cy="584369"/>
            </a:xfrm>
            <a:prstGeom prst="rect">
              <a:avLst/>
            </a:prstGeom>
          </p:spPr>
        </p:pic>
        <p:sp>
          <p:nvSpPr>
            <p:cNvPr id="52" name="TextBox 51"/>
            <p:cNvSpPr txBox="1"/>
            <p:nvPr/>
          </p:nvSpPr>
          <p:spPr>
            <a:xfrm>
              <a:off x="505806" y="6342191"/>
              <a:ext cx="924036" cy="166199"/>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 security</a:t>
              </a:r>
            </a:p>
          </p:txBody>
        </p:sp>
      </p:grpSp>
      <p:grpSp>
        <p:nvGrpSpPr>
          <p:cNvPr id="34" name="Group 33"/>
          <p:cNvGrpSpPr/>
          <p:nvPr/>
        </p:nvGrpSpPr>
        <p:grpSpPr>
          <a:xfrm>
            <a:off x="1808292" y="5641212"/>
            <a:ext cx="1303444" cy="888297"/>
            <a:chOff x="1818203" y="5627360"/>
            <a:chExt cx="1303444" cy="888297"/>
          </a:xfrm>
        </p:grpSpPr>
        <p:pic>
          <p:nvPicPr>
            <p:cNvPr id="5" name="Picture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2602" y="5627360"/>
              <a:ext cx="1061079" cy="639912"/>
            </a:xfrm>
            <a:prstGeom prst="rect">
              <a:avLst/>
            </a:prstGeom>
          </p:spPr>
        </p:pic>
        <p:sp>
          <p:nvSpPr>
            <p:cNvPr id="55" name="TextBox 54"/>
            <p:cNvSpPr txBox="1"/>
            <p:nvPr/>
          </p:nvSpPr>
          <p:spPr>
            <a:xfrm>
              <a:off x="1818203" y="6346123"/>
              <a:ext cx="1303444" cy="169534"/>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 automation</a:t>
              </a:r>
            </a:p>
          </p:txBody>
        </p:sp>
      </p:grpSp>
      <p:grpSp>
        <p:nvGrpSpPr>
          <p:cNvPr id="30" name="Group 29"/>
          <p:cNvGrpSpPr/>
          <p:nvPr/>
        </p:nvGrpSpPr>
        <p:grpSpPr>
          <a:xfrm>
            <a:off x="3318837" y="6008733"/>
            <a:ext cx="935449" cy="520776"/>
            <a:chOff x="3368261" y="5944689"/>
            <a:chExt cx="935449" cy="520776"/>
          </a:xfrm>
        </p:grpSpPr>
        <p:pic>
          <p:nvPicPr>
            <p:cNvPr id="8" name="Picture 7"/>
            <p:cNvPicPr>
              <a:picLocks noChangeAspect="1"/>
            </p:cNvPicPr>
            <p:nvPr/>
          </p:nvPicPr>
          <p:blipFill rotWithShape="1">
            <a:blip r:embed="rId9"/>
            <a:srcRect l="16024" t="19030" r="17644" b="31982"/>
            <a:stretch/>
          </p:blipFill>
          <p:spPr>
            <a:xfrm>
              <a:off x="3629469" y="5944689"/>
              <a:ext cx="413035" cy="275726"/>
            </a:xfrm>
            <a:prstGeom prst="rect">
              <a:avLst/>
            </a:prstGeom>
          </p:spPr>
        </p:pic>
        <p:sp>
          <p:nvSpPr>
            <p:cNvPr id="63" name="TextBox 62"/>
            <p:cNvSpPr txBox="1"/>
            <p:nvPr/>
          </p:nvSpPr>
          <p:spPr>
            <a:xfrm>
              <a:off x="3368261" y="6299266"/>
              <a:ext cx="935449" cy="166199"/>
            </a:xfrm>
            <a:prstGeom prst="rect">
              <a:avLst/>
            </a:prstGeom>
            <a:noFill/>
            <a:ln>
              <a:noFill/>
              <a:headEnd type="none" w="med" len="med"/>
              <a:tailEnd type="none" w="med" len="med"/>
            </a:ln>
          </p:spPr>
          <p:txBody>
            <a:bodyPr wrap="non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Leak detection</a:t>
              </a:r>
            </a:p>
          </p:txBody>
        </p:sp>
      </p:grpSp>
      <p:grpSp>
        <p:nvGrpSpPr>
          <p:cNvPr id="11277" name="Group 11276"/>
          <p:cNvGrpSpPr/>
          <p:nvPr/>
        </p:nvGrpSpPr>
        <p:grpSpPr>
          <a:xfrm>
            <a:off x="1115440" y="3709638"/>
            <a:ext cx="1824504" cy="825807"/>
            <a:chOff x="1745850" y="3471299"/>
            <a:chExt cx="1824504" cy="825807"/>
          </a:xfrm>
        </p:grpSpPr>
        <p:pic>
          <p:nvPicPr>
            <p:cNvPr id="65" name="Picture 2" descr="https://lh4.googleusercontent.com/-xm_MGqcodDQ/Ul0ph-pzi2I/AAAAAAAAAAs/XwSWm2mO_3U/s0-d/Website%2Bbanner.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915" r="36840" b="17672"/>
            <a:stretch/>
          </p:blipFill>
          <p:spPr bwMode="auto">
            <a:xfrm>
              <a:off x="3316274" y="3477014"/>
              <a:ext cx="254080" cy="552661"/>
            </a:xfrm>
            <a:prstGeom prst="rect">
              <a:avLst/>
            </a:prstGeom>
            <a:noFill/>
            <a:extLst>
              <a:ext uri="{909E8E84-426E-40DD-AFC4-6F175D3DCCD1}">
                <a14:hiddenFill xmlns:a14="http://schemas.microsoft.com/office/drawing/2010/main">
                  <a:solidFill>
                    <a:srgbClr val="FFFFFF"/>
                  </a:solidFill>
                </a14:hiddenFill>
              </a:ext>
            </a:extLst>
          </p:spPr>
        </p:pic>
        <p:grpSp>
          <p:nvGrpSpPr>
            <p:cNvPr id="117" name="Group 116"/>
            <p:cNvGrpSpPr/>
            <p:nvPr/>
          </p:nvGrpSpPr>
          <p:grpSpPr>
            <a:xfrm>
              <a:off x="1745850" y="3471299"/>
              <a:ext cx="1584950" cy="825807"/>
              <a:chOff x="1897721" y="3634129"/>
              <a:chExt cx="1554014" cy="809688"/>
            </a:xfrm>
          </p:grpSpPr>
          <p:pic>
            <p:nvPicPr>
              <p:cNvPr id="24" name="Picture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32236" y="3634129"/>
                <a:ext cx="919499" cy="656188"/>
              </a:xfrm>
              <a:prstGeom prst="rect">
                <a:avLst/>
              </a:prstGeom>
            </p:spPr>
          </p:pic>
          <p:sp>
            <p:nvSpPr>
              <p:cNvPr id="53" name="TextBox 52"/>
              <p:cNvSpPr txBox="1"/>
              <p:nvPr/>
            </p:nvSpPr>
            <p:spPr>
              <a:xfrm>
                <a:off x="2234679" y="4262756"/>
                <a:ext cx="1077945" cy="181061"/>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Smart appliances</a:t>
                </a:r>
              </a:p>
            </p:txBody>
          </p:sp>
          <p:pic>
            <p:nvPicPr>
              <p:cNvPr id="64" name="Picture 63"/>
              <p:cNvPicPr>
                <a:picLocks noChangeAspect="1"/>
              </p:cNvPicPr>
              <p:nvPr/>
            </p:nvPicPr>
            <p:blipFill rotWithShape="1">
              <a:blip r:embed="rId12" cstate="print">
                <a:extLst>
                  <a:ext uri="{28A0092B-C50C-407E-A947-70E740481C1C}">
                    <a14:useLocalDpi xmlns:a14="http://schemas.microsoft.com/office/drawing/2010/main" val="0"/>
                  </a:ext>
                </a:extLst>
              </a:blip>
              <a:srcRect t="17489" b="18461"/>
              <a:stretch/>
            </p:blipFill>
            <p:spPr>
              <a:xfrm>
                <a:off x="2008076" y="3636974"/>
                <a:ext cx="457495" cy="307861"/>
              </a:xfrm>
              <a:prstGeom prst="rect">
                <a:avLst/>
              </a:prstGeom>
            </p:spPr>
          </p:pic>
          <p:pic>
            <p:nvPicPr>
              <p:cNvPr id="66" name="Picture 46" descr="Kitchen Thermometer Family"/>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97721" y="3975918"/>
                <a:ext cx="599595" cy="22700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1287" name="Group 11286"/>
          <p:cNvGrpSpPr/>
          <p:nvPr/>
        </p:nvGrpSpPr>
        <p:grpSpPr>
          <a:xfrm>
            <a:off x="7209913" y="2225308"/>
            <a:ext cx="969425" cy="735859"/>
            <a:chOff x="6554445" y="2304447"/>
            <a:chExt cx="969425" cy="735859"/>
          </a:xfrm>
        </p:grpSpPr>
        <p:pic>
          <p:nvPicPr>
            <p:cNvPr id="45" name="Picture 4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99281" y="2304447"/>
              <a:ext cx="850831" cy="321425"/>
            </a:xfrm>
            <a:prstGeom prst="rect">
              <a:avLst/>
            </a:prstGeom>
          </p:spPr>
        </p:pic>
        <p:sp>
          <p:nvSpPr>
            <p:cNvPr id="69" name="TextBox 68"/>
            <p:cNvSpPr txBox="1"/>
            <p:nvPr/>
          </p:nvSpPr>
          <p:spPr>
            <a:xfrm>
              <a:off x="6554445" y="2707907"/>
              <a:ext cx="969425" cy="3323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Indoor </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navigation</a:t>
              </a:r>
            </a:p>
          </p:txBody>
        </p:sp>
      </p:grpSp>
      <p:grpSp>
        <p:nvGrpSpPr>
          <p:cNvPr id="80" name="Group 79"/>
          <p:cNvGrpSpPr/>
          <p:nvPr/>
        </p:nvGrpSpPr>
        <p:grpSpPr>
          <a:xfrm>
            <a:off x="3887872" y="851028"/>
            <a:ext cx="1568454" cy="903621"/>
            <a:chOff x="2949120" y="959884"/>
            <a:chExt cx="1537840" cy="885984"/>
          </a:xfrm>
        </p:grpSpPr>
        <p:pic>
          <p:nvPicPr>
            <p:cNvPr id="28" name="Picture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415653" y="1218843"/>
              <a:ext cx="412519" cy="432713"/>
            </a:xfrm>
            <a:prstGeom prst="rect">
              <a:avLst/>
            </a:prstGeom>
          </p:spPr>
        </p:pic>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949120" y="1222214"/>
              <a:ext cx="457389" cy="457389"/>
            </a:xfrm>
            <a:prstGeom prst="rect">
              <a:avLst/>
            </a:prstGeom>
          </p:spPr>
        </p:pic>
        <p:sp>
          <p:nvSpPr>
            <p:cNvPr id="51" name="TextBox 50"/>
            <p:cNvSpPr txBox="1"/>
            <p:nvPr/>
          </p:nvSpPr>
          <p:spPr>
            <a:xfrm>
              <a:off x="3299182" y="1664806"/>
              <a:ext cx="1133521" cy="181062"/>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Health monitoring</a:t>
              </a:r>
            </a:p>
          </p:txBody>
        </p:sp>
        <p:pic>
          <p:nvPicPr>
            <p:cNvPr id="76" name="Picture 75"/>
            <p:cNvPicPr>
              <a:picLocks noChangeAspect="1"/>
            </p:cNvPicPr>
            <p:nvPr/>
          </p:nvPicPr>
          <p:blipFill rotWithShape="1">
            <a:blip r:embed="rId17" cstate="print">
              <a:extLst>
                <a:ext uri="{28A0092B-C50C-407E-A947-70E740481C1C}">
                  <a14:useLocalDpi xmlns:a14="http://schemas.microsoft.com/office/drawing/2010/main" val="0"/>
                </a:ext>
              </a:extLst>
            </a:blip>
            <a:srcRect l="24039" r="26312"/>
            <a:stretch/>
          </p:blipFill>
          <p:spPr>
            <a:xfrm>
              <a:off x="4184087" y="959884"/>
              <a:ext cx="302873" cy="716068"/>
            </a:xfrm>
            <a:prstGeom prst="rect">
              <a:avLst/>
            </a:prstGeom>
          </p:spPr>
        </p:pic>
        <p:pic>
          <p:nvPicPr>
            <p:cNvPr id="29" name="Picture 2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832777" y="1242384"/>
              <a:ext cx="426200" cy="426200"/>
            </a:xfrm>
            <a:prstGeom prst="rect">
              <a:avLst/>
            </a:prstGeom>
          </p:spPr>
        </p:pic>
      </p:grpSp>
      <p:grpSp>
        <p:nvGrpSpPr>
          <p:cNvPr id="11289" name="Group 11288"/>
          <p:cNvGrpSpPr/>
          <p:nvPr/>
        </p:nvGrpSpPr>
        <p:grpSpPr>
          <a:xfrm>
            <a:off x="5608343" y="1888731"/>
            <a:ext cx="1406245" cy="1072436"/>
            <a:chOff x="5271654" y="1796668"/>
            <a:chExt cx="1406245" cy="1072436"/>
          </a:xfrm>
        </p:grpSpPr>
        <p:pic>
          <p:nvPicPr>
            <p:cNvPr id="11266" name="Picture 2" descr="enlighted-gateway"/>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136479" y="1944525"/>
              <a:ext cx="541420" cy="92457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enlighted smart sensors"/>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21081" y="1796668"/>
              <a:ext cx="732631" cy="39616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271654" y="2167613"/>
              <a:ext cx="957291" cy="526268"/>
            </a:xfrm>
            <a:prstGeom prst="rect">
              <a:avLst/>
            </a:prstGeom>
          </p:spPr>
        </p:pic>
        <p:sp>
          <p:nvSpPr>
            <p:cNvPr id="54" name="TextBox 53"/>
            <p:cNvSpPr txBox="1"/>
            <p:nvPr/>
          </p:nvSpPr>
          <p:spPr>
            <a:xfrm>
              <a:off x="5408993" y="2678459"/>
              <a:ext cx="894604" cy="184666"/>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Smart lighting</a:t>
              </a:r>
            </a:p>
          </p:txBody>
        </p:sp>
      </p:grpSp>
      <p:grpSp>
        <p:nvGrpSpPr>
          <p:cNvPr id="143" name="Group 142"/>
          <p:cNvGrpSpPr/>
          <p:nvPr/>
        </p:nvGrpSpPr>
        <p:grpSpPr>
          <a:xfrm>
            <a:off x="5758385" y="874516"/>
            <a:ext cx="951411" cy="880133"/>
            <a:chOff x="8929498" y="207486"/>
            <a:chExt cx="932841" cy="862954"/>
          </a:xfrm>
        </p:grpSpPr>
        <p:pic>
          <p:nvPicPr>
            <p:cNvPr id="38" name="Picture 6" descr="http://002mag.com/wordpress/wp-content/uploads/2012/11/Tagg-pet-tracker.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8929498" y="465886"/>
              <a:ext cx="424037" cy="350479"/>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8954938" y="889378"/>
              <a:ext cx="727705" cy="181062"/>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Pet tracking</a:t>
              </a:r>
            </a:p>
          </p:txBody>
        </p:sp>
        <p:pic>
          <p:nvPicPr>
            <p:cNvPr id="94" name="Picture 2" descr="http://www.whistle.com/wp-content/uploads/2014/02/whistle.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401988" y="279939"/>
              <a:ext cx="288832" cy="28883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p:cNvPicPr>
              <a:picLocks noChangeAspect="1"/>
            </p:cNvPicPr>
            <p:nvPr/>
          </p:nvPicPr>
          <p:blipFill rotWithShape="1">
            <a:blip r:embed="rId24" cstate="print">
              <a:extLst>
                <a:ext uri="{28A0092B-C50C-407E-A947-70E740481C1C}">
                  <a14:useLocalDpi xmlns:a14="http://schemas.microsoft.com/office/drawing/2010/main" val="0"/>
                </a:ext>
              </a:extLst>
            </a:blip>
            <a:srcRect t="49959"/>
            <a:stretch/>
          </p:blipFill>
          <p:spPr>
            <a:xfrm>
              <a:off x="9356834" y="617647"/>
              <a:ext cx="505505" cy="284577"/>
            </a:xfrm>
            <a:prstGeom prst="rect">
              <a:avLst/>
            </a:prstGeom>
          </p:spPr>
        </p:pic>
        <p:pic>
          <p:nvPicPr>
            <p:cNvPr id="96" name="Picture 12" descr="http://www.fitbark.com/dog-wireless-activity-tracker/wp-content/uploads/2013/11/FitBark-Activity-Monitor-300x191.png"/>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8104" r="13564"/>
            <a:stretch/>
          </p:blipFill>
          <p:spPr bwMode="auto">
            <a:xfrm>
              <a:off x="8935469" y="207486"/>
              <a:ext cx="312137" cy="25369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69" name="Group 11268"/>
          <p:cNvGrpSpPr/>
          <p:nvPr/>
        </p:nvGrpSpPr>
        <p:grpSpPr>
          <a:xfrm>
            <a:off x="7662477" y="4816419"/>
            <a:ext cx="1803446" cy="719048"/>
            <a:chOff x="6271027" y="4495379"/>
            <a:chExt cx="1803446" cy="719048"/>
          </a:xfrm>
        </p:grpSpPr>
        <p:pic>
          <p:nvPicPr>
            <p:cNvPr id="99" name="Picture 2" descr="https://kaptureaudio.com/img/product-feature.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997380" y="4495379"/>
              <a:ext cx="592938" cy="491152"/>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p:cNvSpPr txBox="1"/>
            <p:nvPr/>
          </p:nvSpPr>
          <p:spPr>
            <a:xfrm>
              <a:off x="6271027" y="5048228"/>
              <a:ext cx="1803446"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Information capture</a:t>
              </a:r>
            </a:p>
          </p:txBody>
        </p:sp>
        <p:pic>
          <p:nvPicPr>
            <p:cNvPr id="101" name="Picture 8" descr="Narrative Clip, Orange"/>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505203" y="4498689"/>
              <a:ext cx="716561" cy="5240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Group 118"/>
          <p:cNvGrpSpPr/>
          <p:nvPr/>
        </p:nvGrpSpPr>
        <p:grpSpPr>
          <a:xfrm>
            <a:off x="10082489" y="1758053"/>
            <a:ext cx="1224087" cy="1145042"/>
            <a:chOff x="9419830" y="2092834"/>
            <a:chExt cx="1200194" cy="1122692"/>
          </a:xfrm>
        </p:grpSpPr>
        <p:pic>
          <p:nvPicPr>
            <p:cNvPr id="39" name="Picture 2" descr="DriversPagemid"/>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9419830" y="2221025"/>
              <a:ext cx="565928" cy="56778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9483573" y="2889615"/>
              <a:ext cx="1025492" cy="325911"/>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Trip tracking and car health</a:t>
              </a:r>
            </a:p>
          </p:txBody>
        </p:sp>
        <p:pic>
          <p:nvPicPr>
            <p:cNvPr id="110" name="Picture 4" descr="OBDLink™ LX Bluetooth"/>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9989196" y="2092834"/>
              <a:ext cx="407521" cy="407521"/>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110"/>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9902098" y="2399264"/>
              <a:ext cx="717926" cy="511163"/>
            </a:xfrm>
            <a:prstGeom prst="rect">
              <a:avLst/>
            </a:prstGeom>
            <a:effectLst>
              <a:softEdge rad="127000"/>
            </a:effectLst>
          </p:spPr>
        </p:pic>
      </p:grpSp>
      <p:grpSp>
        <p:nvGrpSpPr>
          <p:cNvPr id="11267" name="Group 11266"/>
          <p:cNvGrpSpPr/>
          <p:nvPr/>
        </p:nvGrpSpPr>
        <p:grpSpPr>
          <a:xfrm>
            <a:off x="10101765" y="4881568"/>
            <a:ext cx="1612259" cy="653899"/>
            <a:chOff x="7903736" y="4560527"/>
            <a:chExt cx="1612259" cy="653899"/>
          </a:xfrm>
        </p:grpSpPr>
        <p:pic>
          <p:nvPicPr>
            <p:cNvPr id="40" name="Picture 39"/>
            <p:cNvPicPr>
              <a:picLocks noChangeAspect="1"/>
            </p:cNvPicPr>
            <p:nvPr/>
          </p:nvPicPr>
          <p:blipFill rotWithShape="1">
            <a:blip r:embed="rId31" cstate="print">
              <a:extLst>
                <a:ext uri="{28A0092B-C50C-407E-A947-70E740481C1C}">
                  <a14:useLocalDpi xmlns:a14="http://schemas.microsoft.com/office/drawing/2010/main" val="0"/>
                </a:ext>
              </a:extLst>
            </a:blip>
            <a:srcRect b="22294"/>
            <a:stretch/>
          </p:blipFill>
          <p:spPr>
            <a:xfrm>
              <a:off x="7903736" y="4687818"/>
              <a:ext cx="491805" cy="286625"/>
            </a:xfrm>
            <a:prstGeom prst="rect">
              <a:avLst/>
            </a:prstGeom>
          </p:spPr>
        </p:pic>
        <p:pic>
          <p:nvPicPr>
            <p:cNvPr id="102" name="Picture 4" descr="http://www.automatedhome.co.uk/wp-content/uploads/2014/05/reemo.jp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8793818" y="4706155"/>
              <a:ext cx="722177" cy="30186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02"/>
            <p:cNvPicPr>
              <a:picLocks noChangeAspect="1"/>
            </p:cNvPicPr>
            <p:nvPr/>
          </p:nvPicPr>
          <p:blipFill rotWithShape="1">
            <a:blip r:embed="rId33" cstate="print">
              <a:extLst>
                <a:ext uri="{BEBA8EAE-BF5A-486C-A8C5-ECC9F3942E4B}">
                  <a14:imgProps xmlns:a14="http://schemas.microsoft.com/office/drawing/2010/main">
                    <a14:imgLayer r:embed="rId34">
                      <a14:imgEffect>
                        <a14:backgroundRemoval t="9503" b="85524" l="10000" r="90000"/>
                      </a14:imgEffect>
                    </a14:imgLayer>
                  </a14:imgProps>
                </a:ext>
                <a:ext uri="{28A0092B-C50C-407E-A947-70E740481C1C}">
                  <a14:useLocalDpi xmlns:a14="http://schemas.microsoft.com/office/drawing/2010/main" val="0"/>
                </a:ext>
              </a:extLst>
            </a:blip>
            <a:srcRect l="33305" r="32491" b="4974"/>
            <a:stretch/>
          </p:blipFill>
          <p:spPr>
            <a:xfrm>
              <a:off x="8385417" y="4560527"/>
              <a:ext cx="381064" cy="474046"/>
            </a:xfrm>
            <a:prstGeom prst="rect">
              <a:avLst/>
            </a:prstGeom>
          </p:spPr>
        </p:pic>
        <p:sp>
          <p:nvSpPr>
            <p:cNvPr id="115" name="TextBox 114"/>
            <p:cNvSpPr txBox="1"/>
            <p:nvPr/>
          </p:nvSpPr>
          <p:spPr>
            <a:xfrm>
              <a:off x="8344060" y="5048227"/>
              <a:ext cx="69530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Control</a:t>
              </a:r>
            </a:p>
          </p:txBody>
        </p:sp>
      </p:grpSp>
      <p:grpSp>
        <p:nvGrpSpPr>
          <p:cNvPr id="150" name="Group 149"/>
          <p:cNvGrpSpPr/>
          <p:nvPr/>
        </p:nvGrpSpPr>
        <p:grpSpPr>
          <a:xfrm>
            <a:off x="1134362" y="1730692"/>
            <a:ext cx="1455078" cy="1230475"/>
            <a:chOff x="847196" y="1782271"/>
            <a:chExt cx="1426677" cy="1206458"/>
          </a:xfrm>
        </p:grpSpPr>
        <p:pic>
          <p:nvPicPr>
            <p:cNvPr id="36" name="Picture 35"/>
            <p:cNvPicPr>
              <a:picLocks noChangeAspect="1"/>
            </p:cNvPicPr>
            <p:nvPr/>
          </p:nvPicPr>
          <p:blipFill>
            <a:blip r:embed="rId35"/>
            <a:stretch>
              <a:fillRect/>
            </a:stretch>
          </p:blipFill>
          <p:spPr>
            <a:xfrm>
              <a:off x="1524656" y="1923844"/>
              <a:ext cx="489044" cy="428986"/>
            </a:xfrm>
            <a:prstGeom prst="rect">
              <a:avLst/>
            </a:prstGeom>
          </p:spPr>
        </p:pic>
        <p:sp>
          <p:nvSpPr>
            <p:cNvPr id="49" name="TextBox 48"/>
            <p:cNvSpPr txBox="1"/>
            <p:nvPr/>
          </p:nvSpPr>
          <p:spPr>
            <a:xfrm>
              <a:off x="1245746" y="2626606"/>
              <a:ext cx="933913" cy="362123"/>
            </a:xfrm>
            <a:prstGeom prst="rect">
              <a:avLst/>
            </a:prstGeom>
            <a:noFill/>
            <a:ln>
              <a:noFill/>
              <a:headEnd type="none" w="med" len="med"/>
              <a:tailEnd type="none" w="med" len="med"/>
            </a:ln>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Child and elder</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monitoring</a:t>
              </a:r>
            </a:p>
          </p:txBody>
        </p:sp>
        <p:pic>
          <p:nvPicPr>
            <p:cNvPr id="123" name="Picture 4" descr="https://pbs.twimg.com/media/BkK0jtjCQAAk6Mk.png:large"/>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137710" y="2199656"/>
              <a:ext cx="265602" cy="263265"/>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3"/>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847196" y="1782271"/>
              <a:ext cx="661810" cy="440823"/>
            </a:xfrm>
            <a:prstGeom prst="rect">
              <a:avLst/>
            </a:prstGeom>
          </p:spPr>
        </p:pic>
        <p:pic>
          <p:nvPicPr>
            <p:cNvPr id="125" name="Picture 124"/>
            <p:cNvPicPr>
              <a:picLocks noChangeAspect="1"/>
            </p:cNvPicPr>
            <p:nvPr/>
          </p:nvPicPr>
          <p:blipFill rotWithShape="1">
            <a:blip r:embed="rId38" cstate="print">
              <a:extLst>
                <a:ext uri="{28A0092B-C50C-407E-A947-70E740481C1C}">
                  <a14:useLocalDpi xmlns:a14="http://schemas.microsoft.com/office/drawing/2010/main" val="0"/>
                </a:ext>
              </a:extLst>
            </a:blip>
            <a:srcRect l="27850" t="7159" r="27007" b="11827"/>
            <a:stretch/>
          </p:blipFill>
          <p:spPr>
            <a:xfrm>
              <a:off x="1910486" y="1810443"/>
              <a:ext cx="225475" cy="228635"/>
            </a:xfrm>
            <a:prstGeom prst="ellipse">
              <a:avLst/>
            </a:prstGeom>
          </p:spPr>
        </p:pic>
        <p:pic>
          <p:nvPicPr>
            <p:cNvPr id="126" name="Picture 125"/>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787823" y="2198600"/>
              <a:ext cx="486050" cy="398561"/>
            </a:xfrm>
            <a:prstGeom prst="rect">
              <a:avLst/>
            </a:prstGeom>
            <a:effectLst>
              <a:softEdge rad="63500"/>
            </a:effectLst>
          </p:spPr>
        </p:pic>
        <p:pic>
          <p:nvPicPr>
            <p:cNvPr id="131" name="Picture 130"/>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981789" y="2477451"/>
              <a:ext cx="220435" cy="342951"/>
            </a:xfrm>
            <a:prstGeom prst="rect">
              <a:avLst/>
            </a:prstGeom>
          </p:spPr>
        </p:pic>
      </p:grpSp>
      <p:grpSp>
        <p:nvGrpSpPr>
          <p:cNvPr id="149" name="Group 148"/>
          <p:cNvGrpSpPr/>
          <p:nvPr/>
        </p:nvGrpSpPr>
        <p:grpSpPr>
          <a:xfrm>
            <a:off x="2784765" y="1868991"/>
            <a:ext cx="2628253" cy="1092176"/>
            <a:chOff x="2292772" y="1933440"/>
            <a:chExt cx="2576953" cy="1070858"/>
          </a:xfrm>
        </p:grpSpPr>
        <p:sp>
          <p:nvSpPr>
            <p:cNvPr id="33" name="TextBox 32"/>
            <p:cNvSpPr txBox="1"/>
            <p:nvPr/>
          </p:nvSpPr>
          <p:spPr>
            <a:xfrm>
              <a:off x="3453201" y="2607761"/>
              <a:ext cx="665904" cy="362123"/>
            </a:xfrm>
            <a:prstGeom prst="rect">
              <a:avLst/>
            </a:prstGeom>
            <a:solidFill>
              <a:schemeClr val="bg1"/>
            </a:solidFill>
            <a:ln>
              <a:noFill/>
              <a:headEnd type="none" w="med" len="med"/>
              <a:tailEnd type="none" w="med" len="med"/>
            </a:ln>
          </p:spPr>
          <p:txBody>
            <a:bodyPr wrap="none" lIns="0" tIns="0" rIns="0" bIns="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Sports </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and fitness</a:t>
              </a:r>
            </a:p>
          </p:txBody>
        </p:sp>
        <p:pic>
          <p:nvPicPr>
            <p:cNvPr id="35" name="Picture 34"/>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2745319" y="1998792"/>
              <a:ext cx="287320" cy="458875"/>
            </a:xfrm>
            <a:prstGeom prst="rect">
              <a:avLst/>
            </a:prstGeom>
          </p:spPr>
        </p:pic>
        <p:pic>
          <p:nvPicPr>
            <p:cNvPr id="41" name="Picture 40"/>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032639" y="1999135"/>
              <a:ext cx="379599" cy="379599"/>
            </a:xfrm>
            <a:prstGeom prst="rect">
              <a:avLst/>
            </a:prstGeom>
          </p:spPr>
        </p:pic>
        <p:pic>
          <p:nvPicPr>
            <p:cNvPr id="42" name="Picture 41"/>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2292772" y="1960304"/>
              <a:ext cx="452547" cy="452547"/>
            </a:xfrm>
            <a:prstGeom prst="rect">
              <a:avLst/>
            </a:prstGeom>
          </p:spPr>
        </p:pic>
        <p:grpSp>
          <p:nvGrpSpPr>
            <p:cNvPr id="87" name="Group 86"/>
            <p:cNvGrpSpPr/>
            <p:nvPr/>
          </p:nvGrpSpPr>
          <p:grpSpPr>
            <a:xfrm>
              <a:off x="4093504" y="1981856"/>
              <a:ext cx="776221" cy="479674"/>
              <a:chOff x="671349" y="1186903"/>
              <a:chExt cx="2387471" cy="1475364"/>
            </a:xfrm>
          </p:grpSpPr>
          <p:pic>
            <p:nvPicPr>
              <p:cNvPr id="88" name="Picture 26" descr="http://www.zepp.com/wp-content/themes/zepplabs/_media/tennis_how_it_works_01.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671349" y="1186903"/>
                <a:ext cx="798979" cy="1475364"/>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8" descr="http://www.zepp.com/wp-content/themes/zepplabs/_media/tennis_how_it_works_02.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843332" y="1203681"/>
                <a:ext cx="1215488" cy="1458586"/>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89"/>
            <p:cNvPicPr>
              <a:picLocks noChangeAspect="1"/>
            </p:cNvPicPr>
            <p:nvPr/>
          </p:nvPicPr>
          <p:blipFill>
            <a:blip r:embed="rId46"/>
            <a:stretch>
              <a:fillRect/>
            </a:stretch>
          </p:blipFill>
          <p:spPr>
            <a:xfrm>
              <a:off x="3423744" y="1933440"/>
              <a:ext cx="654808" cy="506273"/>
            </a:xfrm>
            <a:prstGeom prst="rect">
              <a:avLst/>
            </a:prstGeom>
          </p:spPr>
        </p:pic>
        <p:pic>
          <p:nvPicPr>
            <p:cNvPr id="91" name="Picture 90"/>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2389354" y="2479446"/>
              <a:ext cx="605598" cy="524852"/>
            </a:xfrm>
            <a:prstGeom prst="rect">
              <a:avLst/>
            </a:prstGeom>
          </p:spPr>
        </p:pic>
        <p:pic>
          <p:nvPicPr>
            <p:cNvPr id="92" name="Picture 91"/>
            <p:cNvPicPr>
              <a:picLocks noChangeAspect="1"/>
            </p:cNvPicPr>
            <p:nvPr/>
          </p:nvPicPr>
          <p:blipFill>
            <a:blip r:embed="rId48" cstate="print">
              <a:extLst>
                <a:ext uri="{28A0092B-C50C-407E-A947-70E740481C1C}">
                  <a14:useLocalDpi xmlns:a14="http://schemas.microsoft.com/office/drawing/2010/main" val="0"/>
                </a:ext>
              </a:extLst>
            </a:blip>
            <a:stretch>
              <a:fillRect/>
            </a:stretch>
          </p:blipFill>
          <p:spPr>
            <a:xfrm>
              <a:off x="4166266" y="2399629"/>
              <a:ext cx="580962" cy="580962"/>
            </a:xfrm>
            <a:prstGeom prst="rect">
              <a:avLst/>
            </a:prstGeom>
          </p:spPr>
        </p:pic>
        <p:pic>
          <p:nvPicPr>
            <p:cNvPr id="121" name="Picture 120"/>
            <p:cNvPicPr>
              <a:picLocks noChangeAspect="1"/>
            </p:cNvPicPr>
            <p:nvPr/>
          </p:nvPicPr>
          <p:blipFill>
            <a:blip r:embed="rId49"/>
            <a:stretch>
              <a:fillRect/>
            </a:stretch>
          </p:blipFill>
          <p:spPr>
            <a:xfrm>
              <a:off x="3001822" y="2499254"/>
              <a:ext cx="411792" cy="419385"/>
            </a:xfrm>
            <a:prstGeom prst="rect">
              <a:avLst/>
            </a:prstGeom>
          </p:spPr>
        </p:pic>
      </p:grpSp>
      <p:grpSp>
        <p:nvGrpSpPr>
          <p:cNvPr id="11273" name="Group 11272"/>
          <p:cNvGrpSpPr/>
          <p:nvPr/>
        </p:nvGrpSpPr>
        <p:grpSpPr>
          <a:xfrm>
            <a:off x="3200739" y="4657593"/>
            <a:ext cx="1530317" cy="877874"/>
            <a:chOff x="2990926" y="4347197"/>
            <a:chExt cx="1530317" cy="877874"/>
          </a:xfrm>
        </p:grpSpPr>
        <p:grpSp>
          <p:nvGrpSpPr>
            <p:cNvPr id="86" name="Group 85"/>
            <p:cNvGrpSpPr/>
            <p:nvPr/>
          </p:nvGrpSpPr>
          <p:grpSpPr>
            <a:xfrm>
              <a:off x="2990926" y="4387664"/>
              <a:ext cx="1510747" cy="837407"/>
              <a:chOff x="4081423" y="3807102"/>
              <a:chExt cx="1481259" cy="821062"/>
            </a:xfrm>
          </p:grpSpPr>
          <p:pic>
            <p:nvPicPr>
              <p:cNvPr id="3" name="Picture 2"/>
              <p:cNvPicPr>
                <a:picLocks noChangeAspect="1"/>
              </p:cNvPicPr>
              <p:nvPr/>
            </p:nvPicPr>
            <p:blipFill>
              <a:blip r:embed="rId50"/>
              <a:stretch>
                <a:fillRect/>
              </a:stretch>
            </p:blipFill>
            <p:spPr>
              <a:xfrm>
                <a:off x="4657385" y="3807102"/>
                <a:ext cx="390557" cy="386065"/>
              </a:xfrm>
              <a:prstGeom prst="ellipse">
                <a:avLst/>
              </a:prstGeom>
            </p:spPr>
          </p:pic>
          <p:sp>
            <p:nvSpPr>
              <p:cNvPr id="60" name="TextBox 59"/>
              <p:cNvSpPr txBox="1"/>
              <p:nvPr/>
            </p:nvSpPr>
            <p:spPr>
              <a:xfrm>
                <a:off x="4081423" y="4302253"/>
                <a:ext cx="1481259" cy="325911"/>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Air conditioning and temperature control</a:t>
                </a:r>
              </a:p>
            </p:txBody>
          </p:sp>
        </p:grpSp>
        <p:pic>
          <p:nvPicPr>
            <p:cNvPr id="140" name="Picture 16" descr="http://www.digitaltrends.com/wp-content/uploads/2014/06/honeywell-lyric.jpg"/>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16430" t="12460" r="22106" b="8235"/>
            <a:stretch/>
          </p:blipFill>
          <p:spPr bwMode="auto">
            <a:xfrm>
              <a:off x="3984767" y="4347197"/>
              <a:ext cx="536476" cy="490922"/>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4" descr="Heat It. Cool It. Set It. Forget It. | Keen Home"/>
            <p:cNvPicPr>
              <a:picLocks noChangeAspect="1" noChangeArrowheads="1"/>
            </p:cNvPicPr>
            <p:nvPr/>
          </p:nvPicPr>
          <p:blipFill>
            <a:blip r:embed="rId52" cstate="print">
              <a:extLst>
                <a:ext uri="{28A0092B-C50C-407E-A947-70E740481C1C}">
                  <a14:useLocalDpi xmlns:a14="http://schemas.microsoft.com/office/drawing/2010/main" val="0"/>
                </a:ext>
              </a:extLst>
            </a:blip>
            <a:srcRect/>
            <a:stretch>
              <a:fillRect/>
            </a:stretch>
          </p:blipFill>
          <p:spPr bwMode="auto">
            <a:xfrm>
              <a:off x="3036031" y="4584537"/>
              <a:ext cx="494026" cy="2432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p:cNvGrpSpPr/>
          <p:nvPr/>
        </p:nvGrpSpPr>
        <p:grpSpPr>
          <a:xfrm>
            <a:off x="5366898" y="4594616"/>
            <a:ext cx="1659737" cy="940851"/>
            <a:chOff x="4356635" y="4190162"/>
            <a:chExt cx="1627341" cy="922487"/>
          </a:xfrm>
        </p:grpSpPr>
        <p:pic>
          <p:nvPicPr>
            <p:cNvPr id="4" name="Picture 3"/>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rot="428855">
              <a:off x="4991850" y="4337775"/>
              <a:ext cx="700842" cy="595078"/>
            </a:xfrm>
            <a:prstGeom prst="rect">
              <a:avLst/>
            </a:prstGeom>
          </p:spPr>
        </p:pic>
        <p:sp>
          <p:nvSpPr>
            <p:cNvPr id="59" name="TextBox 58"/>
            <p:cNvSpPr txBox="1"/>
            <p:nvPr/>
          </p:nvSpPr>
          <p:spPr>
            <a:xfrm>
              <a:off x="4356635" y="4949694"/>
              <a:ext cx="1597001" cy="162955"/>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Environmental sensors</a:t>
              </a:r>
            </a:p>
          </p:txBody>
        </p:sp>
        <p:pic>
          <p:nvPicPr>
            <p:cNvPr id="84" name="Picture 83"/>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4646841" y="4511811"/>
              <a:ext cx="470771" cy="362232"/>
            </a:xfrm>
            <a:prstGeom prst="rect">
              <a:avLst/>
            </a:prstGeom>
          </p:spPr>
        </p:pic>
        <p:pic>
          <p:nvPicPr>
            <p:cNvPr id="139" name="Picture 138"/>
            <p:cNvPicPr>
              <a:picLocks noChangeAspect="1"/>
            </p:cNvPicPr>
            <p:nvPr/>
          </p:nvPicPr>
          <p:blipFill>
            <a:blip r:embed="rId55" cstate="print">
              <a:extLst>
                <a:ext uri="{28A0092B-C50C-407E-A947-70E740481C1C}">
                  <a14:useLocalDpi xmlns:a14="http://schemas.microsoft.com/office/drawing/2010/main" val="0"/>
                </a:ext>
              </a:extLst>
            </a:blip>
            <a:stretch>
              <a:fillRect/>
            </a:stretch>
          </p:blipFill>
          <p:spPr>
            <a:xfrm>
              <a:off x="5552042" y="4481552"/>
              <a:ext cx="431934" cy="397379"/>
            </a:xfrm>
            <a:prstGeom prst="rect">
              <a:avLst/>
            </a:prstGeom>
            <a:effectLst>
              <a:softEdge rad="31750"/>
            </a:effectLst>
          </p:spPr>
        </p:pic>
        <p:pic>
          <p:nvPicPr>
            <p:cNvPr id="142" name="Picture 141"/>
            <p:cNvPicPr>
              <a:picLocks noChangeAspect="1"/>
            </p:cNvPicPr>
            <p:nvPr/>
          </p:nvPicPr>
          <p:blipFill rotWithShape="1">
            <a:blip r:embed="rId56" cstate="print">
              <a:extLst>
                <a:ext uri="{BEBA8EAE-BF5A-486C-A8C5-ECC9F3942E4B}">
                  <a14:imgProps xmlns:a14="http://schemas.microsoft.com/office/drawing/2010/main">
                    <a14:imgLayer r:embed="rId57">
                      <a14:imgEffect>
                        <a14:backgroundRemoval t="9610" b="89610" l="39181" r="57895"/>
                      </a14:imgEffect>
                    </a14:imgLayer>
                  </a14:imgProps>
                </a:ext>
                <a:ext uri="{28A0092B-C50C-407E-A947-70E740481C1C}">
                  <a14:useLocalDpi xmlns:a14="http://schemas.microsoft.com/office/drawing/2010/main" val="0"/>
                </a:ext>
              </a:extLst>
            </a:blip>
            <a:srcRect l="36905" r="37352"/>
            <a:stretch/>
          </p:blipFill>
          <p:spPr>
            <a:xfrm>
              <a:off x="4394447" y="4190162"/>
              <a:ext cx="284086" cy="827653"/>
            </a:xfrm>
            <a:prstGeom prst="rect">
              <a:avLst/>
            </a:prstGeom>
          </p:spPr>
        </p:pic>
      </p:grpSp>
      <p:grpSp>
        <p:nvGrpSpPr>
          <p:cNvPr id="11285" name="Group 11284"/>
          <p:cNvGrpSpPr/>
          <p:nvPr/>
        </p:nvGrpSpPr>
        <p:grpSpPr>
          <a:xfrm>
            <a:off x="7011855" y="724255"/>
            <a:ext cx="1717395" cy="1030394"/>
            <a:chOff x="5749613" y="729418"/>
            <a:chExt cx="1717395" cy="1030394"/>
          </a:xfrm>
        </p:grpSpPr>
        <p:pic>
          <p:nvPicPr>
            <p:cNvPr id="31" name="Picture 4" descr="Spire science"/>
            <p:cNvPicPr>
              <a:picLocks noChangeAspect="1" noChangeArrowheads="1"/>
            </p:cNvPicPr>
            <p:nvPr/>
          </p:nvPicPr>
          <p:blipFill>
            <a:blip r:embed="rId58" cstate="print">
              <a:extLst>
                <a:ext uri="{28A0092B-C50C-407E-A947-70E740481C1C}">
                  <a14:useLocalDpi xmlns:a14="http://schemas.microsoft.com/office/drawing/2010/main" val="0"/>
                </a:ext>
              </a:extLst>
            </a:blip>
            <a:srcRect/>
            <a:stretch>
              <a:fillRect/>
            </a:stretch>
          </p:blipFill>
          <p:spPr bwMode="auto">
            <a:xfrm>
              <a:off x="6548909" y="1203491"/>
              <a:ext cx="496035" cy="36721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rotWithShape="1">
            <a:blip r:embed="rId59" cstate="print">
              <a:extLst>
                <a:ext uri="{28A0092B-C50C-407E-A947-70E740481C1C}">
                  <a14:useLocalDpi xmlns:a14="http://schemas.microsoft.com/office/drawing/2010/main" val="0"/>
                </a:ext>
              </a:extLst>
            </a:blip>
            <a:srcRect l="26021" t="6570" r="23115" b="12713"/>
            <a:stretch/>
          </p:blipFill>
          <p:spPr>
            <a:xfrm>
              <a:off x="6156142" y="1119839"/>
              <a:ext cx="356933" cy="413241"/>
            </a:xfrm>
            <a:prstGeom prst="rect">
              <a:avLst/>
            </a:prstGeom>
          </p:spPr>
        </p:pic>
        <p:sp>
          <p:nvSpPr>
            <p:cNvPr id="70" name="TextBox 69"/>
            <p:cNvSpPr txBox="1"/>
            <p:nvPr/>
          </p:nvSpPr>
          <p:spPr>
            <a:xfrm>
              <a:off x="5749613" y="1593613"/>
              <a:ext cx="1717395"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Behavior modification</a:t>
              </a:r>
            </a:p>
          </p:txBody>
        </p:sp>
        <p:pic>
          <p:nvPicPr>
            <p:cNvPr id="82" name="Picture 81"/>
            <p:cNvPicPr>
              <a:picLocks noChangeAspect="1"/>
            </p:cNvPicPr>
            <p:nvPr/>
          </p:nvPicPr>
          <p:blipFill rotWithShape="1">
            <a:blip r:embed="rId60" cstate="print">
              <a:extLst>
                <a:ext uri="{28A0092B-C50C-407E-A947-70E740481C1C}">
                  <a14:useLocalDpi xmlns:a14="http://schemas.microsoft.com/office/drawing/2010/main" val="0"/>
                </a:ext>
              </a:extLst>
            </a:blip>
            <a:srcRect l="33840" t="11073" r="38952" b="14883"/>
            <a:stretch/>
          </p:blipFill>
          <p:spPr>
            <a:xfrm>
              <a:off x="5844136" y="995708"/>
              <a:ext cx="261747" cy="539358"/>
            </a:xfrm>
            <a:prstGeom prst="rect">
              <a:avLst/>
            </a:prstGeom>
          </p:spPr>
        </p:pic>
        <p:pic>
          <p:nvPicPr>
            <p:cNvPr id="137" name="Picture 136"/>
            <p:cNvPicPr>
              <a:picLocks noChangeAspect="1"/>
            </p:cNvPicPr>
            <p:nvPr/>
          </p:nvPicPr>
          <p:blipFill>
            <a:blip r:embed="rId61" cstate="print">
              <a:extLst>
                <a:ext uri="{28A0092B-C50C-407E-A947-70E740481C1C}">
                  <a14:useLocalDpi xmlns:a14="http://schemas.microsoft.com/office/drawing/2010/main" val="0"/>
                </a:ext>
              </a:extLst>
            </a:blip>
            <a:stretch>
              <a:fillRect/>
            </a:stretch>
          </p:blipFill>
          <p:spPr>
            <a:xfrm>
              <a:off x="5984692" y="729418"/>
              <a:ext cx="489295" cy="272096"/>
            </a:xfrm>
            <a:prstGeom prst="rect">
              <a:avLst/>
            </a:prstGeom>
          </p:spPr>
        </p:pic>
        <p:pic>
          <p:nvPicPr>
            <p:cNvPr id="105" name="Picture 4" descr="http://darma.co/images/banner2s.pn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6443186" y="772682"/>
              <a:ext cx="864160" cy="472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461387" y="5656925"/>
            <a:ext cx="2416152" cy="872584"/>
            <a:chOff x="4608584" y="5347831"/>
            <a:chExt cx="2416152" cy="872584"/>
          </a:xfrm>
        </p:grpSpPr>
        <p:pic>
          <p:nvPicPr>
            <p:cNvPr id="22" name="Picture 21"/>
            <p:cNvPicPr>
              <a:picLocks noChangeAspect="1"/>
            </p:cNvPicPr>
            <p:nvPr/>
          </p:nvPicPr>
          <p:blipFill>
            <a:blip r:embed="rId63" cstate="print">
              <a:extLst>
                <a:ext uri="{28A0092B-C50C-407E-A947-70E740481C1C}">
                  <a14:useLocalDpi xmlns:a14="http://schemas.microsoft.com/office/drawing/2010/main" val="0"/>
                </a:ext>
              </a:extLst>
            </a:blip>
            <a:stretch>
              <a:fillRect/>
            </a:stretch>
          </p:blipFill>
          <p:spPr>
            <a:xfrm>
              <a:off x="4608584" y="5354960"/>
              <a:ext cx="839027" cy="858183"/>
            </a:xfrm>
            <a:prstGeom prst="rect">
              <a:avLst/>
            </a:prstGeom>
          </p:spPr>
        </p:pic>
        <p:pic>
          <p:nvPicPr>
            <p:cNvPr id="23" name="Picture 4" descr="http://www.parrot.com/flowerpower/medias/3d/03/4.png"/>
            <p:cNvPicPr>
              <a:picLocks noChangeAspect="1" noChangeArrowheads="1"/>
            </p:cNvPicPr>
            <p:nvPr/>
          </p:nvPicPr>
          <p:blipFill>
            <a:blip r:embed="rId64" cstate="print">
              <a:extLst>
                <a:ext uri="{28A0092B-C50C-407E-A947-70E740481C1C}">
                  <a14:useLocalDpi xmlns:a14="http://schemas.microsoft.com/office/drawing/2010/main" val="0"/>
                </a:ext>
              </a:extLst>
            </a:blip>
            <a:srcRect/>
            <a:stretch>
              <a:fillRect/>
            </a:stretch>
          </p:blipFill>
          <p:spPr bwMode="auto">
            <a:xfrm>
              <a:off x="5215119" y="5347831"/>
              <a:ext cx="465360" cy="69562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4991288" y="6054216"/>
              <a:ext cx="2006364"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Garden, lawn and plant care</a:t>
              </a:r>
            </a:p>
          </p:txBody>
        </p:sp>
        <p:pic>
          <p:nvPicPr>
            <p:cNvPr id="147" name="Picture 2" descr="http://industryedge.wpengine.netdna-cdn.com/wp-content/uploads/2014/02/Rachios-Iro-smart-sprinkler-controller.jpg"/>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185209" y="5478540"/>
              <a:ext cx="839527" cy="542620"/>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147"/>
            <p:cNvPicPr>
              <a:picLocks noChangeAspect="1"/>
            </p:cNvPicPr>
            <p:nvPr/>
          </p:nvPicPr>
          <p:blipFill rotWithShape="1">
            <a:blip r:embed="rId66"/>
            <a:srcRect r="22224"/>
            <a:stretch/>
          </p:blipFill>
          <p:spPr>
            <a:xfrm>
              <a:off x="5618669" y="5480699"/>
              <a:ext cx="609336" cy="522303"/>
            </a:xfrm>
            <a:prstGeom prst="rect">
              <a:avLst/>
            </a:prstGeom>
          </p:spPr>
        </p:pic>
      </p:grpSp>
      <p:grpSp>
        <p:nvGrpSpPr>
          <p:cNvPr id="11291" name="Group 11290"/>
          <p:cNvGrpSpPr/>
          <p:nvPr/>
        </p:nvGrpSpPr>
        <p:grpSpPr>
          <a:xfrm>
            <a:off x="3188843" y="3609803"/>
            <a:ext cx="1843738" cy="853450"/>
            <a:chOff x="3147693" y="3619230"/>
            <a:chExt cx="1843738" cy="853450"/>
          </a:xfrm>
        </p:grpSpPr>
        <p:grpSp>
          <p:nvGrpSpPr>
            <p:cNvPr id="85" name="Group 84"/>
            <p:cNvGrpSpPr/>
            <p:nvPr/>
          </p:nvGrpSpPr>
          <p:grpSpPr>
            <a:xfrm>
              <a:off x="3187985" y="3644925"/>
              <a:ext cx="1803446" cy="827755"/>
              <a:chOff x="2494814" y="4523940"/>
              <a:chExt cx="1768245" cy="811598"/>
            </a:xfrm>
          </p:grpSpPr>
          <p:pic>
            <p:nvPicPr>
              <p:cNvPr id="47" name="Picture 2" descr="https://images.indiegogo.com/file_attachments/409230/files/20140304034636-per1.jpg?1393933596"/>
              <p:cNvPicPr>
                <a:picLocks noChangeAspect="1" noChangeArrowheads="1"/>
              </p:cNvPicPr>
              <p:nvPr/>
            </p:nvPicPr>
            <p:blipFill rotWithShape="1">
              <a:blip r:embed="rId67" cstate="print">
                <a:extLst>
                  <a:ext uri="{28A0092B-C50C-407E-A947-70E740481C1C}">
                    <a14:useLocalDpi xmlns:a14="http://schemas.microsoft.com/office/drawing/2010/main" val="0"/>
                  </a:ext>
                </a:extLst>
              </a:blip>
              <a:srcRect l="5701" b="3428"/>
              <a:stretch/>
            </p:blipFill>
            <p:spPr bwMode="auto">
              <a:xfrm>
                <a:off x="3123109" y="4568691"/>
                <a:ext cx="425107" cy="192695"/>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rotWithShape="1">
              <a:blip r:embed="rId68" cstate="print">
                <a:extLst>
                  <a:ext uri="{28A0092B-C50C-407E-A947-70E740481C1C}">
                    <a14:useLocalDpi xmlns:a14="http://schemas.microsoft.com/office/drawing/2010/main" val="0"/>
                  </a:ext>
                </a:extLst>
              </a:blip>
              <a:srcRect l="14435" t="17027" r="15670" b="16710"/>
              <a:stretch/>
            </p:blipFill>
            <p:spPr>
              <a:xfrm>
                <a:off x="2944441" y="4781619"/>
                <a:ext cx="741544" cy="347599"/>
              </a:xfrm>
              <a:prstGeom prst="rect">
                <a:avLst/>
              </a:prstGeom>
            </p:spPr>
          </p:pic>
          <p:sp>
            <p:nvSpPr>
              <p:cNvPr id="56" name="TextBox 55"/>
              <p:cNvSpPr txBox="1"/>
              <p:nvPr/>
            </p:nvSpPr>
            <p:spPr>
              <a:xfrm>
                <a:off x="2494814" y="5172583"/>
                <a:ext cx="1768245" cy="162955"/>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Food and nutrition tracking</a:t>
                </a:r>
              </a:p>
            </p:txBody>
          </p:sp>
          <p:pic>
            <p:nvPicPr>
              <p:cNvPr id="62" name="Picture 61"/>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3660881" y="4826057"/>
                <a:ext cx="333625" cy="250219"/>
              </a:xfrm>
              <a:prstGeom prst="rect">
                <a:avLst/>
              </a:prstGeom>
            </p:spPr>
          </p:pic>
          <p:pic>
            <p:nvPicPr>
              <p:cNvPr id="67" name="Picture 66"/>
              <p:cNvPicPr>
                <a:picLocks noChangeAspect="1"/>
              </p:cNvPicPr>
              <p:nvPr/>
            </p:nvPicPr>
            <p:blipFill rotWithShape="1">
              <a:blip r:embed="rId70" cstate="print">
                <a:extLst>
                  <a:ext uri="{28A0092B-C50C-407E-A947-70E740481C1C}">
                    <a14:useLocalDpi xmlns:a14="http://schemas.microsoft.com/office/drawing/2010/main" val="0"/>
                  </a:ext>
                </a:extLst>
              </a:blip>
              <a:srcRect l="31336" r="29094"/>
              <a:stretch/>
            </p:blipFill>
            <p:spPr>
              <a:xfrm>
                <a:off x="2604709" y="4523940"/>
                <a:ext cx="462116" cy="653995"/>
              </a:xfrm>
              <a:prstGeom prst="rect">
                <a:avLst/>
              </a:prstGeom>
              <a:effectLst>
                <a:softEdge rad="63500"/>
              </a:effectLst>
            </p:spPr>
          </p:pic>
        </p:grpSp>
        <p:pic>
          <p:nvPicPr>
            <p:cNvPr id="152" name="Picture 151"/>
            <p:cNvPicPr>
              <a:picLocks noChangeAspect="1"/>
            </p:cNvPicPr>
            <p:nvPr/>
          </p:nvPicPr>
          <p:blipFill rotWithShape="1">
            <a:blip r:embed="rId71" cstate="print">
              <a:extLst>
                <a:ext uri="{28A0092B-C50C-407E-A947-70E740481C1C}">
                  <a14:useLocalDpi xmlns:a14="http://schemas.microsoft.com/office/drawing/2010/main" val="0"/>
                </a:ext>
              </a:extLst>
            </a:blip>
            <a:srcRect l="12768" r="59622"/>
            <a:stretch/>
          </p:blipFill>
          <p:spPr>
            <a:xfrm>
              <a:off x="3147693" y="3619230"/>
              <a:ext cx="207132" cy="609529"/>
            </a:xfrm>
            <a:prstGeom prst="rect">
              <a:avLst/>
            </a:prstGeom>
          </p:spPr>
        </p:pic>
      </p:grpSp>
      <p:grpSp>
        <p:nvGrpSpPr>
          <p:cNvPr id="9" name="Group 8"/>
          <p:cNvGrpSpPr/>
          <p:nvPr/>
        </p:nvGrpSpPr>
        <p:grpSpPr>
          <a:xfrm>
            <a:off x="8374663" y="1609938"/>
            <a:ext cx="1512500" cy="1517429"/>
            <a:chOff x="7800664" y="1490044"/>
            <a:chExt cx="1482978" cy="1487811"/>
          </a:xfrm>
        </p:grpSpPr>
        <p:pic>
          <p:nvPicPr>
            <p:cNvPr id="74" name="Picture 73"/>
            <p:cNvPicPr>
              <a:picLocks noChangeAspect="1"/>
            </p:cNvPicPr>
            <p:nvPr/>
          </p:nvPicPr>
          <p:blipFill>
            <a:blip r:embed="rId72" cstate="print">
              <a:extLst>
                <a:ext uri="{28A0092B-C50C-407E-A947-70E740481C1C}">
                  <a14:useLocalDpi xmlns:a14="http://schemas.microsoft.com/office/drawing/2010/main" val="0"/>
                </a:ext>
              </a:extLst>
            </a:blip>
            <a:stretch>
              <a:fillRect/>
            </a:stretch>
          </p:blipFill>
          <p:spPr>
            <a:xfrm>
              <a:off x="8543675" y="2247251"/>
              <a:ext cx="283342" cy="283342"/>
            </a:xfrm>
            <a:prstGeom prst="rect">
              <a:avLst/>
            </a:prstGeom>
          </p:spPr>
        </p:pic>
        <p:pic>
          <p:nvPicPr>
            <p:cNvPr id="154" name="Picture 153"/>
            <p:cNvPicPr>
              <a:picLocks noChangeAspect="1"/>
            </p:cNvPicPr>
            <p:nvPr/>
          </p:nvPicPr>
          <p:blipFill>
            <a:blip r:embed="rId73" cstate="print">
              <a:extLst>
                <a:ext uri="{28A0092B-C50C-407E-A947-70E740481C1C}">
                  <a14:useLocalDpi xmlns:a14="http://schemas.microsoft.com/office/drawing/2010/main" val="0"/>
                </a:ext>
              </a:extLst>
            </a:blip>
            <a:stretch>
              <a:fillRect/>
            </a:stretch>
          </p:blipFill>
          <p:spPr>
            <a:xfrm>
              <a:off x="7991052" y="2228317"/>
              <a:ext cx="507123" cy="324559"/>
            </a:xfrm>
            <a:prstGeom prst="rect">
              <a:avLst/>
            </a:prstGeom>
          </p:spPr>
        </p:pic>
        <p:pic>
          <p:nvPicPr>
            <p:cNvPr id="25" name="Picture 8" descr="Swarm Portal brings taste of iBeacon to mom-and-pop stores"/>
            <p:cNvPicPr>
              <a:picLocks noChangeAspect="1" noChangeArrowheads="1"/>
            </p:cNvPicPr>
            <p:nvPr/>
          </p:nvPicPr>
          <p:blipFill rotWithShape="1">
            <a:blip r:embed="rId74" cstate="print">
              <a:extLst>
                <a:ext uri="{28A0092B-C50C-407E-A947-70E740481C1C}">
                  <a14:useLocalDpi xmlns:a14="http://schemas.microsoft.com/office/drawing/2010/main" val="0"/>
                </a:ext>
              </a:extLst>
            </a:blip>
            <a:srcRect b="12657"/>
            <a:stretch/>
          </p:blipFill>
          <p:spPr bwMode="auto">
            <a:xfrm>
              <a:off x="7800664" y="2028006"/>
              <a:ext cx="376210" cy="23309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http://beekn.net/wp-content/uploads/2013/11/ibeacon-distance_v3.1.png"/>
            <p:cNvPicPr>
              <a:picLocks noChangeAspect="1" noChangeArrowheads="1"/>
            </p:cNvPicPr>
            <p:nvPr/>
          </p:nvPicPr>
          <p:blipFill>
            <a:blip r:embed="rId75" cstate="print">
              <a:extLst>
                <a:ext uri="{28A0092B-C50C-407E-A947-70E740481C1C}">
                  <a14:useLocalDpi xmlns:a14="http://schemas.microsoft.com/office/drawing/2010/main" val="0"/>
                </a:ext>
              </a:extLst>
            </a:blip>
            <a:srcRect/>
            <a:stretch>
              <a:fillRect/>
            </a:stretch>
          </p:blipFill>
          <p:spPr bwMode="auto">
            <a:xfrm>
              <a:off x="7990488" y="1490044"/>
              <a:ext cx="1057948" cy="1057948"/>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7921265" y="2651944"/>
              <a:ext cx="1362377" cy="325911"/>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Beacons </a:t>
              </a:r>
              <a:b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b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and proximity</a:t>
              </a:r>
            </a:p>
          </p:txBody>
        </p:sp>
        <p:pic>
          <p:nvPicPr>
            <p:cNvPr id="153" name="Picture 2" descr="http://kontakt.io/wp-content/uploads/2014/02/beacon1.jpg"/>
            <p:cNvPicPr>
              <a:picLocks noChangeAspect="1" noChangeArrowheads="1"/>
            </p:cNvPicPr>
            <p:nvPr/>
          </p:nvPicPr>
          <p:blipFill rotWithShape="1">
            <a:blip r:embed="rId76" cstate="print">
              <a:extLst>
                <a:ext uri="{28A0092B-C50C-407E-A947-70E740481C1C}">
                  <a14:useLocalDpi xmlns:a14="http://schemas.microsoft.com/office/drawing/2010/main" val="0"/>
                </a:ext>
              </a:extLst>
            </a:blip>
            <a:srcRect l="14448" r="28741"/>
            <a:stretch/>
          </p:blipFill>
          <p:spPr bwMode="auto">
            <a:xfrm>
              <a:off x="8844804" y="2194910"/>
              <a:ext cx="306912" cy="350047"/>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p:cNvPicPr>
              <a:picLocks noChangeAspect="1"/>
            </p:cNvPicPr>
            <p:nvPr/>
          </p:nvPicPr>
          <p:blipFill>
            <a:blip r:embed="rId77" cstate="print">
              <a:extLst>
                <a:ext uri="{BEBA8EAE-BF5A-486C-A8C5-ECC9F3942E4B}">
                  <a14:imgProps xmlns:a14="http://schemas.microsoft.com/office/drawing/2010/main">
                    <a14:imgLayer r:embed="rId78">
                      <a14:imgEffect>
                        <a14:backgroundRemoval t="0" b="89908" l="9434" r="89937"/>
                      </a14:imgEffect>
                    </a14:imgLayer>
                  </a14:imgProps>
                </a:ext>
                <a:ext uri="{28A0092B-C50C-407E-A947-70E740481C1C}">
                  <a14:useLocalDpi xmlns:a14="http://schemas.microsoft.com/office/drawing/2010/main" val="0"/>
                </a:ext>
              </a:extLst>
            </a:blip>
            <a:stretch>
              <a:fillRect/>
            </a:stretch>
          </p:blipFill>
          <p:spPr>
            <a:xfrm>
              <a:off x="8852562" y="1773531"/>
              <a:ext cx="316369" cy="433765"/>
            </a:xfrm>
            <a:prstGeom prst="rect">
              <a:avLst/>
            </a:prstGeom>
          </p:spPr>
        </p:pic>
      </p:grpSp>
      <p:grpSp>
        <p:nvGrpSpPr>
          <p:cNvPr id="11264" name="Group 11263"/>
          <p:cNvGrpSpPr/>
          <p:nvPr/>
        </p:nvGrpSpPr>
        <p:grpSpPr>
          <a:xfrm>
            <a:off x="7084640" y="5662622"/>
            <a:ext cx="2515280" cy="866887"/>
            <a:chOff x="7221447" y="5354337"/>
            <a:chExt cx="2515280" cy="866887"/>
          </a:xfrm>
        </p:grpSpPr>
        <p:pic>
          <p:nvPicPr>
            <p:cNvPr id="107" name="Picture 106"/>
            <p:cNvPicPr>
              <a:picLocks noChangeAspect="1"/>
            </p:cNvPicPr>
            <p:nvPr/>
          </p:nvPicPr>
          <p:blipFill>
            <a:blip r:embed="rId79" cstate="print">
              <a:extLst>
                <a:ext uri="{28A0092B-C50C-407E-A947-70E740481C1C}">
                  <a14:useLocalDpi xmlns:a14="http://schemas.microsoft.com/office/drawing/2010/main" val="0"/>
                </a:ext>
              </a:extLst>
            </a:blip>
            <a:stretch>
              <a:fillRect/>
            </a:stretch>
          </p:blipFill>
          <p:spPr>
            <a:xfrm>
              <a:off x="7688636" y="5679013"/>
              <a:ext cx="398414" cy="393510"/>
            </a:xfrm>
            <a:prstGeom prst="rect">
              <a:avLst/>
            </a:prstGeom>
          </p:spPr>
        </p:pic>
        <p:sp>
          <p:nvSpPr>
            <p:cNvPr id="108" name="TextBox 107"/>
            <p:cNvSpPr txBox="1"/>
            <p:nvPr/>
          </p:nvSpPr>
          <p:spPr>
            <a:xfrm>
              <a:off x="7543786" y="6055025"/>
              <a:ext cx="1803446"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New devices and sensors</a:t>
              </a:r>
            </a:p>
          </p:txBody>
        </p:sp>
        <p:pic>
          <p:nvPicPr>
            <p:cNvPr id="109" name="Picture 108"/>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7637697" y="5354337"/>
              <a:ext cx="432683" cy="346148"/>
            </a:xfrm>
            <a:prstGeom prst="rect">
              <a:avLst/>
            </a:prstGeom>
          </p:spPr>
        </p:pic>
        <p:pic>
          <p:nvPicPr>
            <p:cNvPr id="151" name="Picture 150"/>
            <p:cNvPicPr>
              <a:picLocks noChangeAspect="1"/>
            </p:cNvPicPr>
            <p:nvPr/>
          </p:nvPicPr>
          <p:blipFill>
            <a:blip r:embed="rId81" cstate="print">
              <a:extLst>
                <a:ext uri="{28A0092B-C50C-407E-A947-70E740481C1C}">
                  <a14:useLocalDpi xmlns:a14="http://schemas.microsoft.com/office/drawing/2010/main" val="0"/>
                </a:ext>
              </a:extLst>
            </a:blip>
            <a:stretch>
              <a:fillRect/>
            </a:stretch>
          </p:blipFill>
          <p:spPr>
            <a:xfrm>
              <a:off x="8101063" y="5588705"/>
              <a:ext cx="537312" cy="359999"/>
            </a:xfrm>
            <a:prstGeom prst="rect">
              <a:avLst/>
            </a:prstGeom>
          </p:spPr>
        </p:pic>
        <p:pic>
          <p:nvPicPr>
            <p:cNvPr id="156" name="Picture 155"/>
            <p:cNvPicPr>
              <a:picLocks noChangeAspect="1"/>
            </p:cNvPicPr>
            <p:nvPr/>
          </p:nvPicPr>
          <p:blipFill>
            <a:blip r:embed="rId82" cstate="print">
              <a:extLst>
                <a:ext uri="{28A0092B-C50C-407E-A947-70E740481C1C}">
                  <a14:useLocalDpi xmlns:a14="http://schemas.microsoft.com/office/drawing/2010/main" val="0"/>
                </a:ext>
              </a:extLst>
            </a:blip>
            <a:stretch>
              <a:fillRect/>
            </a:stretch>
          </p:blipFill>
          <p:spPr>
            <a:xfrm>
              <a:off x="8659926" y="5372601"/>
              <a:ext cx="1076801" cy="646081"/>
            </a:xfrm>
            <a:prstGeom prst="rect">
              <a:avLst/>
            </a:prstGeom>
          </p:spPr>
        </p:pic>
        <p:pic>
          <p:nvPicPr>
            <p:cNvPr id="157" name="Picture 156"/>
            <p:cNvPicPr>
              <a:picLocks noChangeAspect="1"/>
            </p:cNvPicPr>
            <p:nvPr/>
          </p:nvPicPr>
          <p:blipFill rotWithShape="1">
            <a:blip r:embed="rId83" cstate="print">
              <a:extLst>
                <a:ext uri="{28A0092B-C50C-407E-A947-70E740481C1C}">
                  <a14:useLocalDpi xmlns:a14="http://schemas.microsoft.com/office/drawing/2010/main" val="0"/>
                </a:ext>
              </a:extLst>
            </a:blip>
            <a:srcRect r="75357"/>
            <a:stretch/>
          </p:blipFill>
          <p:spPr>
            <a:xfrm>
              <a:off x="7221447" y="5502509"/>
              <a:ext cx="395527" cy="533559"/>
            </a:xfrm>
            <a:prstGeom prst="rect">
              <a:avLst/>
            </a:prstGeom>
          </p:spPr>
        </p:pic>
      </p:grpSp>
      <p:grpSp>
        <p:nvGrpSpPr>
          <p:cNvPr id="11290" name="Group 11289"/>
          <p:cNvGrpSpPr/>
          <p:nvPr/>
        </p:nvGrpSpPr>
        <p:grpSpPr>
          <a:xfrm>
            <a:off x="9031310" y="812085"/>
            <a:ext cx="2682075" cy="942564"/>
            <a:chOff x="7474120" y="810255"/>
            <a:chExt cx="2682075" cy="942564"/>
          </a:xfrm>
        </p:grpSpPr>
        <p:pic>
          <p:nvPicPr>
            <p:cNvPr id="26" name="Picture 8" descr="https://images.indiegogo.com/file_attachments/628101/files/20140605102856-suicidedoor3.png?1401989336"/>
            <p:cNvPicPr>
              <a:picLocks noChangeAspect="1" noChangeArrowheads="1"/>
            </p:cNvPicPr>
            <p:nvPr/>
          </p:nvPicPr>
          <p:blipFill rotWithShape="1">
            <a:blip r:embed="rId84" cstate="print">
              <a:extLst>
                <a:ext uri="{28A0092B-C50C-407E-A947-70E740481C1C}">
                  <a14:useLocalDpi xmlns:a14="http://schemas.microsoft.com/office/drawing/2010/main" val="0"/>
                </a:ext>
              </a:extLst>
            </a:blip>
            <a:srcRect t="23878" r="50375"/>
            <a:stretch/>
          </p:blipFill>
          <p:spPr bwMode="auto">
            <a:xfrm>
              <a:off x="8047378" y="1213451"/>
              <a:ext cx="387730" cy="297374"/>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2" descr="http://www.scosche.com/media/catalog/product/cache/1/image/fa2b5b80d1710c24fc26c58ffa4e7580/b/l/bleprox2_vert__2000x2000_72dpi_1_1.jpg"/>
            <p:cNvPicPr>
              <a:picLocks noChangeAspect="1" noChangeArrowheads="1"/>
            </p:cNvPicPr>
            <p:nvPr/>
          </p:nvPicPr>
          <p:blipFill rotWithShape="1">
            <a:blip r:embed="rId85" cstate="print">
              <a:extLst>
                <a:ext uri="{28A0092B-C50C-407E-A947-70E740481C1C}">
                  <a14:useLocalDpi xmlns:a14="http://schemas.microsoft.com/office/drawing/2010/main" val="0"/>
                </a:ext>
              </a:extLst>
            </a:blip>
            <a:srcRect l="27095" t="17342" r="27741" b="14810"/>
            <a:stretch/>
          </p:blipFill>
          <p:spPr bwMode="auto">
            <a:xfrm>
              <a:off x="9059341" y="1112991"/>
              <a:ext cx="255304" cy="383531"/>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128"/>
            <p:cNvPicPr>
              <a:picLocks noChangeAspect="1"/>
            </p:cNvPicPr>
            <p:nvPr/>
          </p:nvPicPr>
          <p:blipFill rotWithShape="1">
            <a:blip r:embed="rId86" cstate="print">
              <a:extLst>
                <a:ext uri="{28A0092B-C50C-407E-A947-70E740481C1C}">
                  <a14:useLocalDpi xmlns:a14="http://schemas.microsoft.com/office/drawing/2010/main" val="0"/>
                </a:ext>
              </a:extLst>
            </a:blip>
            <a:srcRect l="27131" r="27722"/>
            <a:stretch/>
          </p:blipFill>
          <p:spPr>
            <a:xfrm>
              <a:off x="9802296" y="1158406"/>
              <a:ext cx="353899" cy="408269"/>
            </a:xfrm>
            <a:prstGeom prst="rect">
              <a:avLst/>
            </a:prstGeom>
          </p:spPr>
        </p:pic>
        <p:pic>
          <p:nvPicPr>
            <p:cNvPr id="130" name="Picture 24" descr="http://max.macnn.com/article_images/1392808768-md-Nokia_Treasure_Tag_in_post.png"/>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a:fillRect/>
            </a:stretch>
          </p:blipFill>
          <p:spPr bwMode="auto">
            <a:xfrm>
              <a:off x="7569730" y="823623"/>
              <a:ext cx="709821" cy="374727"/>
            </a:xfrm>
            <a:prstGeom prst="rect">
              <a:avLst/>
            </a:prstGeom>
            <a:noFill/>
            <a:extLst>
              <a:ext uri="{909E8E84-426E-40DD-AFC4-6F175D3DCCD1}">
                <a14:hiddenFill xmlns:a14="http://schemas.microsoft.com/office/drawing/2010/main">
                  <a:solidFill>
                    <a:srgbClr val="FFFFFF"/>
                  </a:solidFill>
                </a14:hiddenFill>
              </a:ext>
            </a:extLst>
          </p:spPr>
        </p:pic>
        <p:pic>
          <p:nvPicPr>
            <p:cNvPr id="132" name="Picture 16" descr="http://www.getfindster.com/wp-content/uploads/basestation21.jpg"/>
            <p:cNvPicPr>
              <a:picLocks noChangeAspect="1" noChangeArrowheads="1"/>
            </p:cNvPicPr>
            <p:nvPr/>
          </p:nvPicPr>
          <p:blipFill>
            <a:blip r:embed="rId88" cstate="print">
              <a:extLst>
                <a:ext uri="{28A0092B-C50C-407E-A947-70E740481C1C}">
                  <a14:useLocalDpi xmlns:a14="http://schemas.microsoft.com/office/drawing/2010/main" val="0"/>
                </a:ext>
              </a:extLst>
            </a:blip>
            <a:srcRect/>
            <a:stretch>
              <a:fillRect/>
            </a:stretch>
          </p:blipFill>
          <p:spPr bwMode="auto">
            <a:xfrm>
              <a:off x="7474120" y="1180130"/>
              <a:ext cx="490619" cy="317506"/>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p:cNvPicPr>
              <a:picLocks noChangeAspect="1"/>
            </p:cNvPicPr>
            <p:nvPr/>
          </p:nvPicPr>
          <p:blipFill>
            <a:blip r:embed="rId89"/>
            <a:stretch>
              <a:fillRect/>
            </a:stretch>
          </p:blipFill>
          <p:spPr>
            <a:xfrm>
              <a:off x="8558564" y="915291"/>
              <a:ext cx="486502" cy="581935"/>
            </a:xfrm>
            <a:prstGeom prst="rect">
              <a:avLst/>
            </a:prstGeom>
          </p:spPr>
        </p:pic>
        <p:pic>
          <p:nvPicPr>
            <p:cNvPr id="127" name="Picture 6" descr="Bluetooth Dragon"/>
            <p:cNvPicPr>
              <a:picLocks noChangeAspect="1" noChangeArrowheads="1"/>
            </p:cNvPicPr>
            <p:nvPr/>
          </p:nvPicPr>
          <p:blipFill rotWithShape="1">
            <a:blip r:embed="rId90" cstate="print">
              <a:extLst>
                <a:ext uri="{28A0092B-C50C-407E-A947-70E740481C1C}">
                  <a14:useLocalDpi xmlns:a14="http://schemas.microsoft.com/office/drawing/2010/main" val="0"/>
                </a:ext>
              </a:extLst>
            </a:blip>
            <a:srcRect t="20074" b="17288"/>
            <a:stretch/>
          </p:blipFill>
          <p:spPr bwMode="auto">
            <a:xfrm>
              <a:off x="8213819" y="892380"/>
              <a:ext cx="404392" cy="253300"/>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133"/>
            <p:cNvPicPr>
              <a:picLocks noChangeAspect="1"/>
            </p:cNvPicPr>
            <p:nvPr/>
          </p:nvPicPr>
          <p:blipFill rotWithShape="1">
            <a:blip r:embed="rId91"/>
            <a:srcRect r="84774" b="10716"/>
            <a:stretch/>
          </p:blipFill>
          <p:spPr>
            <a:xfrm>
              <a:off x="9314644" y="810255"/>
              <a:ext cx="320161" cy="266656"/>
            </a:xfrm>
            <a:prstGeom prst="rect">
              <a:avLst/>
            </a:prstGeom>
            <a:noFill/>
            <a:ln>
              <a:noFill/>
            </a:ln>
          </p:spPr>
        </p:pic>
        <p:pic>
          <p:nvPicPr>
            <p:cNvPr id="135" name="Picture 134"/>
            <p:cNvPicPr>
              <a:picLocks noChangeAspect="1"/>
            </p:cNvPicPr>
            <p:nvPr/>
          </p:nvPicPr>
          <p:blipFill rotWithShape="1">
            <a:blip r:embed="rId92" cstate="print">
              <a:extLst>
                <a:ext uri="{BEBA8EAE-BF5A-486C-A8C5-ECC9F3942E4B}">
                  <a14:imgProps xmlns:a14="http://schemas.microsoft.com/office/drawing/2010/main">
                    <a14:imgLayer r:embed="rId93">
                      <a14:imgEffect>
                        <a14:backgroundRemoval t="14000" b="96000" l="20000" r="84000">
                          <a14:foregroundMark x1="34667" y1="35000" x2="30000" y2="38000"/>
                          <a14:foregroundMark x1="28667" y1="52000" x2="28000" y2="41000"/>
                          <a14:backgroundMark x1="37333" y1="48000" x2="37333" y2="48000"/>
                        </a14:backgroundRemoval>
                      </a14:imgEffect>
                    </a14:imgLayer>
                  </a14:imgProps>
                </a:ext>
                <a:ext uri="{28A0092B-C50C-407E-A947-70E740481C1C}">
                  <a14:useLocalDpi xmlns:a14="http://schemas.microsoft.com/office/drawing/2010/main" val="0"/>
                </a:ext>
              </a:extLst>
            </a:blip>
            <a:srcRect l="18806" t="13498" r="16060"/>
            <a:stretch/>
          </p:blipFill>
          <p:spPr>
            <a:xfrm>
              <a:off x="9363158" y="1158482"/>
              <a:ext cx="413589" cy="365824"/>
            </a:xfrm>
            <a:prstGeom prst="rect">
              <a:avLst/>
            </a:prstGeom>
          </p:spPr>
        </p:pic>
        <p:sp>
          <p:nvSpPr>
            <p:cNvPr id="81" name="TextBox 80"/>
            <p:cNvSpPr txBox="1"/>
            <p:nvPr/>
          </p:nvSpPr>
          <p:spPr>
            <a:xfrm>
              <a:off x="8655240" y="1586620"/>
              <a:ext cx="1282059"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Object tracking</a:t>
              </a:r>
            </a:p>
          </p:txBody>
        </p:sp>
      </p:grpSp>
      <p:grpSp>
        <p:nvGrpSpPr>
          <p:cNvPr id="11279" name="Group 11278"/>
          <p:cNvGrpSpPr/>
          <p:nvPr/>
        </p:nvGrpSpPr>
        <p:grpSpPr>
          <a:xfrm>
            <a:off x="5173197" y="4051526"/>
            <a:ext cx="858208" cy="507981"/>
            <a:chOff x="5857029" y="3812967"/>
            <a:chExt cx="858208" cy="507981"/>
          </a:xfrm>
        </p:grpSpPr>
        <p:sp>
          <p:nvSpPr>
            <p:cNvPr id="98" name="TextBox 97"/>
            <p:cNvSpPr txBox="1"/>
            <p:nvPr/>
          </p:nvSpPr>
          <p:spPr>
            <a:xfrm>
              <a:off x="5950400" y="4154749"/>
              <a:ext cx="76483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Identity</a:t>
              </a:r>
            </a:p>
          </p:txBody>
        </p:sp>
        <p:pic>
          <p:nvPicPr>
            <p:cNvPr id="97" name="Picture 2" descr="Photo of Nymi in Use"/>
            <p:cNvPicPr>
              <a:picLocks noChangeAspect="1" noChangeArrowheads="1"/>
            </p:cNvPicPr>
            <p:nvPr/>
          </p:nvPicPr>
          <p:blipFill rotWithShape="1">
            <a:blip r:embed="rId94" cstate="print">
              <a:extLst>
                <a:ext uri="{28A0092B-C50C-407E-A947-70E740481C1C}">
                  <a14:useLocalDpi xmlns:a14="http://schemas.microsoft.com/office/drawing/2010/main" val="0"/>
                </a:ext>
              </a:extLst>
            </a:blip>
            <a:srcRect t="18645"/>
            <a:stretch/>
          </p:blipFill>
          <p:spPr bwMode="auto">
            <a:xfrm>
              <a:off x="5857029" y="3812967"/>
              <a:ext cx="851471" cy="3550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2" name="Group 11281"/>
          <p:cNvGrpSpPr/>
          <p:nvPr/>
        </p:nvGrpSpPr>
        <p:grpSpPr>
          <a:xfrm>
            <a:off x="8061518" y="3730465"/>
            <a:ext cx="1190810" cy="984137"/>
            <a:chOff x="8064522" y="3448408"/>
            <a:chExt cx="1190810" cy="984137"/>
          </a:xfrm>
        </p:grpSpPr>
        <p:pic>
          <p:nvPicPr>
            <p:cNvPr id="11270" name="Picture 6" descr="http://championvending.com/blog/wp-content/uploads/2013/06/40051diji_touch_4759-machine.jpg"/>
            <p:cNvPicPr>
              <a:picLocks noChangeAspect="1" noChangeArrowheads="1"/>
            </p:cNvPicPr>
            <p:nvPr/>
          </p:nvPicPr>
          <p:blipFill rotWithShape="1">
            <a:blip r:embed="rId95" cstate="print">
              <a:extLst>
                <a:ext uri="{28A0092B-C50C-407E-A947-70E740481C1C}">
                  <a14:useLocalDpi xmlns:a14="http://schemas.microsoft.com/office/drawing/2010/main" val="0"/>
                </a:ext>
              </a:extLst>
            </a:blip>
            <a:srcRect l="23699" t="14645" r="20974" b="20425"/>
            <a:stretch/>
          </p:blipFill>
          <p:spPr bwMode="auto">
            <a:xfrm>
              <a:off x="8451035" y="3448408"/>
              <a:ext cx="363158" cy="638376"/>
            </a:xfrm>
            <a:prstGeom prst="rect">
              <a:avLst/>
            </a:prstGeom>
            <a:noFill/>
            <a:extLst>
              <a:ext uri="{909E8E84-426E-40DD-AFC4-6F175D3DCCD1}">
                <a14:hiddenFill xmlns:a14="http://schemas.microsoft.com/office/drawing/2010/main">
                  <a:solidFill>
                    <a:srgbClr val="FFFFFF"/>
                  </a:solidFill>
                </a14:hiddenFill>
              </a:ext>
            </a:extLst>
          </p:spPr>
        </p:pic>
        <p:sp>
          <p:nvSpPr>
            <p:cNvPr id="146" name="TextBox 145"/>
            <p:cNvSpPr txBox="1"/>
            <p:nvPr/>
          </p:nvSpPr>
          <p:spPr>
            <a:xfrm>
              <a:off x="8064522" y="4100146"/>
              <a:ext cx="1190810" cy="3323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Smart vending machines</a:t>
              </a:r>
            </a:p>
          </p:txBody>
        </p:sp>
      </p:grpSp>
      <p:grpSp>
        <p:nvGrpSpPr>
          <p:cNvPr id="11284" name="Group 11283"/>
          <p:cNvGrpSpPr/>
          <p:nvPr/>
        </p:nvGrpSpPr>
        <p:grpSpPr>
          <a:xfrm>
            <a:off x="1937417" y="734715"/>
            <a:ext cx="1648396" cy="1019934"/>
            <a:chOff x="1276603" y="736335"/>
            <a:chExt cx="1648396" cy="1019934"/>
          </a:xfrm>
        </p:grpSpPr>
        <p:pic>
          <p:nvPicPr>
            <p:cNvPr id="116" name="Picture 12" descr="scale_render1.png"/>
            <p:cNvPicPr>
              <a:picLocks noChangeAspect="1" noChangeArrowheads="1"/>
            </p:cNvPicPr>
            <p:nvPr/>
          </p:nvPicPr>
          <p:blipFill rotWithShape="1">
            <a:blip r:embed="rId96" cstate="print">
              <a:extLst>
                <a:ext uri="{28A0092B-C50C-407E-A947-70E740481C1C}">
                  <a14:useLocalDpi xmlns:a14="http://schemas.microsoft.com/office/drawing/2010/main" val="0"/>
                </a:ext>
              </a:extLst>
            </a:blip>
            <a:srcRect r="63897"/>
            <a:stretch/>
          </p:blipFill>
          <p:spPr bwMode="auto">
            <a:xfrm>
              <a:off x="1976677" y="736335"/>
              <a:ext cx="425872" cy="83359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p:cNvPicPr>
              <a:picLocks noChangeAspect="1"/>
            </p:cNvPicPr>
            <p:nvPr/>
          </p:nvPicPr>
          <p:blipFill rotWithShape="1">
            <a:blip r:embed="rId97" cstate="print">
              <a:extLst>
                <a:ext uri="{28A0092B-C50C-407E-A947-70E740481C1C}">
                  <a14:useLocalDpi xmlns:a14="http://schemas.microsoft.com/office/drawing/2010/main" val="0"/>
                </a:ext>
              </a:extLst>
            </a:blip>
            <a:srcRect t="26320" r="52890"/>
            <a:stretch/>
          </p:blipFill>
          <p:spPr>
            <a:xfrm>
              <a:off x="1657168" y="1106840"/>
              <a:ext cx="423537" cy="466343"/>
            </a:xfrm>
            <a:prstGeom prst="rect">
              <a:avLst/>
            </a:prstGeom>
          </p:spPr>
        </p:pic>
        <p:sp>
          <p:nvSpPr>
            <p:cNvPr id="72" name="TextBox 71"/>
            <p:cNvSpPr txBox="1"/>
            <p:nvPr/>
          </p:nvSpPr>
          <p:spPr>
            <a:xfrm>
              <a:off x="1311874" y="1571603"/>
              <a:ext cx="1407950" cy="184666"/>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Medication adherence</a:t>
              </a:r>
            </a:p>
          </p:txBody>
        </p:sp>
        <p:pic>
          <p:nvPicPr>
            <p:cNvPr id="118" name="Picture 2" descr="Main_page_photo"/>
            <p:cNvPicPr>
              <a:picLocks noChangeAspect="1" noChangeArrowheads="1"/>
            </p:cNvPicPr>
            <p:nvPr/>
          </p:nvPicPr>
          <p:blipFill rotWithShape="1">
            <a:blip r:embed="rId98" cstate="print">
              <a:extLst>
                <a:ext uri="{BEBA8EAE-BF5A-486C-A8C5-ECC9F3942E4B}">
                  <a14:imgProps xmlns:a14="http://schemas.microsoft.com/office/drawing/2010/main">
                    <a14:imgLayer r:embed="rId99">
                      <a14:imgEffect>
                        <a14:backgroundRemoval t="1720" b="89926" l="30950" r="72067">
                          <a14:foregroundMark x1="33855" y1="36364" x2="34302" y2="83047"/>
                          <a14:foregroundMark x1="45810" y1="8845" x2="56983" y2="9091"/>
                          <a14:backgroundMark x1="48715" y1="3440" x2="57542" y2="3440"/>
                          <a14:backgroundMark x1="60559" y1="35381" x2="64916" y2="50123"/>
                        </a14:backgroundRemoval>
                      </a14:imgEffect>
                    </a14:imgLayer>
                  </a14:imgProps>
                </a:ext>
                <a:ext uri="{28A0092B-C50C-407E-A947-70E740481C1C}">
                  <a14:useLocalDpi xmlns:a14="http://schemas.microsoft.com/office/drawing/2010/main" val="0"/>
                </a:ext>
              </a:extLst>
            </a:blip>
            <a:srcRect l="25926" r="22805"/>
            <a:stretch/>
          </p:blipFill>
          <p:spPr bwMode="auto">
            <a:xfrm>
              <a:off x="1276603" y="1093188"/>
              <a:ext cx="516068" cy="457740"/>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2" descr="asthmapolis propeller New Propeller Sensor for Metered Dose Inhalers Gets FDA Green Light"/>
            <p:cNvPicPr>
              <a:picLocks noChangeAspect="1" noChangeArrowheads="1"/>
            </p:cNvPicPr>
            <p:nvPr/>
          </p:nvPicPr>
          <p:blipFill>
            <a:blip r:embed="rId100" cstate="print">
              <a:extLst>
                <a:ext uri="{28A0092B-C50C-407E-A947-70E740481C1C}">
                  <a14:useLocalDpi xmlns:a14="http://schemas.microsoft.com/office/drawing/2010/main" val="0"/>
                </a:ext>
              </a:extLst>
            </a:blip>
            <a:srcRect/>
            <a:stretch>
              <a:fillRect/>
            </a:stretch>
          </p:blipFill>
          <p:spPr bwMode="auto">
            <a:xfrm>
              <a:off x="2409246" y="1026842"/>
              <a:ext cx="515753" cy="494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3" name="Group 11282"/>
          <p:cNvGrpSpPr/>
          <p:nvPr/>
        </p:nvGrpSpPr>
        <p:grpSpPr>
          <a:xfrm>
            <a:off x="9306259" y="3781630"/>
            <a:ext cx="2367917" cy="836827"/>
            <a:chOff x="8986224" y="3526302"/>
            <a:chExt cx="2367917" cy="836827"/>
          </a:xfrm>
        </p:grpSpPr>
        <p:pic>
          <p:nvPicPr>
            <p:cNvPr id="112" name="Picture 111"/>
            <p:cNvPicPr>
              <a:picLocks noChangeAspect="1"/>
            </p:cNvPicPr>
            <p:nvPr/>
          </p:nvPicPr>
          <p:blipFill rotWithShape="1">
            <a:blip r:embed="rId101" cstate="print">
              <a:extLst>
                <a:ext uri="{28A0092B-C50C-407E-A947-70E740481C1C}">
                  <a14:useLocalDpi xmlns:a14="http://schemas.microsoft.com/office/drawing/2010/main" val="0"/>
                </a:ext>
              </a:extLst>
            </a:blip>
            <a:srcRect r="50114"/>
            <a:stretch/>
          </p:blipFill>
          <p:spPr>
            <a:xfrm>
              <a:off x="9328220" y="3533557"/>
              <a:ext cx="372206" cy="571241"/>
            </a:xfrm>
            <a:prstGeom prst="rect">
              <a:avLst/>
            </a:prstGeom>
          </p:spPr>
        </p:pic>
        <p:sp>
          <p:nvSpPr>
            <p:cNvPr id="113" name="TextBox 112"/>
            <p:cNvSpPr txBox="1"/>
            <p:nvPr/>
          </p:nvSpPr>
          <p:spPr>
            <a:xfrm>
              <a:off x="8986224" y="4196930"/>
              <a:ext cx="2367917"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Bike ride stats and protection</a:t>
              </a:r>
            </a:p>
          </p:txBody>
        </p:sp>
        <p:pic>
          <p:nvPicPr>
            <p:cNvPr id="114" name="Picture 113"/>
            <p:cNvPicPr>
              <a:picLocks noChangeAspect="1"/>
            </p:cNvPicPr>
            <p:nvPr/>
          </p:nvPicPr>
          <p:blipFill rotWithShape="1">
            <a:blip r:embed="rId102" cstate="print">
              <a:extLst>
                <a:ext uri="{28A0092B-C50C-407E-A947-70E740481C1C}">
                  <a14:useLocalDpi xmlns:a14="http://schemas.microsoft.com/office/drawing/2010/main" val="0"/>
                </a:ext>
              </a:extLst>
            </a:blip>
            <a:srcRect t="5522"/>
            <a:stretch/>
          </p:blipFill>
          <p:spPr>
            <a:xfrm>
              <a:off x="9599463" y="3578137"/>
              <a:ext cx="774958" cy="471913"/>
            </a:xfrm>
            <a:prstGeom prst="rect">
              <a:avLst/>
            </a:prstGeom>
          </p:spPr>
        </p:pic>
        <p:pic>
          <p:nvPicPr>
            <p:cNvPr id="11280" name="Picture 16" descr="http://www.hopetv.org/wp-content/uploads/2013/03/roku.jpg"/>
            <p:cNvPicPr>
              <a:picLocks noChangeAspect="1" noChangeArrowheads="1"/>
            </p:cNvPicPr>
            <p:nvPr/>
          </p:nvPicPr>
          <p:blipFill>
            <a:blip r:embed="rId103" cstate="print">
              <a:extLst>
                <a:ext uri="{28A0092B-C50C-407E-A947-70E740481C1C}">
                  <a14:useLocalDpi xmlns:a14="http://schemas.microsoft.com/office/drawing/2010/main" val="0"/>
                </a:ext>
              </a:extLst>
            </a:blip>
            <a:srcRect/>
            <a:stretch>
              <a:fillRect/>
            </a:stretch>
          </p:blipFill>
          <p:spPr bwMode="auto">
            <a:xfrm>
              <a:off x="10360392" y="3867756"/>
              <a:ext cx="404506" cy="22382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04"/>
            <a:stretch>
              <a:fillRect/>
            </a:stretch>
          </p:blipFill>
          <p:spPr>
            <a:xfrm>
              <a:off x="10368340" y="3526302"/>
              <a:ext cx="382952" cy="290058"/>
            </a:xfrm>
            <a:prstGeom prst="rect">
              <a:avLst/>
            </a:prstGeom>
          </p:spPr>
        </p:pic>
      </p:grpSp>
      <p:grpSp>
        <p:nvGrpSpPr>
          <p:cNvPr id="11265" name="Group 11264"/>
          <p:cNvGrpSpPr/>
          <p:nvPr/>
        </p:nvGrpSpPr>
        <p:grpSpPr>
          <a:xfrm>
            <a:off x="9807020" y="5683636"/>
            <a:ext cx="2132050" cy="845873"/>
            <a:chOff x="9760366" y="4441211"/>
            <a:chExt cx="2132050" cy="845873"/>
          </a:xfrm>
        </p:grpSpPr>
        <p:pic>
          <p:nvPicPr>
            <p:cNvPr id="11278" name="Picture 14" descr="http://static.trustedreviews.com/94/0000235e9/283d/sonosfamily.jpg"/>
            <p:cNvPicPr>
              <a:picLocks noChangeAspect="1" noChangeArrowheads="1"/>
            </p:cNvPicPr>
            <p:nvPr/>
          </p:nvPicPr>
          <p:blipFill>
            <a:blip r:embed="rId105" cstate="print">
              <a:extLst>
                <a:ext uri="{28A0092B-C50C-407E-A947-70E740481C1C}">
                  <a14:useLocalDpi xmlns:a14="http://schemas.microsoft.com/office/drawing/2010/main" val="0"/>
                </a:ext>
              </a:extLst>
            </a:blip>
            <a:srcRect/>
            <a:stretch>
              <a:fillRect/>
            </a:stretch>
          </p:blipFill>
          <p:spPr bwMode="auto">
            <a:xfrm>
              <a:off x="9802802" y="4441211"/>
              <a:ext cx="1184138" cy="663118"/>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http://createdigitalmotion.com/files/2013/06/kinectone.jpg"/>
            <p:cNvPicPr>
              <a:picLocks noChangeAspect="1" noChangeArrowheads="1"/>
            </p:cNvPicPr>
            <p:nvPr/>
          </p:nvPicPr>
          <p:blipFill>
            <a:blip r:embed="rId106" cstate="print">
              <a:extLst>
                <a:ext uri="{28A0092B-C50C-407E-A947-70E740481C1C}">
                  <a14:useLocalDpi xmlns:a14="http://schemas.microsoft.com/office/drawing/2010/main" val="0"/>
                </a:ext>
              </a:extLst>
            </a:blip>
            <a:srcRect/>
            <a:stretch>
              <a:fillRect/>
            </a:stretch>
          </p:blipFill>
          <p:spPr bwMode="auto">
            <a:xfrm>
              <a:off x="10885054" y="4495379"/>
              <a:ext cx="648510" cy="364786"/>
            </a:xfrm>
            <a:prstGeom prst="rect">
              <a:avLst/>
            </a:prstGeom>
            <a:noFill/>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9760366" y="5120885"/>
              <a:ext cx="2037955" cy="1661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Entertainment systems</a:t>
              </a:r>
            </a:p>
          </p:txBody>
        </p:sp>
        <p:pic>
          <p:nvPicPr>
            <p:cNvPr id="11286" name="Picture 22" descr="http://cdn2-b.examiner.com/sites/default/files/styles/image_content_width/hash/ee/0b/ee0beb7ee25836dbd6827ba41877e85f.png?itok=nKMkm0Ch"/>
            <p:cNvPicPr>
              <a:picLocks noChangeAspect="1" noChangeArrowheads="1"/>
            </p:cNvPicPr>
            <p:nvPr/>
          </p:nvPicPr>
          <p:blipFill rotWithShape="1">
            <a:blip r:embed="rId107" cstate="print">
              <a:extLst>
                <a:ext uri="{28A0092B-C50C-407E-A947-70E740481C1C}">
                  <a14:useLocalDpi xmlns:a14="http://schemas.microsoft.com/office/drawing/2010/main" val="0"/>
                </a:ext>
              </a:extLst>
            </a:blip>
            <a:srcRect l="13130" t="36283" r="13903" b="41881"/>
            <a:stretch/>
          </p:blipFill>
          <p:spPr bwMode="auto">
            <a:xfrm>
              <a:off x="11115760" y="4908053"/>
              <a:ext cx="776656" cy="169829"/>
            </a:xfrm>
            <a:prstGeom prst="rect">
              <a:avLst/>
            </a:prstGeom>
            <a:noFill/>
            <a:extLst>
              <a:ext uri="{909E8E84-426E-40DD-AFC4-6F175D3DCCD1}">
                <a14:hiddenFill xmlns:a14="http://schemas.microsoft.com/office/drawing/2010/main">
                  <a:solidFill>
                    <a:srgbClr val="FFFFFF"/>
                  </a:solidFill>
                </a14:hiddenFill>
              </a:ext>
            </a:extLst>
          </p:spPr>
        </p:pic>
        <p:pic>
          <p:nvPicPr>
            <p:cNvPr id="11288" name="Picture 24" descr="http://media.edge-online.com/wp-content/uploads/edgeonline/2013/05/Xbox-One-pad-1.jpg"/>
            <p:cNvPicPr>
              <a:picLocks noChangeAspect="1" noChangeArrowheads="1"/>
            </p:cNvPicPr>
            <p:nvPr/>
          </p:nvPicPr>
          <p:blipFill rotWithShape="1">
            <a:blip r:embed="rId108" cstate="print">
              <a:extLst>
                <a:ext uri="{28A0092B-C50C-407E-A947-70E740481C1C}">
                  <a14:useLocalDpi xmlns:a14="http://schemas.microsoft.com/office/drawing/2010/main" val="0"/>
                </a:ext>
              </a:extLst>
            </a:blip>
            <a:srcRect l="17335" t="1907" r="16097"/>
            <a:stretch/>
          </p:blipFill>
          <p:spPr bwMode="auto">
            <a:xfrm>
              <a:off x="11563165" y="4520517"/>
              <a:ext cx="329251" cy="2729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281" name="Group 11280"/>
          <p:cNvGrpSpPr/>
          <p:nvPr/>
        </p:nvGrpSpPr>
        <p:grpSpPr>
          <a:xfrm>
            <a:off x="6659716" y="3686934"/>
            <a:ext cx="999696" cy="907682"/>
            <a:chOff x="6987973" y="3537607"/>
            <a:chExt cx="999696" cy="907682"/>
          </a:xfrm>
        </p:grpSpPr>
        <p:sp>
          <p:nvSpPr>
            <p:cNvPr id="158" name="TextBox 157"/>
            <p:cNvSpPr txBox="1"/>
            <p:nvPr/>
          </p:nvSpPr>
          <p:spPr>
            <a:xfrm>
              <a:off x="7117271" y="4112890"/>
              <a:ext cx="813340" cy="332399"/>
            </a:xfrm>
            <a:prstGeom prst="rect">
              <a:avLst/>
            </a:prstGeom>
            <a:noFill/>
            <a:ln>
              <a:noFill/>
              <a:headEnd type="none" w="med" len="med"/>
              <a:tailEnd type="none" w="med" len="med"/>
            </a:ln>
          </p:spPr>
          <p:txBody>
            <a:bodyPr wrap="square" lIns="0" tIns="0" rIns="0" bIns="0" rtlCol="0">
              <a:spAutoFit/>
            </a:bodyPr>
            <a:lstStyle/>
            <a:p>
              <a:pPr marL="0" marR="0" lvl="0" indent="0" algn="ctr" defTabSz="93259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Office equipment</a:t>
              </a:r>
            </a:p>
          </p:txBody>
        </p:sp>
        <p:pic>
          <p:nvPicPr>
            <p:cNvPr id="11274" name="Picture 10" descr="http://tabletmonkeys.com/images/2014/05/Microsoft-Surface-Pro-3.jpg"/>
            <p:cNvPicPr>
              <a:picLocks noChangeAspect="1" noChangeArrowheads="1"/>
            </p:cNvPicPr>
            <p:nvPr/>
          </p:nvPicPr>
          <p:blipFill>
            <a:blip r:embed="rId109" cstate="print">
              <a:extLst>
                <a:ext uri="{28A0092B-C50C-407E-A947-70E740481C1C}">
                  <a14:useLocalDpi xmlns:a14="http://schemas.microsoft.com/office/drawing/2010/main" val="0"/>
                </a:ext>
              </a:extLst>
            </a:blip>
            <a:srcRect/>
            <a:stretch>
              <a:fillRect/>
            </a:stretch>
          </p:blipFill>
          <p:spPr bwMode="auto">
            <a:xfrm>
              <a:off x="6987973" y="3724909"/>
              <a:ext cx="514947" cy="36110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http://www.mfpdirect.co.uk/communities/5/004/006/272/915/images/4535223834_451x384.jpg"/>
            <p:cNvPicPr>
              <a:picLocks noChangeAspect="1" noChangeArrowheads="1"/>
            </p:cNvPicPr>
            <p:nvPr/>
          </p:nvPicPr>
          <p:blipFill rotWithShape="1">
            <a:blip r:embed="rId110" cstate="print">
              <a:extLst>
                <a:ext uri="{28A0092B-C50C-407E-A947-70E740481C1C}">
                  <a14:useLocalDpi xmlns:a14="http://schemas.microsoft.com/office/drawing/2010/main" val="0"/>
                </a:ext>
              </a:extLst>
            </a:blip>
            <a:srcRect l="23107" r="17971"/>
            <a:stretch/>
          </p:blipFill>
          <p:spPr bwMode="auto">
            <a:xfrm>
              <a:off x="7595795" y="3537607"/>
              <a:ext cx="391874" cy="566267"/>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itle 20"/>
          <p:cNvSpPr>
            <a:spLocks noGrp="1"/>
          </p:cNvSpPr>
          <p:nvPr>
            <p:ph type="title"/>
          </p:nvPr>
        </p:nvSpPr>
        <p:spPr/>
        <p:txBody>
          <a:bodyPr/>
          <a:lstStyle/>
          <a:p>
            <a:r>
              <a:rPr lang="en-US" dirty="0"/>
              <a:t>IoT 2016</a:t>
            </a:r>
          </a:p>
        </p:txBody>
      </p:sp>
      <p:grpSp>
        <p:nvGrpSpPr>
          <p:cNvPr id="225" name="Group 224"/>
          <p:cNvGrpSpPr/>
          <p:nvPr/>
        </p:nvGrpSpPr>
        <p:grpSpPr>
          <a:xfrm>
            <a:off x="676937" y="3214601"/>
            <a:ext cx="525463" cy="481012"/>
            <a:chOff x="673893" y="3298825"/>
            <a:chExt cx="525463" cy="481012"/>
          </a:xfrm>
        </p:grpSpPr>
        <p:sp>
          <p:nvSpPr>
            <p:cNvPr id="226" name="Freeform 86"/>
            <p:cNvSpPr>
              <a:spLocks/>
            </p:cNvSpPr>
            <p:nvPr/>
          </p:nvSpPr>
          <p:spPr bwMode="auto">
            <a:xfrm>
              <a:off x="673893" y="3298825"/>
              <a:ext cx="525463" cy="244475"/>
            </a:xfrm>
            <a:custGeom>
              <a:avLst/>
              <a:gdLst>
                <a:gd name="T0" fmla="*/ 215 w 217"/>
                <a:gd name="T1" fmla="*/ 74 h 101"/>
                <a:gd name="T2" fmla="*/ 110 w 217"/>
                <a:gd name="T3" fmla="*/ 0 h 101"/>
                <a:gd name="T4" fmla="*/ 106 w 217"/>
                <a:gd name="T5" fmla="*/ 0 h 101"/>
                <a:gd name="T6" fmla="*/ 1 w 217"/>
                <a:gd name="T7" fmla="*/ 74 h 101"/>
                <a:gd name="T8" fmla="*/ 0 w 217"/>
                <a:gd name="T9" fmla="*/ 76 h 101"/>
                <a:gd name="T10" fmla="*/ 0 w 217"/>
                <a:gd name="T11" fmla="*/ 79 h 101"/>
                <a:gd name="T12" fmla="*/ 15 w 217"/>
                <a:gd name="T13" fmla="*/ 99 h 101"/>
                <a:gd name="T14" fmla="*/ 17 w 217"/>
                <a:gd name="T15" fmla="*/ 100 h 101"/>
                <a:gd name="T16" fmla="*/ 19 w 217"/>
                <a:gd name="T17" fmla="*/ 100 h 101"/>
                <a:gd name="T18" fmla="*/ 108 w 217"/>
                <a:gd name="T19" fmla="*/ 37 h 101"/>
                <a:gd name="T20" fmla="*/ 197 w 217"/>
                <a:gd name="T21" fmla="*/ 100 h 101"/>
                <a:gd name="T22" fmla="*/ 202 w 217"/>
                <a:gd name="T23" fmla="*/ 99 h 101"/>
                <a:gd name="T24" fmla="*/ 216 w 217"/>
                <a:gd name="T25" fmla="*/ 79 h 101"/>
                <a:gd name="T26" fmla="*/ 216 w 217"/>
                <a:gd name="T27" fmla="*/ 76 h 101"/>
                <a:gd name="T28" fmla="*/ 215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5" y="74"/>
                  </a:moveTo>
                  <a:cubicBezTo>
                    <a:pt x="110" y="0"/>
                    <a:pt x="110" y="0"/>
                    <a:pt x="110" y="0"/>
                  </a:cubicBezTo>
                  <a:cubicBezTo>
                    <a:pt x="109" y="0"/>
                    <a:pt x="107" y="0"/>
                    <a:pt x="106" y="0"/>
                  </a:cubicBezTo>
                  <a:cubicBezTo>
                    <a:pt x="1" y="74"/>
                    <a:pt x="1" y="74"/>
                    <a:pt x="1" y="74"/>
                  </a:cubicBezTo>
                  <a:cubicBezTo>
                    <a:pt x="0" y="75"/>
                    <a:pt x="0" y="75"/>
                    <a:pt x="0" y="76"/>
                  </a:cubicBezTo>
                  <a:cubicBezTo>
                    <a:pt x="0" y="77"/>
                    <a:pt x="0" y="78"/>
                    <a:pt x="0" y="79"/>
                  </a:cubicBezTo>
                  <a:cubicBezTo>
                    <a:pt x="15" y="99"/>
                    <a:pt x="15" y="99"/>
                    <a:pt x="15" y="99"/>
                  </a:cubicBezTo>
                  <a:cubicBezTo>
                    <a:pt x="15" y="100"/>
                    <a:pt x="16" y="100"/>
                    <a:pt x="17" y="100"/>
                  </a:cubicBezTo>
                  <a:cubicBezTo>
                    <a:pt x="18" y="100"/>
                    <a:pt x="19" y="100"/>
                    <a:pt x="19" y="100"/>
                  </a:cubicBezTo>
                  <a:cubicBezTo>
                    <a:pt x="108" y="37"/>
                    <a:pt x="108" y="37"/>
                    <a:pt x="108" y="37"/>
                  </a:cubicBezTo>
                  <a:cubicBezTo>
                    <a:pt x="197" y="100"/>
                    <a:pt x="197" y="100"/>
                    <a:pt x="197" y="100"/>
                  </a:cubicBezTo>
                  <a:cubicBezTo>
                    <a:pt x="199" y="101"/>
                    <a:pt x="201" y="100"/>
                    <a:pt x="202" y="99"/>
                  </a:cubicBezTo>
                  <a:cubicBezTo>
                    <a:pt x="216" y="79"/>
                    <a:pt x="216" y="79"/>
                    <a:pt x="216" y="79"/>
                  </a:cubicBezTo>
                  <a:cubicBezTo>
                    <a:pt x="216" y="78"/>
                    <a:pt x="217" y="77"/>
                    <a:pt x="216" y="76"/>
                  </a:cubicBezTo>
                  <a:cubicBezTo>
                    <a:pt x="216" y="75"/>
                    <a:pt x="216" y="75"/>
                    <a:pt x="215"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7" name="Freeform 87"/>
            <p:cNvSpPr>
              <a:spLocks/>
            </p:cNvSpPr>
            <p:nvPr/>
          </p:nvSpPr>
          <p:spPr bwMode="auto">
            <a:xfrm>
              <a:off x="734218" y="3422650"/>
              <a:ext cx="400050" cy="357187"/>
            </a:xfrm>
            <a:custGeom>
              <a:avLst/>
              <a:gdLst>
                <a:gd name="T0" fmla="*/ 164 w 165"/>
                <a:gd name="T1" fmla="*/ 56 h 147"/>
                <a:gd name="T2" fmla="*/ 85 w 165"/>
                <a:gd name="T3" fmla="*/ 0 h 147"/>
                <a:gd name="T4" fmla="*/ 81 w 165"/>
                <a:gd name="T5" fmla="*/ 0 h 147"/>
                <a:gd name="T6" fmla="*/ 2 w 165"/>
                <a:gd name="T7" fmla="*/ 56 h 147"/>
                <a:gd name="T8" fmla="*/ 0 w 165"/>
                <a:gd name="T9" fmla="*/ 59 h 147"/>
                <a:gd name="T10" fmla="*/ 0 w 165"/>
                <a:gd name="T11" fmla="*/ 144 h 147"/>
                <a:gd name="T12" fmla="*/ 4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4" y="0"/>
                    <a:pt x="82" y="0"/>
                    <a:pt x="81" y="0"/>
                  </a:cubicBezTo>
                  <a:cubicBezTo>
                    <a:pt x="2" y="56"/>
                    <a:pt x="2" y="56"/>
                    <a:pt x="2" y="56"/>
                  </a:cubicBezTo>
                  <a:cubicBezTo>
                    <a:pt x="1" y="57"/>
                    <a:pt x="0" y="58"/>
                    <a:pt x="0" y="59"/>
                  </a:cubicBezTo>
                  <a:cubicBezTo>
                    <a:pt x="0" y="144"/>
                    <a:pt x="0" y="144"/>
                    <a:pt x="0" y="144"/>
                  </a:cubicBezTo>
                  <a:cubicBezTo>
                    <a:pt x="0" y="146"/>
                    <a:pt x="2" y="147"/>
                    <a:pt x="4" y="147"/>
                  </a:cubicBezTo>
                  <a:cubicBezTo>
                    <a:pt x="59" y="147"/>
                    <a:pt x="59" y="147"/>
                    <a:pt x="59" y="147"/>
                  </a:cubicBezTo>
                  <a:cubicBezTo>
                    <a:pt x="61"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5"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28" name="Freeform 88"/>
            <p:cNvSpPr>
              <a:spLocks/>
            </p:cNvSpPr>
            <p:nvPr/>
          </p:nvSpPr>
          <p:spPr bwMode="auto">
            <a:xfrm>
              <a:off x="1058068" y="3298825"/>
              <a:ext cx="76200"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7" y="42"/>
                    <a:pt x="27" y="43"/>
                    <a:pt x="28" y="43"/>
                  </a:cubicBezTo>
                  <a:cubicBezTo>
                    <a:pt x="28" y="43"/>
                    <a:pt x="29" y="42"/>
                    <a:pt x="29" y="42"/>
                  </a:cubicBezTo>
                  <a:cubicBezTo>
                    <a:pt x="30" y="42"/>
                    <a:pt x="31" y="40"/>
                    <a:pt x="31" y="39"/>
                  </a:cubicBezTo>
                  <a:cubicBezTo>
                    <a:pt x="31" y="3"/>
                    <a:pt x="31" y="3"/>
                    <a:pt x="31" y="3"/>
                  </a:cubicBezTo>
                  <a:cubicBezTo>
                    <a:pt x="31" y="1"/>
                    <a:pt x="30"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29" name="Group 228"/>
          <p:cNvGrpSpPr/>
          <p:nvPr/>
        </p:nvGrpSpPr>
        <p:grpSpPr>
          <a:xfrm>
            <a:off x="11246495" y="3214601"/>
            <a:ext cx="525463" cy="481012"/>
            <a:chOff x="11237118" y="3298825"/>
            <a:chExt cx="525463" cy="481012"/>
          </a:xfrm>
        </p:grpSpPr>
        <p:sp>
          <p:nvSpPr>
            <p:cNvPr id="230" name="Freeform 89"/>
            <p:cNvSpPr>
              <a:spLocks/>
            </p:cNvSpPr>
            <p:nvPr/>
          </p:nvSpPr>
          <p:spPr bwMode="auto">
            <a:xfrm>
              <a:off x="11237118" y="3298825"/>
              <a:ext cx="525463" cy="244475"/>
            </a:xfrm>
            <a:custGeom>
              <a:avLst/>
              <a:gdLst>
                <a:gd name="T0" fmla="*/ 216 w 217"/>
                <a:gd name="T1" fmla="*/ 74 h 101"/>
                <a:gd name="T2" fmla="*/ 111 w 217"/>
                <a:gd name="T3" fmla="*/ 0 h 101"/>
                <a:gd name="T4" fmla="*/ 107 w 217"/>
                <a:gd name="T5" fmla="*/ 0 h 101"/>
                <a:gd name="T6" fmla="*/ 2 w 217"/>
                <a:gd name="T7" fmla="*/ 74 h 101"/>
                <a:gd name="T8" fmla="*/ 0 w 217"/>
                <a:gd name="T9" fmla="*/ 76 h 101"/>
                <a:gd name="T10" fmla="*/ 1 w 217"/>
                <a:gd name="T11" fmla="*/ 79 h 101"/>
                <a:gd name="T12" fmla="*/ 15 w 217"/>
                <a:gd name="T13" fmla="*/ 99 h 101"/>
                <a:gd name="T14" fmla="*/ 18 w 217"/>
                <a:gd name="T15" fmla="*/ 100 h 101"/>
                <a:gd name="T16" fmla="*/ 20 w 217"/>
                <a:gd name="T17" fmla="*/ 100 h 101"/>
                <a:gd name="T18" fmla="*/ 109 w 217"/>
                <a:gd name="T19" fmla="*/ 37 h 101"/>
                <a:gd name="T20" fmla="*/ 198 w 217"/>
                <a:gd name="T21" fmla="*/ 100 h 101"/>
                <a:gd name="T22" fmla="*/ 202 w 217"/>
                <a:gd name="T23" fmla="*/ 99 h 101"/>
                <a:gd name="T24" fmla="*/ 217 w 217"/>
                <a:gd name="T25" fmla="*/ 79 h 101"/>
                <a:gd name="T26" fmla="*/ 217 w 217"/>
                <a:gd name="T27" fmla="*/ 76 h 101"/>
                <a:gd name="T28" fmla="*/ 216 w 217"/>
                <a:gd name="T29" fmla="*/ 74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7" h="101">
                  <a:moveTo>
                    <a:pt x="216" y="74"/>
                  </a:moveTo>
                  <a:cubicBezTo>
                    <a:pt x="111" y="0"/>
                    <a:pt x="111" y="0"/>
                    <a:pt x="111" y="0"/>
                  </a:cubicBezTo>
                  <a:cubicBezTo>
                    <a:pt x="109" y="0"/>
                    <a:pt x="108" y="0"/>
                    <a:pt x="107" y="0"/>
                  </a:cubicBezTo>
                  <a:cubicBezTo>
                    <a:pt x="2" y="74"/>
                    <a:pt x="2" y="74"/>
                    <a:pt x="2" y="74"/>
                  </a:cubicBezTo>
                  <a:cubicBezTo>
                    <a:pt x="1" y="75"/>
                    <a:pt x="1" y="75"/>
                    <a:pt x="0" y="76"/>
                  </a:cubicBezTo>
                  <a:cubicBezTo>
                    <a:pt x="0" y="77"/>
                    <a:pt x="0" y="78"/>
                    <a:pt x="1" y="79"/>
                  </a:cubicBezTo>
                  <a:cubicBezTo>
                    <a:pt x="15" y="99"/>
                    <a:pt x="15" y="99"/>
                    <a:pt x="15" y="99"/>
                  </a:cubicBezTo>
                  <a:cubicBezTo>
                    <a:pt x="16" y="100"/>
                    <a:pt x="17" y="100"/>
                    <a:pt x="18" y="100"/>
                  </a:cubicBezTo>
                  <a:cubicBezTo>
                    <a:pt x="19" y="100"/>
                    <a:pt x="19" y="100"/>
                    <a:pt x="20" y="100"/>
                  </a:cubicBezTo>
                  <a:cubicBezTo>
                    <a:pt x="109" y="37"/>
                    <a:pt x="109" y="37"/>
                    <a:pt x="109" y="37"/>
                  </a:cubicBezTo>
                  <a:cubicBezTo>
                    <a:pt x="198" y="100"/>
                    <a:pt x="198" y="100"/>
                    <a:pt x="198" y="100"/>
                  </a:cubicBezTo>
                  <a:cubicBezTo>
                    <a:pt x="199" y="101"/>
                    <a:pt x="201" y="100"/>
                    <a:pt x="202" y="99"/>
                  </a:cubicBezTo>
                  <a:cubicBezTo>
                    <a:pt x="217" y="79"/>
                    <a:pt x="217" y="79"/>
                    <a:pt x="217" y="79"/>
                  </a:cubicBezTo>
                  <a:cubicBezTo>
                    <a:pt x="217" y="78"/>
                    <a:pt x="217" y="77"/>
                    <a:pt x="217" y="76"/>
                  </a:cubicBezTo>
                  <a:cubicBezTo>
                    <a:pt x="217" y="75"/>
                    <a:pt x="216" y="75"/>
                    <a:pt x="216" y="74"/>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1" name="Freeform 90"/>
            <p:cNvSpPr>
              <a:spLocks/>
            </p:cNvSpPr>
            <p:nvPr/>
          </p:nvSpPr>
          <p:spPr bwMode="auto">
            <a:xfrm>
              <a:off x="11300618" y="3422650"/>
              <a:ext cx="398463" cy="357187"/>
            </a:xfrm>
            <a:custGeom>
              <a:avLst/>
              <a:gdLst>
                <a:gd name="T0" fmla="*/ 164 w 165"/>
                <a:gd name="T1" fmla="*/ 56 h 147"/>
                <a:gd name="T2" fmla="*/ 85 w 165"/>
                <a:gd name="T3" fmla="*/ 0 h 147"/>
                <a:gd name="T4" fmla="*/ 81 w 165"/>
                <a:gd name="T5" fmla="*/ 0 h 147"/>
                <a:gd name="T6" fmla="*/ 1 w 165"/>
                <a:gd name="T7" fmla="*/ 56 h 147"/>
                <a:gd name="T8" fmla="*/ 0 w 165"/>
                <a:gd name="T9" fmla="*/ 59 h 147"/>
                <a:gd name="T10" fmla="*/ 0 w 165"/>
                <a:gd name="T11" fmla="*/ 144 h 147"/>
                <a:gd name="T12" fmla="*/ 3 w 165"/>
                <a:gd name="T13" fmla="*/ 147 h 147"/>
                <a:gd name="T14" fmla="*/ 59 w 165"/>
                <a:gd name="T15" fmla="*/ 147 h 147"/>
                <a:gd name="T16" fmla="*/ 62 w 165"/>
                <a:gd name="T17" fmla="*/ 144 h 147"/>
                <a:gd name="T18" fmla="*/ 62 w 165"/>
                <a:gd name="T19" fmla="*/ 70 h 147"/>
                <a:gd name="T20" fmla="*/ 104 w 165"/>
                <a:gd name="T21" fmla="*/ 70 h 147"/>
                <a:gd name="T22" fmla="*/ 104 w 165"/>
                <a:gd name="T23" fmla="*/ 144 h 147"/>
                <a:gd name="T24" fmla="*/ 107 w 165"/>
                <a:gd name="T25" fmla="*/ 147 h 147"/>
                <a:gd name="T26" fmla="*/ 162 w 165"/>
                <a:gd name="T27" fmla="*/ 147 h 147"/>
                <a:gd name="T28" fmla="*/ 165 w 165"/>
                <a:gd name="T29" fmla="*/ 144 h 147"/>
                <a:gd name="T30" fmla="*/ 165 w 165"/>
                <a:gd name="T31" fmla="*/ 58 h 147"/>
                <a:gd name="T32" fmla="*/ 164 w 165"/>
                <a:gd name="T33" fmla="*/ 56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5" h="147">
                  <a:moveTo>
                    <a:pt x="164" y="56"/>
                  </a:moveTo>
                  <a:cubicBezTo>
                    <a:pt x="85" y="0"/>
                    <a:pt x="85" y="0"/>
                    <a:pt x="85" y="0"/>
                  </a:cubicBezTo>
                  <a:cubicBezTo>
                    <a:pt x="83" y="0"/>
                    <a:pt x="82" y="0"/>
                    <a:pt x="81" y="0"/>
                  </a:cubicBezTo>
                  <a:cubicBezTo>
                    <a:pt x="1" y="56"/>
                    <a:pt x="1" y="56"/>
                    <a:pt x="1" y="56"/>
                  </a:cubicBezTo>
                  <a:cubicBezTo>
                    <a:pt x="1" y="57"/>
                    <a:pt x="0" y="58"/>
                    <a:pt x="0" y="59"/>
                  </a:cubicBezTo>
                  <a:cubicBezTo>
                    <a:pt x="0" y="144"/>
                    <a:pt x="0" y="144"/>
                    <a:pt x="0" y="144"/>
                  </a:cubicBezTo>
                  <a:cubicBezTo>
                    <a:pt x="0" y="146"/>
                    <a:pt x="1" y="147"/>
                    <a:pt x="3" y="147"/>
                  </a:cubicBezTo>
                  <a:cubicBezTo>
                    <a:pt x="59" y="147"/>
                    <a:pt x="59" y="147"/>
                    <a:pt x="59" y="147"/>
                  </a:cubicBezTo>
                  <a:cubicBezTo>
                    <a:pt x="60" y="147"/>
                    <a:pt x="62" y="146"/>
                    <a:pt x="62" y="144"/>
                  </a:cubicBezTo>
                  <a:cubicBezTo>
                    <a:pt x="62" y="70"/>
                    <a:pt x="62" y="70"/>
                    <a:pt x="62" y="70"/>
                  </a:cubicBezTo>
                  <a:cubicBezTo>
                    <a:pt x="104" y="70"/>
                    <a:pt x="104" y="70"/>
                    <a:pt x="104" y="70"/>
                  </a:cubicBezTo>
                  <a:cubicBezTo>
                    <a:pt x="104" y="144"/>
                    <a:pt x="104" y="144"/>
                    <a:pt x="104" y="144"/>
                  </a:cubicBezTo>
                  <a:cubicBezTo>
                    <a:pt x="104" y="146"/>
                    <a:pt x="105" y="147"/>
                    <a:pt x="107" y="147"/>
                  </a:cubicBezTo>
                  <a:cubicBezTo>
                    <a:pt x="162" y="147"/>
                    <a:pt x="162" y="147"/>
                    <a:pt x="162" y="147"/>
                  </a:cubicBezTo>
                  <a:cubicBezTo>
                    <a:pt x="164" y="147"/>
                    <a:pt x="165" y="146"/>
                    <a:pt x="165" y="144"/>
                  </a:cubicBezTo>
                  <a:cubicBezTo>
                    <a:pt x="165" y="58"/>
                    <a:pt x="165" y="58"/>
                    <a:pt x="165" y="58"/>
                  </a:cubicBezTo>
                  <a:cubicBezTo>
                    <a:pt x="165" y="57"/>
                    <a:pt x="164" y="56"/>
                    <a:pt x="164" y="56"/>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2" name="Freeform 91"/>
            <p:cNvSpPr>
              <a:spLocks/>
            </p:cNvSpPr>
            <p:nvPr/>
          </p:nvSpPr>
          <p:spPr bwMode="auto">
            <a:xfrm>
              <a:off x="11624468" y="3298825"/>
              <a:ext cx="74613" cy="104775"/>
            </a:xfrm>
            <a:custGeom>
              <a:avLst/>
              <a:gdLst>
                <a:gd name="T0" fmla="*/ 1 w 31"/>
                <a:gd name="T1" fmla="*/ 25 h 43"/>
                <a:gd name="T2" fmla="*/ 26 w 31"/>
                <a:gd name="T3" fmla="*/ 42 h 43"/>
                <a:gd name="T4" fmla="*/ 28 w 31"/>
                <a:gd name="T5" fmla="*/ 43 h 43"/>
                <a:gd name="T6" fmla="*/ 29 w 31"/>
                <a:gd name="T7" fmla="*/ 42 h 43"/>
                <a:gd name="T8" fmla="*/ 31 w 31"/>
                <a:gd name="T9" fmla="*/ 39 h 43"/>
                <a:gd name="T10" fmla="*/ 31 w 31"/>
                <a:gd name="T11" fmla="*/ 3 h 43"/>
                <a:gd name="T12" fmla="*/ 28 w 31"/>
                <a:gd name="T13" fmla="*/ 0 h 43"/>
                <a:gd name="T14" fmla="*/ 3 w 31"/>
                <a:gd name="T15" fmla="*/ 0 h 43"/>
                <a:gd name="T16" fmla="*/ 0 w 31"/>
                <a:gd name="T17" fmla="*/ 3 h 43"/>
                <a:gd name="T18" fmla="*/ 0 w 31"/>
                <a:gd name="T19" fmla="*/ 22 h 43"/>
                <a:gd name="T20" fmla="*/ 1 w 31"/>
                <a:gd name="T21" fmla="*/ 2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43">
                  <a:moveTo>
                    <a:pt x="1" y="25"/>
                  </a:moveTo>
                  <a:cubicBezTo>
                    <a:pt x="26" y="42"/>
                    <a:pt x="26" y="42"/>
                    <a:pt x="26" y="42"/>
                  </a:cubicBezTo>
                  <a:cubicBezTo>
                    <a:pt x="26" y="42"/>
                    <a:pt x="27" y="43"/>
                    <a:pt x="28" y="43"/>
                  </a:cubicBezTo>
                  <a:cubicBezTo>
                    <a:pt x="28" y="43"/>
                    <a:pt x="29" y="42"/>
                    <a:pt x="29" y="42"/>
                  </a:cubicBezTo>
                  <a:cubicBezTo>
                    <a:pt x="30" y="42"/>
                    <a:pt x="31" y="40"/>
                    <a:pt x="31" y="39"/>
                  </a:cubicBezTo>
                  <a:cubicBezTo>
                    <a:pt x="31" y="3"/>
                    <a:pt x="31" y="3"/>
                    <a:pt x="31" y="3"/>
                  </a:cubicBezTo>
                  <a:cubicBezTo>
                    <a:pt x="31" y="1"/>
                    <a:pt x="29" y="0"/>
                    <a:pt x="28" y="0"/>
                  </a:cubicBezTo>
                  <a:cubicBezTo>
                    <a:pt x="3" y="0"/>
                    <a:pt x="3" y="0"/>
                    <a:pt x="3" y="0"/>
                  </a:cubicBezTo>
                  <a:cubicBezTo>
                    <a:pt x="1" y="0"/>
                    <a:pt x="0" y="1"/>
                    <a:pt x="0" y="3"/>
                  </a:cubicBezTo>
                  <a:cubicBezTo>
                    <a:pt x="0" y="22"/>
                    <a:pt x="0" y="22"/>
                    <a:pt x="0" y="22"/>
                  </a:cubicBezTo>
                  <a:cubicBezTo>
                    <a:pt x="0" y="23"/>
                    <a:pt x="0" y="24"/>
                    <a:pt x="1" y="2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33" name="Freeform 92"/>
          <p:cNvSpPr>
            <a:spLocks noEditPoints="1"/>
          </p:cNvSpPr>
          <p:nvPr/>
        </p:nvSpPr>
        <p:spPr bwMode="auto">
          <a:xfrm>
            <a:off x="6028230" y="3149514"/>
            <a:ext cx="365125" cy="550862"/>
          </a:xfrm>
          <a:custGeom>
            <a:avLst/>
            <a:gdLst>
              <a:gd name="T0" fmla="*/ 0 w 230"/>
              <a:gd name="T1" fmla="*/ 0 h 347"/>
              <a:gd name="T2" fmla="*/ 0 w 230"/>
              <a:gd name="T3" fmla="*/ 347 h 347"/>
              <a:gd name="T4" fmla="*/ 93 w 230"/>
              <a:gd name="T5" fmla="*/ 347 h 347"/>
              <a:gd name="T6" fmla="*/ 93 w 230"/>
              <a:gd name="T7" fmla="*/ 276 h 347"/>
              <a:gd name="T8" fmla="*/ 138 w 230"/>
              <a:gd name="T9" fmla="*/ 276 h 347"/>
              <a:gd name="T10" fmla="*/ 138 w 230"/>
              <a:gd name="T11" fmla="*/ 347 h 347"/>
              <a:gd name="T12" fmla="*/ 230 w 230"/>
              <a:gd name="T13" fmla="*/ 347 h 347"/>
              <a:gd name="T14" fmla="*/ 230 w 230"/>
              <a:gd name="T15" fmla="*/ 0 h 347"/>
              <a:gd name="T16" fmla="*/ 0 w 230"/>
              <a:gd name="T17" fmla="*/ 0 h 347"/>
              <a:gd name="T18" fmla="*/ 70 w 230"/>
              <a:gd name="T19" fmla="*/ 220 h 347"/>
              <a:gd name="T20" fmla="*/ 23 w 230"/>
              <a:gd name="T21" fmla="*/ 220 h 347"/>
              <a:gd name="T22" fmla="*/ 23 w 230"/>
              <a:gd name="T23" fmla="*/ 150 h 347"/>
              <a:gd name="T24" fmla="*/ 70 w 230"/>
              <a:gd name="T25" fmla="*/ 150 h 347"/>
              <a:gd name="T26" fmla="*/ 70 w 230"/>
              <a:gd name="T27" fmla="*/ 220 h 347"/>
              <a:gd name="T28" fmla="*/ 70 w 230"/>
              <a:gd name="T29" fmla="*/ 104 h 347"/>
              <a:gd name="T30" fmla="*/ 23 w 230"/>
              <a:gd name="T31" fmla="*/ 104 h 347"/>
              <a:gd name="T32" fmla="*/ 23 w 230"/>
              <a:gd name="T33" fmla="*/ 35 h 347"/>
              <a:gd name="T34" fmla="*/ 70 w 230"/>
              <a:gd name="T35" fmla="*/ 35 h 347"/>
              <a:gd name="T36" fmla="*/ 70 w 230"/>
              <a:gd name="T37" fmla="*/ 104 h 347"/>
              <a:gd name="T38" fmla="*/ 138 w 230"/>
              <a:gd name="T39" fmla="*/ 220 h 347"/>
              <a:gd name="T40" fmla="*/ 93 w 230"/>
              <a:gd name="T41" fmla="*/ 220 h 347"/>
              <a:gd name="T42" fmla="*/ 93 w 230"/>
              <a:gd name="T43" fmla="*/ 150 h 347"/>
              <a:gd name="T44" fmla="*/ 138 w 230"/>
              <a:gd name="T45" fmla="*/ 150 h 347"/>
              <a:gd name="T46" fmla="*/ 138 w 230"/>
              <a:gd name="T47" fmla="*/ 220 h 347"/>
              <a:gd name="T48" fmla="*/ 138 w 230"/>
              <a:gd name="T49" fmla="*/ 104 h 347"/>
              <a:gd name="T50" fmla="*/ 93 w 230"/>
              <a:gd name="T51" fmla="*/ 104 h 347"/>
              <a:gd name="T52" fmla="*/ 93 w 230"/>
              <a:gd name="T53" fmla="*/ 35 h 347"/>
              <a:gd name="T54" fmla="*/ 138 w 230"/>
              <a:gd name="T55" fmla="*/ 35 h 347"/>
              <a:gd name="T56" fmla="*/ 138 w 230"/>
              <a:gd name="T57" fmla="*/ 104 h 347"/>
              <a:gd name="T58" fmla="*/ 207 w 230"/>
              <a:gd name="T59" fmla="*/ 220 h 347"/>
              <a:gd name="T60" fmla="*/ 161 w 230"/>
              <a:gd name="T61" fmla="*/ 220 h 347"/>
              <a:gd name="T62" fmla="*/ 161 w 230"/>
              <a:gd name="T63" fmla="*/ 150 h 347"/>
              <a:gd name="T64" fmla="*/ 207 w 230"/>
              <a:gd name="T65" fmla="*/ 150 h 347"/>
              <a:gd name="T66" fmla="*/ 207 w 230"/>
              <a:gd name="T67" fmla="*/ 220 h 347"/>
              <a:gd name="T68" fmla="*/ 207 w 230"/>
              <a:gd name="T69" fmla="*/ 104 h 347"/>
              <a:gd name="T70" fmla="*/ 161 w 230"/>
              <a:gd name="T71" fmla="*/ 104 h 347"/>
              <a:gd name="T72" fmla="*/ 161 w 230"/>
              <a:gd name="T73" fmla="*/ 35 h 347"/>
              <a:gd name="T74" fmla="*/ 207 w 230"/>
              <a:gd name="T75" fmla="*/ 35 h 347"/>
              <a:gd name="T76" fmla="*/ 207 w 230"/>
              <a:gd name="T77" fmla="*/ 104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30" h="347">
                <a:moveTo>
                  <a:pt x="0" y="0"/>
                </a:moveTo>
                <a:lnTo>
                  <a:pt x="0" y="347"/>
                </a:lnTo>
                <a:lnTo>
                  <a:pt x="93" y="347"/>
                </a:lnTo>
                <a:lnTo>
                  <a:pt x="93" y="276"/>
                </a:lnTo>
                <a:lnTo>
                  <a:pt x="138" y="276"/>
                </a:lnTo>
                <a:lnTo>
                  <a:pt x="138" y="347"/>
                </a:lnTo>
                <a:lnTo>
                  <a:pt x="230" y="347"/>
                </a:lnTo>
                <a:lnTo>
                  <a:pt x="230" y="0"/>
                </a:lnTo>
                <a:lnTo>
                  <a:pt x="0" y="0"/>
                </a:lnTo>
                <a:close/>
                <a:moveTo>
                  <a:pt x="70" y="220"/>
                </a:moveTo>
                <a:lnTo>
                  <a:pt x="23" y="220"/>
                </a:lnTo>
                <a:lnTo>
                  <a:pt x="23" y="150"/>
                </a:lnTo>
                <a:lnTo>
                  <a:pt x="70" y="150"/>
                </a:lnTo>
                <a:lnTo>
                  <a:pt x="70" y="220"/>
                </a:lnTo>
                <a:close/>
                <a:moveTo>
                  <a:pt x="70" y="104"/>
                </a:moveTo>
                <a:lnTo>
                  <a:pt x="23" y="104"/>
                </a:lnTo>
                <a:lnTo>
                  <a:pt x="23" y="35"/>
                </a:lnTo>
                <a:lnTo>
                  <a:pt x="70" y="35"/>
                </a:lnTo>
                <a:lnTo>
                  <a:pt x="70" y="104"/>
                </a:lnTo>
                <a:close/>
                <a:moveTo>
                  <a:pt x="138" y="220"/>
                </a:moveTo>
                <a:lnTo>
                  <a:pt x="93" y="220"/>
                </a:lnTo>
                <a:lnTo>
                  <a:pt x="93" y="150"/>
                </a:lnTo>
                <a:lnTo>
                  <a:pt x="138" y="150"/>
                </a:lnTo>
                <a:lnTo>
                  <a:pt x="138" y="220"/>
                </a:lnTo>
                <a:close/>
                <a:moveTo>
                  <a:pt x="138" y="104"/>
                </a:moveTo>
                <a:lnTo>
                  <a:pt x="93" y="104"/>
                </a:lnTo>
                <a:lnTo>
                  <a:pt x="93" y="35"/>
                </a:lnTo>
                <a:lnTo>
                  <a:pt x="138" y="35"/>
                </a:lnTo>
                <a:lnTo>
                  <a:pt x="138" y="104"/>
                </a:lnTo>
                <a:close/>
                <a:moveTo>
                  <a:pt x="207" y="220"/>
                </a:moveTo>
                <a:lnTo>
                  <a:pt x="161" y="220"/>
                </a:lnTo>
                <a:lnTo>
                  <a:pt x="161" y="150"/>
                </a:lnTo>
                <a:lnTo>
                  <a:pt x="207" y="150"/>
                </a:lnTo>
                <a:lnTo>
                  <a:pt x="207" y="220"/>
                </a:lnTo>
                <a:close/>
                <a:moveTo>
                  <a:pt x="207" y="104"/>
                </a:moveTo>
                <a:lnTo>
                  <a:pt x="161" y="104"/>
                </a:lnTo>
                <a:lnTo>
                  <a:pt x="161" y="35"/>
                </a:lnTo>
                <a:lnTo>
                  <a:pt x="207" y="35"/>
                </a:lnTo>
                <a:lnTo>
                  <a:pt x="207" y="104"/>
                </a:lnTo>
                <a:close/>
              </a:path>
            </a:pathLst>
          </a:custGeom>
          <a:solidFill>
            <a:srgbClr val="5D5D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4" name="Rectangle 93"/>
          <p:cNvSpPr>
            <a:spLocks noChangeArrowheads="1"/>
          </p:cNvSpPr>
          <p:nvPr/>
        </p:nvSpPr>
        <p:spPr bwMode="auto">
          <a:xfrm>
            <a:off x="13168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5" name="Rectangle 94"/>
          <p:cNvSpPr>
            <a:spLocks noChangeArrowheads="1"/>
          </p:cNvSpPr>
          <p:nvPr/>
        </p:nvSpPr>
        <p:spPr bwMode="auto">
          <a:xfrm>
            <a:off x="6600031" y="3425739"/>
            <a:ext cx="4510088" cy="49212"/>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236" name="TextBox 235"/>
          <p:cNvSpPr txBox="1"/>
          <p:nvPr/>
        </p:nvSpPr>
        <p:spPr>
          <a:xfrm>
            <a:off x="678763" y="3721537"/>
            <a:ext cx="521810" cy="215444"/>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a:t>
            </a:r>
          </a:p>
        </p:txBody>
      </p:sp>
      <p:sp>
        <p:nvSpPr>
          <p:cNvPr id="237" name="TextBox 236"/>
          <p:cNvSpPr txBox="1"/>
          <p:nvPr/>
        </p:nvSpPr>
        <p:spPr>
          <a:xfrm>
            <a:off x="11260353" y="3721537"/>
            <a:ext cx="521810" cy="215444"/>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HOME</a:t>
            </a:r>
          </a:p>
        </p:txBody>
      </p:sp>
      <p:sp>
        <p:nvSpPr>
          <p:cNvPr id="238" name="TextBox 237"/>
          <p:cNvSpPr txBox="1"/>
          <p:nvPr/>
        </p:nvSpPr>
        <p:spPr>
          <a:xfrm>
            <a:off x="5688437" y="3721537"/>
            <a:ext cx="1044710" cy="215444"/>
          </a:xfrm>
          <a:prstGeom prst="rect">
            <a:avLst/>
          </a:prstGeom>
          <a:noFill/>
          <a:ln>
            <a:noFill/>
            <a:headEnd type="none" w="med" len="med"/>
            <a:tailEnd type="none" w="med" len="med"/>
          </a:ln>
        </p:spPr>
        <p:txBody>
          <a:bodyPr wrap="none" lIns="0" tIns="0" rIns="0" bIns="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39" normalizeH="0" baseline="0" noProof="0" dirty="0">
                <a:ln>
                  <a:noFill/>
                </a:ln>
                <a:gradFill>
                  <a:gsLst>
                    <a:gs pos="0">
                      <a:srgbClr val="505050"/>
                    </a:gs>
                    <a:gs pos="100000">
                      <a:srgbClr val="505050"/>
                    </a:gs>
                  </a:gsLst>
                  <a:lin ang="5400000" scaled="1"/>
                </a:gradFill>
                <a:effectLst/>
                <a:uLnTx/>
                <a:uFillTx/>
                <a:latin typeface="Segoe UI"/>
                <a:ea typeface="Segoe UI" pitchFamily="34" charset="0"/>
                <a:cs typeface="Segoe UI" pitchFamily="34" charset="0"/>
              </a:rPr>
              <a:t>WORKPLACE</a:t>
            </a:r>
          </a:p>
        </p:txBody>
      </p:sp>
    </p:spTree>
    <p:extLst>
      <p:ext uri="{BB962C8B-B14F-4D97-AF65-F5344CB8AC3E}">
        <p14:creationId xmlns:p14="http://schemas.microsoft.com/office/powerpoint/2010/main" val="414555047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Azure IoT Overview</a:t>
            </a:r>
          </a:p>
        </p:txBody>
      </p:sp>
    </p:spTree>
    <p:extLst>
      <p:ext uri="{BB962C8B-B14F-4D97-AF65-F5344CB8AC3E}">
        <p14:creationId xmlns:p14="http://schemas.microsoft.com/office/powerpoint/2010/main" val="171442062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Services for IoT</a:t>
            </a:r>
          </a:p>
        </p:txBody>
      </p:sp>
      <p:sp>
        <p:nvSpPr>
          <p:cNvPr id="4" name="Freeform 3"/>
          <p:cNvSpPr>
            <a:spLocks noChangeAspect="1"/>
          </p:cNvSpPr>
          <p:nvPr/>
        </p:nvSpPr>
        <p:spPr bwMode="auto">
          <a:xfrm rot="5280000">
            <a:off x="824918" y="1339153"/>
            <a:ext cx="480046" cy="610410"/>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sp>
        <p:nvSpPr>
          <p:cNvPr id="7" name="Rectangle 6"/>
          <p:cNvSpPr/>
          <p:nvPr/>
        </p:nvSpPr>
        <p:spPr>
          <a:xfrm>
            <a:off x="1568449" y="1324085"/>
            <a:ext cx="905429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Hub</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Connect, secure, communicate, monitor and manage billions of devices</a:t>
            </a:r>
          </a:p>
        </p:txBody>
      </p:sp>
      <p:grpSp>
        <p:nvGrpSpPr>
          <p:cNvPr id="9" name="Group 8"/>
          <p:cNvGrpSpPr/>
          <p:nvPr/>
        </p:nvGrpSpPr>
        <p:grpSpPr>
          <a:xfrm>
            <a:off x="700088" y="2278062"/>
            <a:ext cx="641349" cy="498475"/>
            <a:chOff x="1107857" y="-3310276"/>
            <a:chExt cx="641349" cy="498475"/>
          </a:xfrm>
        </p:grpSpPr>
        <p:sp>
          <p:nvSpPr>
            <p:cNvPr id="10"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5" name="Rectangle 14"/>
          <p:cNvSpPr/>
          <p:nvPr/>
        </p:nvSpPr>
        <p:spPr>
          <a:xfrm>
            <a:off x="1568449" y="2223695"/>
            <a:ext cx="905429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Stream Analytics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Real time stream processing for billions of IoT devices</a:t>
            </a:r>
          </a:p>
        </p:txBody>
      </p:sp>
      <p:grpSp>
        <p:nvGrpSpPr>
          <p:cNvPr id="28" name="Group 27"/>
          <p:cNvGrpSpPr/>
          <p:nvPr/>
        </p:nvGrpSpPr>
        <p:grpSpPr>
          <a:xfrm>
            <a:off x="844549" y="3212099"/>
            <a:ext cx="458787" cy="398463"/>
            <a:chOff x="2317532" y="-4150064"/>
            <a:chExt cx="458787" cy="398463"/>
          </a:xfrm>
        </p:grpSpPr>
        <p:sp>
          <p:nvSpPr>
            <p:cNvPr id="29"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3" name="Rectangle 2"/>
          <p:cNvSpPr/>
          <p:nvPr/>
        </p:nvSpPr>
        <p:spPr>
          <a:xfrm>
            <a:off x="1570037" y="3110536"/>
            <a:ext cx="82296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Storage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Blob, SQL, DocumentDB, Data Lake.  Storage to meet every need at the scale of IoT</a:t>
            </a:r>
          </a:p>
        </p:txBody>
      </p:sp>
      <p:grpSp>
        <p:nvGrpSpPr>
          <p:cNvPr id="37" name="Group 36"/>
          <p:cNvGrpSpPr/>
          <p:nvPr/>
        </p:nvGrpSpPr>
        <p:grpSpPr>
          <a:xfrm>
            <a:off x="850629" y="4106862"/>
            <a:ext cx="508000" cy="450851"/>
            <a:chOff x="3314482" y="-4918414"/>
            <a:chExt cx="508000" cy="450850"/>
          </a:xfrm>
        </p:grpSpPr>
        <p:sp>
          <p:nvSpPr>
            <p:cNvPr id="38"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39" name="Group 38"/>
            <p:cNvGrpSpPr/>
            <p:nvPr/>
          </p:nvGrpSpPr>
          <p:grpSpPr>
            <a:xfrm>
              <a:off x="3395444" y="-4880314"/>
              <a:ext cx="363537" cy="342900"/>
              <a:chOff x="3395444" y="-4880314"/>
              <a:chExt cx="363537" cy="342900"/>
            </a:xfrm>
          </p:grpSpPr>
          <p:sp>
            <p:nvSpPr>
              <p:cNvPr id="40"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2"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3"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4"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5"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6"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7"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8"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9"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0"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1"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52"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54" name="Rectangle 53"/>
          <p:cNvSpPr/>
          <p:nvPr/>
        </p:nvSpPr>
        <p:spPr>
          <a:xfrm>
            <a:off x="1570037" y="4070936"/>
            <a:ext cx="6216650" cy="806375"/>
          </a:xfrm>
          <a:prstGeom prst="rect">
            <a:avLst/>
          </a:prstGeom>
        </p:spPr>
        <p:txBody>
          <a:bodyPr>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App Service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Web and mobile apps for any platform on any device</a:t>
            </a:r>
          </a:p>
        </p:txBody>
      </p:sp>
      <p:grpSp>
        <p:nvGrpSpPr>
          <p:cNvPr id="55" name="Group 54"/>
          <p:cNvGrpSpPr/>
          <p:nvPr/>
        </p:nvGrpSpPr>
        <p:grpSpPr>
          <a:xfrm>
            <a:off x="856745" y="5074065"/>
            <a:ext cx="551330" cy="854276"/>
            <a:chOff x="8694268" y="2095333"/>
            <a:chExt cx="538477" cy="850348"/>
          </a:xfrm>
        </p:grpSpPr>
        <p:sp>
          <p:nvSpPr>
            <p:cNvPr id="56" name="Rectangle 287"/>
            <p:cNvSpPr>
              <a:spLocks noChangeArrowheads="1"/>
            </p:cNvSpPr>
            <p:nvPr/>
          </p:nvSpPr>
          <p:spPr bwMode="auto">
            <a:xfrm>
              <a:off x="8694268" y="2669956"/>
              <a:ext cx="63" cy="27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57" name="Rectangle 56"/>
            <p:cNvSpPr/>
            <p:nvPr>
              <p:custDataLst>
                <p:tags r:id="rId1"/>
              </p:custDataLst>
            </p:nvPr>
          </p:nvSpPr>
          <p:spPr bwMode="auto">
            <a:xfrm>
              <a:off x="8699209" y="2095333"/>
              <a:ext cx="533536" cy="533536"/>
            </a:xfrm>
            <a:prstGeom prst="rect">
              <a:avLst/>
            </a:prstGeom>
            <a:solidFill>
              <a:srgbClr val="0078D7"/>
            </a:solidFill>
            <a:ln w="10795" cap="flat" cmpd="sng" algn="ctr">
              <a:noFill/>
              <a:prstDash val="solid"/>
              <a:headEnd type="none" w="med" len="med"/>
              <a:tailEnd type="none" w="med" len="med"/>
            </a:ln>
            <a:effectLst/>
          </p:spPr>
          <p:txBody>
            <a:bodyPr vert="horz" wrap="square" lIns="68580" tIns="45720" rIns="68580" bIns="45720" numCol="1" rtlCol="0" anchor="b" anchorCtr="0" compatLnSpc="1">
              <a:prstTxWarp prst="textNoShape">
                <a:avLst/>
              </a:prstTxWarp>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1500" b="0" i="0" u="none" strike="noStrike" kern="0" cap="none" spc="0" normalizeH="0" baseline="0" noProof="0" dirty="0">
                <a:ln>
                  <a:noFill/>
                </a:ln>
                <a:gradFill flip="none" rotWithShape="1">
                  <a:gsLst>
                    <a:gs pos="5417">
                      <a:srgbClr val="FFFFFF"/>
                    </a:gs>
                    <a:gs pos="100000">
                      <a:srgbClr val="FFFFFF"/>
                    </a:gs>
                  </a:gsLst>
                  <a:lin ang="5400000" scaled="0"/>
                  <a:tileRect/>
                </a:gradFill>
                <a:effectLst/>
                <a:uLnTx/>
                <a:uFillTx/>
                <a:latin typeface="Segoe UI"/>
                <a:ea typeface="+mn-ea"/>
                <a:cs typeface="+mn-cs"/>
              </a:endParaRPr>
            </a:p>
          </p:txBody>
        </p:sp>
        <p:grpSp>
          <p:nvGrpSpPr>
            <p:cNvPr id="58" name="Group 57"/>
            <p:cNvGrpSpPr/>
            <p:nvPr/>
          </p:nvGrpSpPr>
          <p:grpSpPr>
            <a:xfrm>
              <a:off x="8831399" y="2232704"/>
              <a:ext cx="269157" cy="280308"/>
              <a:chOff x="11472827" y="4545788"/>
              <a:chExt cx="280728" cy="284825"/>
            </a:xfrm>
          </p:grpSpPr>
          <p:sp>
            <p:nvSpPr>
              <p:cNvPr id="59" name="Rounded Rectangle 58"/>
              <p:cNvSpPr/>
              <p:nvPr/>
            </p:nvSpPr>
            <p:spPr bwMode="auto">
              <a:xfrm>
                <a:off x="11472827" y="4699141"/>
                <a:ext cx="35603" cy="80649"/>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0" name="Rounded Rectangle 59"/>
              <p:cNvSpPr/>
              <p:nvPr/>
            </p:nvSpPr>
            <p:spPr bwMode="auto">
              <a:xfrm>
                <a:off x="11527518" y="4680314"/>
                <a:ext cx="35603" cy="111152"/>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1" name="Rounded Rectangle 60"/>
              <p:cNvSpPr/>
              <p:nvPr/>
            </p:nvSpPr>
            <p:spPr bwMode="auto">
              <a:xfrm>
                <a:off x="11581398" y="4660852"/>
                <a:ext cx="35603" cy="151148"/>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2" name="Rounded Rectangle 61"/>
              <p:cNvSpPr/>
              <p:nvPr/>
            </p:nvSpPr>
            <p:spPr bwMode="auto">
              <a:xfrm>
                <a:off x="11637498" y="4643936"/>
                <a:ext cx="35603" cy="186677"/>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auto" latinLnBrk="0" hangingPunct="1">
                  <a:lnSpc>
                    <a:spcPct val="90000"/>
                  </a:lnSpc>
                  <a:spcBef>
                    <a:spcPts val="0"/>
                  </a:spcBef>
                  <a:spcAft>
                    <a:spcPts val="0"/>
                  </a:spcAft>
                  <a:buClrTx/>
                  <a:buSzTx/>
                  <a:buFontTx/>
                  <a:buNone/>
                  <a:tabLst/>
                  <a:defRPr/>
                </a:pPr>
                <a:endParaRPr kumimoji="0" lang="en-US" sz="2000" b="1" i="0" u="none" strike="noStrike" kern="0" cap="none" spc="0" normalizeH="0" baseline="0" noProof="0" dirty="0">
                  <a:ln>
                    <a:noFill/>
                  </a:ln>
                  <a:solidFill>
                    <a:prstClr val="white"/>
                  </a:solidFill>
                  <a:effectLst/>
                  <a:uLnTx/>
                  <a:uFillTx/>
                  <a:latin typeface="Segoe UI Light"/>
                  <a:ea typeface="Segoe UI" pitchFamily="34" charset="0"/>
                  <a:cs typeface="Segoe UI" pitchFamily="34" charset="0"/>
                </a:endParaRPr>
              </a:p>
            </p:txBody>
          </p:sp>
          <p:sp>
            <p:nvSpPr>
              <p:cNvPr id="63" name="Freeform 62"/>
              <p:cNvSpPr/>
              <p:nvPr/>
            </p:nvSpPr>
            <p:spPr bwMode="auto">
              <a:xfrm>
                <a:off x="11487149" y="4545788"/>
                <a:ext cx="266406" cy="257746"/>
              </a:xfrm>
              <a:custGeom>
                <a:avLst/>
                <a:gdLst>
                  <a:gd name="connsiteX0" fmla="*/ 0 w 1136625"/>
                  <a:gd name="connsiteY0" fmla="*/ 528239 h 1114767"/>
                  <a:gd name="connsiteX1" fmla="*/ 0 w 1136625"/>
                  <a:gd name="connsiteY1" fmla="*/ 105648 h 1114767"/>
                  <a:gd name="connsiteX2" fmla="*/ 204010 w 1136625"/>
                  <a:gd name="connsiteY2" fmla="*/ 0 h 1114767"/>
                  <a:gd name="connsiteX3" fmla="*/ 983618 w 1136625"/>
                  <a:gd name="connsiteY3" fmla="*/ 247726 h 1114767"/>
                  <a:gd name="connsiteX4" fmla="*/ 1136625 w 1136625"/>
                  <a:gd name="connsiteY4" fmla="*/ 429877 h 1114767"/>
                  <a:gd name="connsiteX5" fmla="*/ 1136625 w 1136625"/>
                  <a:gd name="connsiteY5" fmla="*/ 958116 h 1114767"/>
                  <a:gd name="connsiteX6" fmla="*/ 987261 w 1136625"/>
                  <a:gd name="connsiteY6" fmla="*/ 1114767 h 1114767"/>
                  <a:gd name="connsiteX7" fmla="*/ 881613 w 1136625"/>
                  <a:gd name="connsiteY7" fmla="*/ 1052835 h 1114767"/>
                  <a:gd name="connsiteX0" fmla="*/ 0 w 1136625"/>
                  <a:gd name="connsiteY0" fmla="*/ 542295 h 1128823"/>
                  <a:gd name="connsiteX1" fmla="*/ 0 w 1136625"/>
                  <a:gd name="connsiteY1" fmla="*/ 119704 h 1128823"/>
                  <a:gd name="connsiteX2" fmla="*/ 204010 w 1136625"/>
                  <a:gd name="connsiteY2" fmla="*/ 14056 h 1128823"/>
                  <a:gd name="connsiteX3" fmla="*/ 983618 w 1136625"/>
                  <a:gd name="connsiteY3" fmla="*/ 261782 h 1128823"/>
                  <a:gd name="connsiteX4" fmla="*/ 1136625 w 1136625"/>
                  <a:gd name="connsiteY4" fmla="*/ 443933 h 1128823"/>
                  <a:gd name="connsiteX5" fmla="*/ 1136625 w 1136625"/>
                  <a:gd name="connsiteY5" fmla="*/ 972172 h 1128823"/>
                  <a:gd name="connsiteX6" fmla="*/ 987261 w 1136625"/>
                  <a:gd name="connsiteY6" fmla="*/ 1128823 h 1128823"/>
                  <a:gd name="connsiteX7" fmla="*/ 881613 w 1136625"/>
                  <a:gd name="connsiteY7" fmla="*/ 1066891 h 1128823"/>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6635"/>
                  <a:gd name="connsiteY0" fmla="*/ 546990 h 1133518"/>
                  <a:gd name="connsiteX1" fmla="*/ 10 w 1136635"/>
                  <a:gd name="connsiteY1" fmla="*/ 124399 h 1133518"/>
                  <a:gd name="connsiteX2" fmla="*/ 204020 w 1136635"/>
                  <a:gd name="connsiteY2" fmla="*/ 18751 h 1133518"/>
                  <a:gd name="connsiteX3" fmla="*/ 983628 w 1136635"/>
                  <a:gd name="connsiteY3" fmla="*/ 266477 h 1133518"/>
                  <a:gd name="connsiteX4" fmla="*/ 1136635 w 1136635"/>
                  <a:gd name="connsiteY4" fmla="*/ 448628 h 1133518"/>
                  <a:gd name="connsiteX5" fmla="*/ 1136635 w 1136635"/>
                  <a:gd name="connsiteY5" fmla="*/ 976867 h 1133518"/>
                  <a:gd name="connsiteX6" fmla="*/ 987271 w 1136635"/>
                  <a:gd name="connsiteY6" fmla="*/ 1133518 h 1133518"/>
                  <a:gd name="connsiteX7" fmla="*/ 881623 w 1136635"/>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33518"/>
                  <a:gd name="connsiteX1" fmla="*/ 10 w 1137407"/>
                  <a:gd name="connsiteY1" fmla="*/ 124399 h 1133518"/>
                  <a:gd name="connsiteX2" fmla="*/ 204020 w 1137407"/>
                  <a:gd name="connsiteY2" fmla="*/ 18751 h 1133518"/>
                  <a:gd name="connsiteX3" fmla="*/ 983628 w 1137407"/>
                  <a:gd name="connsiteY3" fmla="*/ 266477 h 1133518"/>
                  <a:gd name="connsiteX4" fmla="*/ 1136635 w 1137407"/>
                  <a:gd name="connsiteY4" fmla="*/ 448628 h 1133518"/>
                  <a:gd name="connsiteX5" fmla="*/ 1136635 w 1137407"/>
                  <a:gd name="connsiteY5" fmla="*/ 976867 h 1133518"/>
                  <a:gd name="connsiteX6" fmla="*/ 987271 w 1137407"/>
                  <a:gd name="connsiteY6" fmla="*/ 1133518 h 1133518"/>
                  <a:gd name="connsiteX7" fmla="*/ 881623 w 1137407"/>
                  <a:gd name="connsiteY7" fmla="*/ 1071586 h 1133518"/>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 name="connsiteX0" fmla="*/ 10 w 1137407"/>
                  <a:gd name="connsiteY0" fmla="*/ 546990 h 1141164"/>
                  <a:gd name="connsiteX1" fmla="*/ 10 w 1137407"/>
                  <a:gd name="connsiteY1" fmla="*/ 124399 h 1141164"/>
                  <a:gd name="connsiteX2" fmla="*/ 204020 w 1137407"/>
                  <a:gd name="connsiteY2" fmla="*/ 18751 h 1141164"/>
                  <a:gd name="connsiteX3" fmla="*/ 983628 w 1137407"/>
                  <a:gd name="connsiteY3" fmla="*/ 266477 h 1141164"/>
                  <a:gd name="connsiteX4" fmla="*/ 1136635 w 1137407"/>
                  <a:gd name="connsiteY4" fmla="*/ 448628 h 1141164"/>
                  <a:gd name="connsiteX5" fmla="*/ 1136635 w 1137407"/>
                  <a:gd name="connsiteY5" fmla="*/ 976867 h 1141164"/>
                  <a:gd name="connsiteX6" fmla="*/ 987271 w 1137407"/>
                  <a:gd name="connsiteY6" fmla="*/ 1133518 h 1141164"/>
                  <a:gd name="connsiteX7" fmla="*/ 881623 w 1137407"/>
                  <a:gd name="connsiteY7" fmla="*/ 1071586 h 1141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7407" h="1141164">
                    <a:moveTo>
                      <a:pt x="10" y="546990"/>
                    </a:moveTo>
                    <a:lnTo>
                      <a:pt x="10" y="124399"/>
                    </a:lnTo>
                    <a:cubicBezTo>
                      <a:pt x="-1205" y="41823"/>
                      <a:pt x="103230" y="-37108"/>
                      <a:pt x="204020" y="18751"/>
                    </a:cubicBezTo>
                    <a:lnTo>
                      <a:pt x="983628" y="266477"/>
                    </a:lnTo>
                    <a:cubicBezTo>
                      <a:pt x="1100205" y="312622"/>
                      <a:pt x="1143921" y="380625"/>
                      <a:pt x="1136635" y="448628"/>
                    </a:cubicBezTo>
                    <a:cubicBezTo>
                      <a:pt x="1136635" y="624708"/>
                      <a:pt x="1131778" y="877291"/>
                      <a:pt x="1136635" y="976867"/>
                    </a:cubicBezTo>
                    <a:cubicBezTo>
                      <a:pt x="1141492" y="1076443"/>
                      <a:pt x="1088062" y="1168734"/>
                      <a:pt x="987271" y="1133518"/>
                    </a:cubicBezTo>
                    <a:lnTo>
                      <a:pt x="881623" y="1071586"/>
                    </a:lnTo>
                  </a:path>
                </a:pathLst>
              </a:custGeom>
              <a:noFill/>
              <a:ln w="12700" cap="rnd" cmpd="sng" algn="ctr">
                <a:solidFill>
                  <a:srgbClr val="02162E"/>
                </a:solidFill>
                <a:prstDash val="solid"/>
                <a:headEnd type="none" w="med" len="med"/>
                <a:tailEnd type="none" w="med" len="med"/>
              </a:ln>
              <a:effectLst/>
            </p:spPr>
            <p:txBody>
              <a:bodyPr rtlCol="0" anchor="ctr"/>
              <a:lstStyle/>
              <a:p>
                <a:pPr marL="0" marR="0" lvl="0" indent="0" algn="ctr"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grpSp>
      </p:grpSp>
      <p:sp>
        <p:nvSpPr>
          <p:cNvPr id="64" name="Rectangle 63"/>
          <p:cNvSpPr/>
          <p:nvPr/>
        </p:nvSpPr>
        <p:spPr>
          <a:xfrm>
            <a:off x="1570037" y="4996834"/>
            <a:ext cx="99060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Power BI</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Dashboards and data connectors to visualize any data</a:t>
            </a:r>
          </a:p>
        </p:txBody>
      </p:sp>
      <p:grpSp>
        <p:nvGrpSpPr>
          <p:cNvPr id="65" name="Group 64"/>
          <p:cNvGrpSpPr/>
          <p:nvPr/>
        </p:nvGrpSpPr>
        <p:grpSpPr>
          <a:xfrm>
            <a:off x="944291" y="6101240"/>
            <a:ext cx="425451" cy="427039"/>
            <a:chOff x="5737007" y="-3299164"/>
            <a:chExt cx="425450" cy="427038"/>
          </a:xfrm>
        </p:grpSpPr>
        <p:sp>
          <p:nvSpPr>
            <p:cNvPr id="66"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7"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69" name="Rectangle 68"/>
          <p:cNvSpPr/>
          <p:nvPr/>
        </p:nvSpPr>
        <p:spPr>
          <a:xfrm>
            <a:off x="1570037" y="6043714"/>
            <a:ext cx="10439400" cy="806375"/>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Logic Apps</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Powerful workflows to automate business processes</a:t>
            </a:r>
          </a:p>
        </p:txBody>
      </p:sp>
      <p:sp>
        <p:nvSpPr>
          <p:cNvPr id="70" name="Rectangle 69"/>
          <p:cNvSpPr/>
          <p:nvPr/>
        </p:nvSpPr>
        <p:spPr>
          <a:xfrm>
            <a:off x="9799637" y="6043714"/>
            <a:ext cx="4573588" cy="535531"/>
          </a:xfrm>
          <a:prstGeom prst="rect">
            <a:avLst/>
          </a:prstGeom>
        </p:spPr>
        <p:txBody>
          <a:bodyPr wrap="square">
            <a:spAutoFit/>
          </a:bodyPr>
          <a:lstStyle/>
          <a:p>
            <a:pPr marL="0" marR="0" lvl="0" indent="0" algn="l" defTabSz="932742" rtl="0" eaLnBrk="1" fontAlgn="auto" latinLnBrk="0" hangingPunct="1">
              <a:lnSpc>
                <a:spcPct val="90000"/>
              </a:lnSpc>
              <a:spcBef>
                <a:spcPct val="20000"/>
              </a:spcBef>
              <a:spcAft>
                <a:spcPts val="0"/>
              </a:spcAft>
              <a:buClrTx/>
              <a:buSzPct val="90000"/>
              <a:buFontTx/>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And More…</a:t>
            </a:r>
          </a:p>
        </p:txBody>
      </p:sp>
    </p:spTree>
    <p:extLst>
      <p:ext uri="{BB962C8B-B14F-4D97-AF65-F5344CB8AC3E}">
        <p14:creationId xmlns:p14="http://schemas.microsoft.com/office/powerpoint/2010/main" val="2127598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500"/>
                                        <p:tgtEl>
                                          <p:spTgt spid="3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55"/>
                                        </p:tgtEl>
                                        <p:attrNameLst>
                                          <p:attrName>style.visibility</p:attrName>
                                        </p:attrNameLst>
                                      </p:cBhvr>
                                      <p:to>
                                        <p:strVal val="visible"/>
                                      </p:to>
                                    </p:set>
                                    <p:animEffect transition="in" filter="fade">
                                      <p:cBhvr>
                                        <p:cTn id="35" dur="500"/>
                                        <p:tgtEl>
                                          <p:spTgt spid="5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500"/>
                                        <p:tgtEl>
                                          <p:spTgt spid="6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9"/>
                                        </p:tgtEl>
                                        <p:attrNameLst>
                                          <p:attrName>style.visibility</p:attrName>
                                        </p:attrNameLst>
                                      </p:cBhvr>
                                      <p:to>
                                        <p:strVal val="visible"/>
                                      </p:to>
                                    </p:set>
                                    <p:animEffect transition="in" filter="fade">
                                      <p:cBhvr>
                                        <p:cTn id="45" dur="500"/>
                                        <p:tgtEl>
                                          <p:spTgt spid="6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fade">
                                      <p:cBhvr>
                                        <p:cTn id="4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5" grpId="0"/>
      <p:bldP spid="3" grpId="0"/>
      <p:bldP spid="54" grpId="0"/>
      <p:bldP spid="64" grpId="0"/>
      <p:bldP spid="69" grpId="0"/>
      <p:bldP spid="7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lvl="0">
              <a:lnSpc>
                <a:spcPct val="100000"/>
              </a:lnSpc>
              <a:spcBef>
                <a:spcPts val="0"/>
              </a:spcBef>
            </a:pPr>
            <a:r>
              <a:rPr lang="en-US" dirty="0"/>
              <a:t>Azure IoT Suite</a:t>
            </a:r>
            <a:br>
              <a:rPr lang="en-US" dirty="0"/>
            </a:br>
            <a:r>
              <a:rPr lang="en-US" sz="3200" spc="0" dirty="0">
                <a:ln>
                  <a:noFill/>
                </a:ln>
                <a:gradFill>
                  <a:gsLst>
                    <a:gs pos="0">
                      <a:srgbClr val="0078D7"/>
                    </a:gs>
                    <a:gs pos="100000">
                      <a:srgbClr val="0078D7"/>
                    </a:gs>
                  </a:gsLst>
                  <a:lin ang="5400000" scaled="0"/>
                </a:gradFill>
                <a:latin typeface="Segoe UI Light" panose="020B0502040204020203" pitchFamily="34" charset="0"/>
                <a:cs typeface="Segoe UI Light" panose="020B0502040204020203" pitchFamily="34" charset="0"/>
              </a:rPr>
              <a:t>Get started in minutes &amp; customize to meet your needs</a:t>
            </a:r>
            <a:br>
              <a:rPr lang="en-US" sz="3200" spc="0" dirty="0">
                <a:ln>
                  <a:noFill/>
                </a:ln>
                <a:gradFill>
                  <a:gsLst>
                    <a:gs pos="0">
                      <a:srgbClr val="0078D7"/>
                    </a:gs>
                    <a:gs pos="100000">
                      <a:srgbClr val="0078D7"/>
                    </a:gs>
                  </a:gsLst>
                  <a:lin ang="5400000" scaled="0"/>
                </a:gradFill>
                <a:latin typeface="Segoe UI"/>
                <a:cs typeface="+mn-cs"/>
              </a:rPr>
            </a:br>
            <a:r>
              <a:rPr lang="en-US" dirty="0"/>
              <a:t> </a:t>
            </a:r>
          </a:p>
        </p:txBody>
      </p:sp>
      <p:sp>
        <p:nvSpPr>
          <p:cNvPr id="5" name="Title 1"/>
          <p:cNvSpPr txBox="1">
            <a:spLocks/>
          </p:cNvSpPr>
          <p:nvPr/>
        </p:nvSpPr>
        <p:spPr>
          <a:xfrm>
            <a:off x="427037" y="1668462"/>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br>
              <a:rPr kumimoji="0" lang="en-US" sz="4800" b="0" i="0" u="none" strike="noStrike" kern="1200" cap="none" spc="-102" normalizeH="0" baseline="0" noProof="0" dirty="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endParaRPr kumimoji="0" lang="en-US" sz="4000" b="0" i="0" u="none" strike="noStrike" kern="1200" cap="none" spc="-102" normalizeH="0" baseline="0" noProof="0" dirty="0">
              <a:ln w="3175">
                <a:noFill/>
              </a:ln>
              <a:gradFill>
                <a:gsLst>
                  <a:gs pos="0">
                    <a:srgbClr val="0078D7"/>
                  </a:gs>
                  <a:gs pos="100000">
                    <a:srgbClr val="0078D7"/>
                  </a:gs>
                </a:gsLst>
                <a:lin ang="5400000" scaled="0"/>
              </a:gradFill>
              <a:effectLst/>
              <a:uLnTx/>
              <a:uFillTx/>
              <a:latin typeface="Segoe UI Light"/>
              <a:ea typeface="+mn-ea"/>
              <a:cs typeface="Segoe UI" pitchFamily="34" charset="0"/>
            </a:endParaRPr>
          </a:p>
        </p:txBody>
      </p:sp>
      <p:sp>
        <p:nvSpPr>
          <p:cNvPr id="141" name="Azuee Iot Suite"/>
          <p:cNvSpPr>
            <a:spLocks noChangeArrowheads="1"/>
          </p:cNvSpPr>
          <p:nvPr/>
        </p:nvSpPr>
        <p:spPr bwMode="auto">
          <a:xfrm>
            <a:off x="3180470" y="2001701"/>
            <a:ext cx="5645640" cy="4091953"/>
          </a:xfrm>
          <a:prstGeom prst="rect">
            <a:avLst/>
          </a:pr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142" name="Rectangle 148"/>
          <p:cNvSpPr>
            <a:spLocks noChangeArrowheads="1"/>
          </p:cNvSpPr>
          <p:nvPr/>
        </p:nvSpPr>
        <p:spPr bwMode="auto">
          <a:xfrm>
            <a:off x="7136245" y="3089089"/>
            <a:ext cx="3367400" cy="2365199"/>
          </a:xfrm>
          <a:prstGeom prst="rect">
            <a:avLst/>
          </a:prstGeom>
          <a:noFill/>
          <a:ln>
            <a:noFill/>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43" name="Group 142"/>
          <p:cNvGrpSpPr/>
          <p:nvPr/>
        </p:nvGrpSpPr>
        <p:grpSpPr>
          <a:xfrm>
            <a:off x="1996354" y="4126573"/>
            <a:ext cx="1054100" cy="115888"/>
            <a:chOff x="2220913" y="3722688"/>
            <a:chExt cx="1054100" cy="115888"/>
          </a:xfrm>
          <a:solidFill>
            <a:srgbClr val="505050">
              <a:lumMod val="75000"/>
            </a:srgbClr>
          </a:solidFill>
        </p:grpSpPr>
        <p:sp>
          <p:nvSpPr>
            <p:cNvPr id="144" name="Line 18"/>
            <p:cNvSpPr>
              <a:spLocks noChangeShapeType="1"/>
            </p:cNvSpPr>
            <p:nvPr/>
          </p:nvSpPr>
          <p:spPr bwMode="auto">
            <a:xfrm>
              <a:off x="2220913" y="3779838"/>
              <a:ext cx="966788" cy="0"/>
            </a:xfrm>
            <a:prstGeom prst="line">
              <a:avLst/>
            </a:prstGeom>
            <a:grpFill/>
            <a:ln w="22225" cap="rnd">
              <a:solidFill>
                <a:srgbClr val="505050">
                  <a:lumMod val="75000"/>
                </a:srgbClr>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Freeform 19"/>
            <p:cNvSpPr>
              <a:spLocks/>
            </p:cNvSpPr>
            <p:nvPr/>
          </p:nvSpPr>
          <p:spPr bwMode="auto">
            <a:xfrm>
              <a:off x="3159125" y="3722688"/>
              <a:ext cx="115888" cy="115888"/>
            </a:xfrm>
            <a:custGeom>
              <a:avLst/>
              <a:gdLst>
                <a:gd name="T0" fmla="*/ 171 w 171"/>
                <a:gd name="T1" fmla="*/ 85 h 171"/>
                <a:gd name="T2" fmla="*/ 0 w 171"/>
                <a:gd name="T3" fmla="*/ 171 h 171"/>
                <a:gd name="T4" fmla="*/ 0 w 171"/>
                <a:gd name="T5" fmla="*/ 0 h 171"/>
                <a:gd name="T6" fmla="*/ 171 w 171"/>
                <a:gd name="T7" fmla="*/ 85 h 171"/>
              </a:gdLst>
              <a:ahLst/>
              <a:cxnLst>
                <a:cxn ang="0">
                  <a:pos x="T0" y="T1"/>
                </a:cxn>
                <a:cxn ang="0">
                  <a:pos x="T2" y="T3"/>
                </a:cxn>
                <a:cxn ang="0">
                  <a:pos x="T4" y="T5"/>
                </a:cxn>
                <a:cxn ang="0">
                  <a:pos x="T6" y="T7"/>
                </a:cxn>
              </a:cxnLst>
              <a:rect l="0" t="0" r="r" b="b"/>
              <a:pathLst>
                <a:path w="171" h="171">
                  <a:moveTo>
                    <a:pt x="171" y="85"/>
                  </a:moveTo>
                  <a:lnTo>
                    <a:pt x="0" y="171"/>
                  </a:lnTo>
                  <a:cubicBezTo>
                    <a:pt x="27" y="117"/>
                    <a:pt x="27" y="54"/>
                    <a:pt x="0" y="0"/>
                  </a:cubicBezTo>
                  <a:lnTo>
                    <a:pt x="171" y="85"/>
                  </a:ln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46" name="Group 145"/>
          <p:cNvGrpSpPr/>
          <p:nvPr/>
        </p:nvGrpSpPr>
        <p:grpSpPr>
          <a:xfrm>
            <a:off x="1996353" y="4386923"/>
            <a:ext cx="1041400" cy="115888"/>
            <a:chOff x="2220913" y="3983038"/>
            <a:chExt cx="1041400" cy="115888"/>
          </a:xfrm>
        </p:grpSpPr>
        <p:sp>
          <p:nvSpPr>
            <p:cNvPr id="14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49" name="Rectangle 20"/>
          <p:cNvSpPr>
            <a:spLocks noChangeArrowheads="1"/>
          </p:cNvSpPr>
          <p:nvPr/>
        </p:nvSpPr>
        <p:spPr bwMode="auto">
          <a:xfrm>
            <a:off x="10709147" y="2773929"/>
            <a:ext cx="1098088" cy="2853557"/>
          </a:xfrm>
          <a:prstGeom prst="rect">
            <a:avLst/>
          </a:prstGeom>
          <a:solidFill>
            <a:srgbClr val="89CB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574" rtl="0" eaLnBrk="1" fontAlgn="auto" latinLnBrk="0" hangingPunct="1">
              <a:lnSpc>
                <a:spcPct val="100000"/>
              </a:lnSpc>
              <a:spcBef>
                <a:spcPts val="0"/>
              </a:spcBef>
              <a:spcAft>
                <a:spcPts val="0"/>
              </a:spcAft>
              <a:buClrTx/>
              <a:buSzTx/>
              <a:buFontTx/>
              <a:buNone/>
              <a:tabLst/>
              <a:defRPr/>
            </a:pPr>
            <a:r>
              <a:rPr kumimoji="0" lang="en-US" altLang="en-US" sz="1600"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Business Process</a:t>
            </a:r>
          </a:p>
          <a:p>
            <a:pPr marL="0" marR="0" lvl="0" indent="0" algn="l" defTabSz="932574" rtl="0" eaLnBrk="1" fontAlgn="auto" latinLnBrk="0" hangingPunct="1">
              <a:lnSpc>
                <a:spcPct val="100000"/>
              </a:lnSpc>
              <a:spcBef>
                <a:spcPts val="0"/>
              </a:spcBef>
              <a:spcAft>
                <a:spcPts val="0"/>
              </a:spcAft>
              <a:buClrTx/>
              <a:buSzTx/>
              <a:buFontTx/>
              <a:buNone/>
              <a:tabLst/>
              <a:defRPr/>
            </a:pPr>
            <a:br>
              <a:rPr kumimoji="0" lang="en-US" sz="1600" b="1"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br>
            <a:r>
              <a:rPr kumimoji="0" lang="en-US" sz="1400" b="0" i="0" u="none" strike="noStrike" kern="0" cap="none" spc="0" normalizeH="0" baseline="0" noProof="0" dirty="0">
                <a:ln>
                  <a:noFill/>
                </a:ln>
                <a:solidFill>
                  <a:srgbClr val="0078D7"/>
                </a:solidFill>
                <a:effectLst/>
                <a:uLnTx/>
                <a:uFillTx/>
                <a:latin typeface="Segoe UI Light" panose="020B0502040204020203" pitchFamily="34" charset="0"/>
                <a:ea typeface="+mn-ea"/>
                <a:cs typeface="Segoe UI Light" panose="020B0502040204020203" pitchFamily="34" charset="0"/>
              </a:rPr>
              <a:t>ERP/CRM</a:t>
            </a:r>
          </a:p>
        </p:txBody>
      </p:sp>
      <p:sp>
        <p:nvSpPr>
          <p:cNvPr id="150" name="Freeform 149"/>
          <p:cNvSpPr>
            <a:spLocks noChangeAspect="1"/>
          </p:cNvSpPr>
          <p:nvPr/>
        </p:nvSpPr>
        <p:spPr bwMode="auto">
          <a:xfrm rot="5280000">
            <a:off x="3452682" y="3973078"/>
            <a:ext cx="447332" cy="568812"/>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070C0"/>
          </a:solidFill>
          <a:ln w="1079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5417">
                    <a:srgbClr val="505050"/>
                  </a:gs>
                  <a:gs pos="100000">
                    <a:srgbClr val="505050"/>
                  </a:gs>
                </a:gsLst>
                <a:lin ang="5400000" scaled="0"/>
              </a:gradFill>
              <a:effectLst/>
              <a:uLnTx/>
              <a:uFillTx/>
              <a:latin typeface="Segoe UI"/>
              <a:ea typeface="+mn-ea"/>
              <a:cs typeface="+mn-cs"/>
            </a:endParaRPr>
          </a:p>
        </p:txBody>
      </p:sp>
      <p:grpSp>
        <p:nvGrpSpPr>
          <p:cNvPr id="151" name="Group 150"/>
          <p:cNvGrpSpPr/>
          <p:nvPr/>
        </p:nvGrpSpPr>
        <p:grpSpPr>
          <a:xfrm>
            <a:off x="5587266" y="4024028"/>
            <a:ext cx="517527" cy="515939"/>
            <a:chOff x="2296894" y="-3310276"/>
            <a:chExt cx="484187" cy="498475"/>
          </a:xfrm>
        </p:grpSpPr>
        <p:sp>
          <p:nvSpPr>
            <p:cNvPr id="152" name="Freeform 172"/>
            <p:cNvSpPr>
              <a:spLocks/>
            </p:cNvSpPr>
            <p:nvPr/>
          </p:nvSpPr>
          <p:spPr bwMode="auto">
            <a:xfrm>
              <a:off x="2514382" y="-3142001"/>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1 h 87"/>
                <a:gd name="T10" fmla="*/ 11 w 110"/>
                <a:gd name="T11" fmla="*/ 0 h 87"/>
                <a:gd name="T12" fmla="*/ 99 w 110"/>
                <a:gd name="T13" fmla="*/ 0 h 87"/>
                <a:gd name="T14" fmla="*/ 110 w 110"/>
                <a:gd name="T15" fmla="*/ 11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1"/>
                  </a:lnTo>
                  <a:cubicBezTo>
                    <a:pt x="0" y="5"/>
                    <a:pt x="5" y="0"/>
                    <a:pt x="11" y="0"/>
                  </a:cubicBezTo>
                  <a:lnTo>
                    <a:pt x="99" y="0"/>
                  </a:lnTo>
                  <a:cubicBezTo>
                    <a:pt x="105" y="0"/>
                    <a:pt x="110" y="5"/>
                    <a:pt x="110" y="11"/>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3" name="Freeform 173"/>
            <p:cNvSpPr>
              <a:spLocks/>
            </p:cNvSpPr>
            <p:nvPr/>
          </p:nvSpPr>
          <p:spPr bwMode="auto">
            <a:xfrm>
              <a:off x="2631857" y="-3092789"/>
              <a:ext cx="80962" cy="66675"/>
            </a:xfrm>
            <a:custGeom>
              <a:avLst/>
              <a:gdLst>
                <a:gd name="T0" fmla="*/ 109 w 110"/>
                <a:gd name="T1" fmla="*/ 76 h 88"/>
                <a:gd name="T2" fmla="*/ 97 w 110"/>
                <a:gd name="T3" fmla="*/ 88 h 88"/>
                <a:gd name="T4" fmla="*/ 12 w 110"/>
                <a:gd name="T5" fmla="*/ 88 h 88"/>
                <a:gd name="T6" fmla="*/ 0 w 110"/>
                <a:gd name="T7" fmla="*/ 76 h 88"/>
                <a:gd name="T8" fmla="*/ 0 w 110"/>
                <a:gd name="T9" fmla="*/ 12 h 88"/>
                <a:gd name="T10" fmla="*/ 12 w 110"/>
                <a:gd name="T11" fmla="*/ 0 h 88"/>
                <a:gd name="T12" fmla="*/ 99 w 110"/>
                <a:gd name="T13" fmla="*/ 0 h 88"/>
                <a:gd name="T14" fmla="*/ 110 w 110"/>
                <a:gd name="T15" fmla="*/ 12 h 88"/>
                <a:gd name="T16" fmla="*/ 110 w 110"/>
                <a:gd name="T17" fmla="*/ 76 h 88"/>
                <a:gd name="T18" fmla="*/ 109 w 110"/>
                <a:gd name="T19" fmla="*/ 76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0" h="88">
                  <a:moveTo>
                    <a:pt x="109" y="76"/>
                  </a:moveTo>
                  <a:cubicBezTo>
                    <a:pt x="109" y="83"/>
                    <a:pt x="104" y="88"/>
                    <a:pt x="97" y="88"/>
                  </a:cubicBezTo>
                  <a:lnTo>
                    <a:pt x="12" y="88"/>
                  </a:lnTo>
                  <a:cubicBezTo>
                    <a:pt x="5" y="88"/>
                    <a:pt x="0" y="83"/>
                    <a:pt x="0" y="76"/>
                  </a:cubicBezTo>
                  <a:lnTo>
                    <a:pt x="0" y="12"/>
                  </a:lnTo>
                  <a:cubicBezTo>
                    <a:pt x="0" y="5"/>
                    <a:pt x="5" y="0"/>
                    <a:pt x="12" y="0"/>
                  </a:cubicBezTo>
                  <a:lnTo>
                    <a:pt x="99" y="0"/>
                  </a:lnTo>
                  <a:cubicBezTo>
                    <a:pt x="106" y="0"/>
                    <a:pt x="110" y="5"/>
                    <a:pt x="110" y="12"/>
                  </a:cubicBezTo>
                  <a:lnTo>
                    <a:pt x="110" y="76"/>
                  </a:lnTo>
                  <a:lnTo>
                    <a:pt x="109"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4" name="Freeform 174"/>
            <p:cNvSpPr>
              <a:spLocks/>
            </p:cNvSpPr>
            <p:nvPr/>
          </p:nvSpPr>
          <p:spPr bwMode="auto">
            <a:xfrm>
              <a:off x="2514382" y="-3041989"/>
              <a:ext cx="82550" cy="65088"/>
            </a:xfrm>
            <a:custGeom>
              <a:avLst/>
              <a:gdLst>
                <a:gd name="T0" fmla="*/ 110 w 110"/>
                <a:gd name="T1" fmla="*/ 76 h 87"/>
                <a:gd name="T2" fmla="*/ 99 w 110"/>
                <a:gd name="T3" fmla="*/ 87 h 87"/>
                <a:gd name="T4" fmla="*/ 11 w 110"/>
                <a:gd name="T5" fmla="*/ 87 h 87"/>
                <a:gd name="T6" fmla="*/ 0 w 110"/>
                <a:gd name="T7" fmla="*/ 76 h 87"/>
                <a:gd name="T8" fmla="*/ 0 w 110"/>
                <a:gd name="T9" fmla="*/ 12 h 87"/>
                <a:gd name="T10" fmla="*/ 11 w 110"/>
                <a:gd name="T11" fmla="*/ 0 h 87"/>
                <a:gd name="T12" fmla="*/ 99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9" y="87"/>
                  </a:cubicBezTo>
                  <a:lnTo>
                    <a:pt x="11" y="87"/>
                  </a:lnTo>
                  <a:cubicBezTo>
                    <a:pt x="5" y="87"/>
                    <a:pt x="0" y="82"/>
                    <a:pt x="0" y="76"/>
                  </a:cubicBezTo>
                  <a:lnTo>
                    <a:pt x="0" y="12"/>
                  </a:lnTo>
                  <a:cubicBezTo>
                    <a:pt x="0" y="5"/>
                    <a:pt x="5" y="0"/>
                    <a:pt x="11" y="0"/>
                  </a:cubicBezTo>
                  <a:lnTo>
                    <a:pt x="99" y="0"/>
                  </a:lnTo>
                  <a:cubicBezTo>
                    <a:pt x="105" y="0"/>
                    <a:pt x="110" y="5"/>
                    <a:pt x="110" y="12"/>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5" name="Freeform 175"/>
            <p:cNvSpPr>
              <a:spLocks/>
            </p:cNvSpPr>
            <p:nvPr/>
          </p:nvSpPr>
          <p:spPr bwMode="auto">
            <a:xfrm>
              <a:off x="2396907" y="-3194389"/>
              <a:ext cx="84137" cy="66675"/>
            </a:xfrm>
            <a:custGeom>
              <a:avLst/>
              <a:gdLst>
                <a:gd name="T0" fmla="*/ 112 w 112"/>
                <a:gd name="T1" fmla="*/ 79 h 91"/>
                <a:gd name="T2" fmla="*/ 100 w 112"/>
                <a:gd name="T3" fmla="*/ 91 h 91"/>
                <a:gd name="T4" fmla="*/ 11 w 112"/>
                <a:gd name="T5" fmla="*/ 91 h 91"/>
                <a:gd name="T6" fmla="*/ 0 w 112"/>
                <a:gd name="T7" fmla="*/ 79 h 91"/>
                <a:gd name="T8" fmla="*/ 0 w 112"/>
                <a:gd name="T9" fmla="*/ 12 h 91"/>
                <a:gd name="T10" fmla="*/ 11 w 112"/>
                <a:gd name="T11" fmla="*/ 0 h 91"/>
                <a:gd name="T12" fmla="*/ 98 w 112"/>
                <a:gd name="T13" fmla="*/ 0 h 91"/>
                <a:gd name="T14" fmla="*/ 112 w 112"/>
                <a:gd name="T15" fmla="*/ 12 h 91"/>
                <a:gd name="T16" fmla="*/ 112 w 112"/>
                <a:gd name="T17" fmla="*/ 7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91">
                  <a:moveTo>
                    <a:pt x="112" y="79"/>
                  </a:moveTo>
                  <a:cubicBezTo>
                    <a:pt x="112" y="86"/>
                    <a:pt x="107" y="91"/>
                    <a:pt x="100" y="91"/>
                  </a:cubicBezTo>
                  <a:lnTo>
                    <a:pt x="11" y="91"/>
                  </a:lnTo>
                  <a:cubicBezTo>
                    <a:pt x="4" y="91"/>
                    <a:pt x="0" y="86"/>
                    <a:pt x="0" y="79"/>
                  </a:cubicBezTo>
                  <a:lnTo>
                    <a:pt x="0" y="12"/>
                  </a:lnTo>
                  <a:cubicBezTo>
                    <a:pt x="0" y="5"/>
                    <a:pt x="4" y="0"/>
                    <a:pt x="11" y="0"/>
                  </a:cubicBezTo>
                  <a:lnTo>
                    <a:pt x="98" y="0"/>
                  </a:lnTo>
                  <a:cubicBezTo>
                    <a:pt x="107" y="0"/>
                    <a:pt x="112" y="5"/>
                    <a:pt x="112" y="12"/>
                  </a:cubicBezTo>
                  <a:lnTo>
                    <a:pt x="112" y="79"/>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6" name="Freeform 176"/>
            <p:cNvSpPr>
              <a:spLocks/>
            </p:cNvSpPr>
            <p:nvPr/>
          </p:nvSpPr>
          <p:spPr bwMode="auto">
            <a:xfrm>
              <a:off x="2296894" y="-3310276"/>
              <a:ext cx="482600" cy="117475"/>
            </a:xfrm>
            <a:custGeom>
              <a:avLst/>
              <a:gdLst>
                <a:gd name="T0" fmla="*/ 640 w 651"/>
                <a:gd name="T1" fmla="*/ 0 h 157"/>
                <a:gd name="T2" fmla="*/ 12 w 651"/>
                <a:gd name="T3" fmla="*/ 0 h 157"/>
                <a:gd name="T4" fmla="*/ 0 w 651"/>
                <a:gd name="T5" fmla="*/ 12 h 157"/>
                <a:gd name="T6" fmla="*/ 0 w 651"/>
                <a:gd name="T7" fmla="*/ 145 h 157"/>
                <a:gd name="T8" fmla="*/ 12 w 651"/>
                <a:gd name="T9" fmla="*/ 157 h 157"/>
                <a:gd name="T10" fmla="*/ 79 w 651"/>
                <a:gd name="T11" fmla="*/ 157 h 157"/>
                <a:gd name="T12" fmla="*/ 91 w 651"/>
                <a:gd name="T13" fmla="*/ 145 h 157"/>
                <a:gd name="T14" fmla="*/ 91 w 651"/>
                <a:gd name="T15" fmla="*/ 89 h 157"/>
                <a:gd name="T16" fmla="*/ 561 w 651"/>
                <a:gd name="T17" fmla="*/ 89 h 157"/>
                <a:gd name="T18" fmla="*/ 561 w 651"/>
                <a:gd name="T19" fmla="*/ 145 h 157"/>
                <a:gd name="T20" fmla="*/ 574 w 651"/>
                <a:gd name="T21" fmla="*/ 157 h 157"/>
                <a:gd name="T22" fmla="*/ 638 w 651"/>
                <a:gd name="T23" fmla="*/ 157 h 157"/>
                <a:gd name="T24" fmla="*/ 650 w 651"/>
                <a:gd name="T25" fmla="*/ 145 h 157"/>
                <a:gd name="T26" fmla="*/ 650 w 651"/>
                <a:gd name="T27" fmla="*/ 12 h 157"/>
                <a:gd name="T28" fmla="*/ 640 w 651"/>
                <a:gd name="T2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1" h="157">
                  <a:moveTo>
                    <a:pt x="640" y="0"/>
                  </a:moveTo>
                  <a:lnTo>
                    <a:pt x="12" y="0"/>
                  </a:lnTo>
                  <a:cubicBezTo>
                    <a:pt x="5" y="0"/>
                    <a:pt x="0" y="5"/>
                    <a:pt x="0" y="12"/>
                  </a:cubicBezTo>
                  <a:lnTo>
                    <a:pt x="0" y="145"/>
                  </a:lnTo>
                  <a:cubicBezTo>
                    <a:pt x="0" y="152"/>
                    <a:pt x="5" y="157"/>
                    <a:pt x="12" y="157"/>
                  </a:cubicBezTo>
                  <a:lnTo>
                    <a:pt x="79" y="157"/>
                  </a:lnTo>
                  <a:cubicBezTo>
                    <a:pt x="86" y="157"/>
                    <a:pt x="91" y="152"/>
                    <a:pt x="91" y="145"/>
                  </a:cubicBezTo>
                  <a:lnTo>
                    <a:pt x="91" y="89"/>
                  </a:lnTo>
                  <a:lnTo>
                    <a:pt x="561" y="89"/>
                  </a:lnTo>
                  <a:lnTo>
                    <a:pt x="561" y="145"/>
                  </a:lnTo>
                  <a:cubicBezTo>
                    <a:pt x="561" y="152"/>
                    <a:pt x="566" y="157"/>
                    <a:pt x="574" y="157"/>
                  </a:cubicBezTo>
                  <a:lnTo>
                    <a:pt x="638" y="157"/>
                  </a:lnTo>
                  <a:cubicBezTo>
                    <a:pt x="645" y="157"/>
                    <a:pt x="650" y="152"/>
                    <a:pt x="650" y="145"/>
                  </a:cubicBezTo>
                  <a:lnTo>
                    <a:pt x="650" y="12"/>
                  </a:lnTo>
                  <a:cubicBezTo>
                    <a:pt x="651" y="5"/>
                    <a:pt x="647" y="0"/>
                    <a:pt x="640"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7" name="Freeform 177"/>
            <p:cNvSpPr>
              <a:spLocks/>
            </p:cNvSpPr>
            <p:nvPr/>
          </p:nvSpPr>
          <p:spPr bwMode="auto">
            <a:xfrm>
              <a:off x="2300069" y="-2927689"/>
              <a:ext cx="481012" cy="115888"/>
            </a:xfrm>
            <a:custGeom>
              <a:avLst/>
              <a:gdLst>
                <a:gd name="T0" fmla="*/ 636 w 649"/>
                <a:gd name="T1" fmla="*/ 2 h 157"/>
                <a:gd name="T2" fmla="*/ 572 w 649"/>
                <a:gd name="T3" fmla="*/ 2 h 157"/>
                <a:gd name="T4" fmla="*/ 560 w 649"/>
                <a:gd name="T5" fmla="*/ 14 h 157"/>
                <a:gd name="T6" fmla="*/ 560 w 649"/>
                <a:gd name="T7" fmla="*/ 68 h 157"/>
                <a:gd name="T8" fmla="*/ 89 w 649"/>
                <a:gd name="T9" fmla="*/ 68 h 157"/>
                <a:gd name="T10" fmla="*/ 89 w 649"/>
                <a:gd name="T11" fmla="*/ 12 h 157"/>
                <a:gd name="T12" fmla="*/ 75 w 649"/>
                <a:gd name="T13" fmla="*/ 0 h 157"/>
                <a:gd name="T14" fmla="*/ 11 w 649"/>
                <a:gd name="T15" fmla="*/ 0 h 157"/>
                <a:gd name="T16" fmla="*/ 0 w 649"/>
                <a:gd name="T17" fmla="*/ 14 h 157"/>
                <a:gd name="T18" fmla="*/ 0 w 649"/>
                <a:gd name="T19" fmla="*/ 145 h 157"/>
                <a:gd name="T20" fmla="*/ 11 w 649"/>
                <a:gd name="T21" fmla="*/ 157 h 157"/>
                <a:gd name="T22" fmla="*/ 638 w 649"/>
                <a:gd name="T23" fmla="*/ 157 h 157"/>
                <a:gd name="T24" fmla="*/ 649 w 649"/>
                <a:gd name="T25" fmla="*/ 145 h 157"/>
                <a:gd name="T26" fmla="*/ 649 w 649"/>
                <a:gd name="T27" fmla="*/ 14 h 157"/>
                <a:gd name="T28" fmla="*/ 636 w 649"/>
                <a:gd name="T29" fmla="*/ 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9" h="157">
                  <a:moveTo>
                    <a:pt x="636" y="2"/>
                  </a:moveTo>
                  <a:lnTo>
                    <a:pt x="572" y="2"/>
                  </a:lnTo>
                  <a:cubicBezTo>
                    <a:pt x="565" y="2"/>
                    <a:pt x="560" y="7"/>
                    <a:pt x="560" y="14"/>
                  </a:cubicBezTo>
                  <a:lnTo>
                    <a:pt x="560" y="68"/>
                  </a:lnTo>
                  <a:lnTo>
                    <a:pt x="89" y="68"/>
                  </a:lnTo>
                  <a:lnTo>
                    <a:pt x="89" y="12"/>
                  </a:lnTo>
                  <a:cubicBezTo>
                    <a:pt x="89" y="5"/>
                    <a:pt x="84" y="0"/>
                    <a:pt x="75" y="0"/>
                  </a:cubicBezTo>
                  <a:lnTo>
                    <a:pt x="11" y="0"/>
                  </a:lnTo>
                  <a:cubicBezTo>
                    <a:pt x="5" y="0"/>
                    <a:pt x="0" y="5"/>
                    <a:pt x="0" y="14"/>
                  </a:cubicBezTo>
                  <a:lnTo>
                    <a:pt x="0" y="145"/>
                  </a:lnTo>
                  <a:cubicBezTo>
                    <a:pt x="0" y="152"/>
                    <a:pt x="5" y="157"/>
                    <a:pt x="11" y="157"/>
                  </a:cubicBezTo>
                  <a:lnTo>
                    <a:pt x="638" y="157"/>
                  </a:lnTo>
                  <a:cubicBezTo>
                    <a:pt x="644" y="157"/>
                    <a:pt x="649" y="152"/>
                    <a:pt x="649" y="145"/>
                  </a:cubicBezTo>
                  <a:lnTo>
                    <a:pt x="649" y="14"/>
                  </a:lnTo>
                  <a:cubicBezTo>
                    <a:pt x="647" y="7"/>
                    <a:pt x="643" y="2"/>
                    <a:pt x="636" y="2"/>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8" name="Freeform 178"/>
            <p:cNvSpPr>
              <a:spLocks/>
            </p:cNvSpPr>
            <p:nvPr/>
          </p:nvSpPr>
          <p:spPr bwMode="auto">
            <a:xfrm>
              <a:off x="2398494" y="-3092789"/>
              <a:ext cx="82550" cy="65088"/>
            </a:xfrm>
            <a:custGeom>
              <a:avLst/>
              <a:gdLst>
                <a:gd name="T0" fmla="*/ 111 w 111"/>
                <a:gd name="T1" fmla="*/ 76 h 87"/>
                <a:gd name="T2" fmla="*/ 99 w 111"/>
                <a:gd name="T3" fmla="*/ 87 h 87"/>
                <a:gd name="T4" fmla="*/ 12 w 111"/>
                <a:gd name="T5" fmla="*/ 87 h 87"/>
                <a:gd name="T6" fmla="*/ 0 w 111"/>
                <a:gd name="T7" fmla="*/ 76 h 87"/>
                <a:gd name="T8" fmla="*/ 0 w 111"/>
                <a:gd name="T9" fmla="*/ 11 h 87"/>
                <a:gd name="T10" fmla="*/ 12 w 111"/>
                <a:gd name="T11" fmla="*/ 0 h 87"/>
                <a:gd name="T12" fmla="*/ 99 w 111"/>
                <a:gd name="T13" fmla="*/ 0 h 87"/>
                <a:gd name="T14" fmla="*/ 111 w 111"/>
                <a:gd name="T15" fmla="*/ 11 h 87"/>
                <a:gd name="T16" fmla="*/ 111 w 111"/>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87">
                  <a:moveTo>
                    <a:pt x="111" y="76"/>
                  </a:moveTo>
                  <a:cubicBezTo>
                    <a:pt x="111" y="82"/>
                    <a:pt x="106" y="87"/>
                    <a:pt x="99" y="87"/>
                  </a:cubicBezTo>
                  <a:lnTo>
                    <a:pt x="12" y="87"/>
                  </a:lnTo>
                  <a:cubicBezTo>
                    <a:pt x="5" y="87"/>
                    <a:pt x="0" y="82"/>
                    <a:pt x="0" y="76"/>
                  </a:cubicBezTo>
                  <a:lnTo>
                    <a:pt x="0" y="11"/>
                  </a:lnTo>
                  <a:cubicBezTo>
                    <a:pt x="0" y="5"/>
                    <a:pt x="5" y="0"/>
                    <a:pt x="12" y="0"/>
                  </a:cubicBezTo>
                  <a:lnTo>
                    <a:pt x="99" y="0"/>
                  </a:lnTo>
                  <a:cubicBezTo>
                    <a:pt x="106" y="0"/>
                    <a:pt x="111" y="5"/>
                    <a:pt x="111" y="11"/>
                  </a:cubicBezTo>
                  <a:lnTo>
                    <a:pt x="111"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9" name="Freeform 179"/>
            <p:cNvSpPr>
              <a:spLocks/>
            </p:cNvSpPr>
            <p:nvPr/>
          </p:nvSpPr>
          <p:spPr bwMode="auto">
            <a:xfrm>
              <a:off x="2396907" y="-2992776"/>
              <a:ext cx="82550" cy="65088"/>
            </a:xfrm>
            <a:custGeom>
              <a:avLst/>
              <a:gdLst>
                <a:gd name="T0" fmla="*/ 110 w 110"/>
                <a:gd name="T1" fmla="*/ 76 h 87"/>
                <a:gd name="T2" fmla="*/ 98 w 110"/>
                <a:gd name="T3" fmla="*/ 87 h 87"/>
                <a:gd name="T4" fmla="*/ 11 w 110"/>
                <a:gd name="T5" fmla="*/ 87 h 87"/>
                <a:gd name="T6" fmla="*/ 0 w 110"/>
                <a:gd name="T7" fmla="*/ 76 h 87"/>
                <a:gd name="T8" fmla="*/ 0 w 110"/>
                <a:gd name="T9" fmla="*/ 12 h 87"/>
                <a:gd name="T10" fmla="*/ 11 w 110"/>
                <a:gd name="T11" fmla="*/ 0 h 87"/>
                <a:gd name="T12" fmla="*/ 98 w 110"/>
                <a:gd name="T13" fmla="*/ 0 h 87"/>
                <a:gd name="T14" fmla="*/ 110 w 110"/>
                <a:gd name="T15" fmla="*/ 12 h 87"/>
                <a:gd name="T16" fmla="*/ 110 w 110"/>
                <a:gd name="T17" fmla="*/ 76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87">
                  <a:moveTo>
                    <a:pt x="110" y="76"/>
                  </a:moveTo>
                  <a:cubicBezTo>
                    <a:pt x="110" y="82"/>
                    <a:pt x="105" y="87"/>
                    <a:pt x="98" y="87"/>
                  </a:cubicBezTo>
                  <a:lnTo>
                    <a:pt x="11" y="87"/>
                  </a:lnTo>
                  <a:cubicBezTo>
                    <a:pt x="4" y="87"/>
                    <a:pt x="0" y="82"/>
                    <a:pt x="0" y="76"/>
                  </a:cubicBezTo>
                  <a:lnTo>
                    <a:pt x="0" y="12"/>
                  </a:lnTo>
                  <a:cubicBezTo>
                    <a:pt x="0" y="5"/>
                    <a:pt x="4" y="0"/>
                    <a:pt x="11" y="0"/>
                  </a:cubicBezTo>
                  <a:lnTo>
                    <a:pt x="98" y="0"/>
                  </a:lnTo>
                  <a:cubicBezTo>
                    <a:pt x="105" y="0"/>
                    <a:pt x="110" y="5"/>
                    <a:pt x="110" y="12"/>
                  </a:cubicBezTo>
                  <a:lnTo>
                    <a:pt x="110" y="76"/>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60" name="Rectangle 180"/>
          <p:cNvSpPr>
            <a:spLocks noChangeArrowheads="1"/>
          </p:cNvSpPr>
          <p:nvPr/>
        </p:nvSpPr>
        <p:spPr bwMode="auto">
          <a:xfrm>
            <a:off x="5502830" y="4561482"/>
            <a:ext cx="64280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Event Hub</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61" name="Line 181"/>
          <p:cNvSpPr>
            <a:spLocks noChangeShapeType="1"/>
          </p:cNvSpPr>
          <p:nvPr/>
        </p:nvSpPr>
        <p:spPr bwMode="auto">
          <a:xfrm>
            <a:off x="3912453" y="4273265"/>
            <a:ext cx="381000"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2" name="Freeform 182"/>
          <p:cNvSpPr>
            <a:spLocks/>
          </p:cNvSpPr>
          <p:nvPr/>
        </p:nvSpPr>
        <p:spPr bwMode="auto">
          <a:xfrm>
            <a:off x="4261704"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3" name="Line 183"/>
          <p:cNvSpPr>
            <a:spLocks noChangeShapeType="1"/>
          </p:cNvSpPr>
          <p:nvPr/>
        </p:nvSpPr>
        <p:spPr bwMode="auto">
          <a:xfrm>
            <a:off x="6079391" y="4273266"/>
            <a:ext cx="339727" cy="30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4" name="Freeform 184"/>
          <p:cNvSpPr>
            <a:spLocks/>
          </p:cNvSpPr>
          <p:nvPr/>
        </p:nvSpPr>
        <p:spPr bwMode="auto">
          <a:xfrm>
            <a:off x="6354028" y="4201665"/>
            <a:ext cx="127000" cy="127000"/>
          </a:xfrm>
          <a:custGeom>
            <a:avLst/>
            <a:gdLst>
              <a:gd name="T0" fmla="*/ 171 w 171"/>
              <a:gd name="T1" fmla="*/ 86 h 171"/>
              <a:gd name="T2" fmla="*/ 0 w 171"/>
              <a:gd name="T3" fmla="*/ 171 h 171"/>
              <a:gd name="T4" fmla="*/ 0 w 171"/>
              <a:gd name="T5" fmla="*/ 0 h 171"/>
              <a:gd name="T6" fmla="*/ 171 w 171"/>
              <a:gd name="T7" fmla="*/ 86 h 171"/>
            </a:gdLst>
            <a:ahLst/>
            <a:cxnLst>
              <a:cxn ang="0">
                <a:pos x="T0" y="T1"/>
              </a:cxn>
              <a:cxn ang="0">
                <a:pos x="T2" y="T3"/>
              </a:cxn>
              <a:cxn ang="0">
                <a:pos x="T4" y="T5"/>
              </a:cxn>
              <a:cxn ang="0">
                <a:pos x="T6" y="T7"/>
              </a:cxn>
            </a:cxnLst>
            <a:rect l="0" t="0" r="r" b="b"/>
            <a:pathLst>
              <a:path w="171" h="171">
                <a:moveTo>
                  <a:pt x="171" y="86"/>
                </a:moveTo>
                <a:lnTo>
                  <a:pt x="0" y="171"/>
                </a:lnTo>
                <a:cubicBezTo>
                  <a:pt x="27" y="117"/>
                  <a:pt x="27" y="54"/>
                  <a:pt x="0" y="0"/>
                </a:cubicBezTo>
                <a:lnTo>
                  <a:pt x="171"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65" name="Group 164"/>
          <p:cNvGrpSpPr/>
          <p:nvPr/>
        </p:nvGrpSpPr>
        <p:grpSpPr>
          <a:xfrm>
            <a:off x="5607904" y="3184242"/>
            <a:ext cx="458787" cy="398463"/>
            <a:chOff x="2317532" y="-4150064"/>
            <a:chExt cx="458787" cy="398463"/>
          </a:xfrm>
        </p:grpSpPr>
        <p:sp>
          <p:nvSpPr>
            <p:cNvPr id="166" name="Freeform 185"/>
            <p:cNvSpPr>
              <a:spLocks noEditPoints="1"/>
            </p:cNvSpPr>
            <p:nvPr/>
          </p:nvSpPr>
          <p:spPr bwMode="auto">
            <a:xfrm>
              <a:off x="2317532" y="-4150064"/>
              <a:ext cx="458787" cy="398463"/>
            </a:xfrm>
            <a:custGeom>
              <a:avLst/>
              <a:gdLst>
                <a:gd name="T0" fmla="*/ 463 w 617"/>
                <a:gd name="T1" fmla="*/ 0 h 534"/>
                <a:gd name="T2" fmla="*/ 154 w 617"/>
                <a:gd name="T3" fmla="*/ 0 h 534"/>
                <a:gd name="T4" fmla="*/ 0 w 617"/>
                <a:gd name="T5" fmla="*/ 267 h 534"/>
                <a:gd name="T6" fmla="*/ 154 w 617"/>
                <a:gd name="T7" fmla="*/ 534 h 534"/>
                <a:gd name="T8" fmla="*/ 463 w 617"/>
                <a:gd name="T9" fmla="*/ 534 h 534"/>
                <a:gd name="T10" fmla="*/ 617 w 617"/>
                <a:gd name="T11" fmla="*/ 267 h 534"/>
                <a:gd name="T12" fmla="*/ 463 w 617"/>
                <a:gd name="T13" fmla="*/ 0 h 534"/>
                <a:gd name="T14" fmla="*/ 464 w 617"/>
                <a:gd name="T15" fmla="*/ 386 h 534"/>
                <a:gd name="T16" fmla="*/ 422 w 617"/>
                <a:gd name="T17" fmla="*/ 428 h 534"/>
                <a:gd name="T18" fmla="*/ 195 w 617"/>
                <a:gd name="T19" fmla="*/ 428 h 534"/>
                <a:gd name="T20" fmla="*/ 154 w 617"/>
                <a:gd name="T21" fmla="*/ 386 h 534"/>
                <a:gd name="T22" fmla="*/ 154 w 617"/>
                <a:gd name="T23" fmla="*/ 147 h 534"/>
                <a:gd name="T24" fmla="*/ 195 w 617"/>
                <a:gd name="T25" fmla="*/ 106 h 534"/>
                <a:gd name="T26" fmla="*/ 363 w 617"/>
                <a:gd name="T27" fmla="*/ 106 h 534"/>
                <a:gd name="T28" fmla="*/ 395 w 617"/>
                <a:gd name="T29" fmla="*/ 106 h 534"/>
                <a:gd name="T30" fmla="*/ 399 w 617"/>
                <a:gd name="T31" fmla="*/ 106 h 534"/>
                <a:gd name="T32" fmla="*/ 464 w 617"/>
                <a:gd name="T33" fmla="*/ 169 h 534"/>
                <a:gd name="T34" fmla="*/ 464 w 617"/>
                <a:gd name="T35" fmla="*/ 38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17" h="534">
                  <a:moveTo>
                    <a:pt x="463" y="0"/>
                  </a:moveTo>
                  <a:lnTo>
                    <a:pt x="154" y="0"/>
                  </a:lnTo>
                  <a:lnTo>
                    <a:pt x="0" y="267"/>
                  </a:lnTo>
                  <a:lnTo>
                    <a:pt x="154" y="534"/>
                  </a:lnTo>
                  <a:lnTo>
                    <a:pt x="463" y="534"/>
                  </a:lnTo>
                  <a:lnTo>
                    <a:pt x="617" y="267"/>
                  </a:lnTo>
                  <a:lnTo>
                    <a:pt x="463" y="0"/>
                  </a:lnTo>
                  <a:close/>
                  <a:moveTo>
                    <a:pt x="464" y="386"/>
                  </a:moveTo>
                  <a:cubicBezTo>
                    <a:pt x="464" y="409"/>
                    <a:pt x="445" y="428"/>
                    <a:pt x="422" y="428"/>
                  </a:cubicBezTo>
                  <a:lnTo>
                    <a:pt x="195" y="428"/>
                  </a:lnTo>
                  <a:cubicBezTo>
                    <a:pt x="172" y="428"/>
                    <a:pt x="154" y="409"/>
                    <a:pt x="154" y="386"/>
                  </a:cubicBezTo>
                  <a:lnTo>
                    <a:pt x="154" y="147"/>
                  </a:lnTo>
                  <a:cubicBezTo>
                    <a:pt x="154" y="124"/>
                    <a:pt x="172" y="106"/>
                    <a:pt x="195" y="106"/>
                  </a:cubicBezTo>
                  <a:lnTo>
                    <a:pt x="363" y="106"/>
                  </a:lnTo>
                  <a:cubicBezTo>
                    <a:pt x="380" y="106"/>
                    <a:pt x="395" y="106"/>
                    <a:pt x="395" y="106"/>
                  </a:cubicBezTo>
                  <a:lnTo>
                    <a:pt x="399" y="106"/>
                  </a:lnTo>
                  <a:lnTo>
                    <a:pt x="464" y="169"/>
                  </a:lnTo>
                  <a:lnTo>
                    <a:pt x="464" y="38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7" name="Freeform 186"/>
            <p:cNvSpPr>
              <a:spLocks/>
            </p:cNvSpPr>
            <p:nvPr/>
          </p:nvSpPr>
          <p:spPr bwMode="auto">
            <a:xfrm>
              <a:off x="2509619" y="-3927814"/>
              <a:ext cx="20637" cy="47625"/>
            </a:xfrm>
            <a:custGeom>
              <a:avLst/>
              <a:gdLst>
                <a:gd name="T0" fmla="*/ 27 w 28"/>
                <a:gd name="T1" fmla="*/ 13 h 64"/>
                <a:gd name="T2" fmla="*/ 25 w 28"/>
                <a:gd name="T3" fmla="*/ 6 h 64"/>
                <a:gd name="T4" fmla="*/ 22 w 28"/>
                <a:gd name="T5" fmla="*/ 2 h 64"/>
                <a:gd name="T6" fmla="*/ 19 w 28"/>
                <a:gd name="T7" fmla="*/ 0 h 64"/>
                <a:gd name="T8" fmla="*/ 14 w 28"/>
                <a:gd name="T9" fmla="*/ 0 h 64"/>
                <a:gd name="T10" fmla="*/ 7 w 28"/>
                <a:gd name="T11" fmla="*/ 2 h 64"/>
                <a:gd name="T12" fmla="*/ 3 w 28"/>
                <a:gd name="T13" fmla="*/ 8 h 64"/>
                <a:gd name="T14" fmla="*/ 1 w 28"/>
                <a:gd name="T15" fmla="*/ 18 h 64"/>
                <a:gd name="T16" fmla="*/ 0 w 28"/>
                <a:gd name="T17" fmla="*/ 32 h 64"/>
                <a:gd name="T18" fmla="*/ 1 w 28"/>
                <a:gd name="T19" fmla="*/ 48 h 64"/>
                <a:gd name="T20" fmla="*/ 3 w 28"/>
                <a:gd name="T21" fmla="*/ 58 h 64"/>
                <a:gd name="T22" fmla="*/ 8 w 28"/>
                <a:gd name="T23" fmla="*/ 63 h 64"/>
                <a:gd name="T24" fmla="*/ 14 w 28"/>
                <a:gd name="T25" fmla="*/ 64 h 64"/>
                <a:gd name="T26" fmla="*/ 19 w 28"/>
                <a:gd name="T27" fmla="*/ 64 h 64"/>
                <a:gd name="T28" fmla="*/ 22 w 28"/>
                <a:gd name="T29" fmla="*/ 61 h 64"/>
                <a:gd name="T30" fmla="*/ 25 w 28"/>
                <a:gd name="T31" fmla="*/ 57 h 64"/>
                <a:gd name="T32" fmla="*/ 27 w 28"/>
                <a:gd name="T33" fmla="*/ 50 h 64"/>
                <a:gd name="T34" fmla="*/ 28 w 28"/>
                <a:gd name="T35" fmla="*/ 42 h 64"/>
                <a:gd name="T36" fmla="*/ 28 w 28"/>
                <a:gd name="T37" fmla="*/ 33 h 64"/>
                <a:gd name="T38" fmla="*/ 28 w 28"/>
                <a:gd name="T39" fmla="*/ 21 h 64"/>
                <a:gd name="T40" fmla="*/ 27 w 28"/>
                <a:gd name="T41" fmla="*/ 1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4">
                  <a:moveTo>
                    <a:pt x="27" y="13"/>
                  </a:moveTo>
                  <a:cubicBezTo>
                    <a:pt x="26" y="10"/>
                    <a:pt x="25" y="8"/>
                    <a:pt x="25" y="6"/>
                  </a:cubicBezTo>
                  <a:cubicBezTo>
                    <a:pt x="24" y="5"/>
                    <a:pt x="23" y="3"/>
                    <a:pt x="22" y="2"/>
                  </a:cubicBezTo>
                  <a:cubicBezTo>
                    <a:pt x="21" y="1"/>
                    <a:pt x="20" y="1"/>
                    <a:pt x="19" y="0"/>
                  </a:cubicBezTo>
                  <a:cubicBezTo>
                    <a:pt x="17" y="0"/>
                    <a:pt x="16" y="0"/>
                    <a:pt x="14" y="0"/>
                  </a:cubicBezTo>
                  <a:cubicBezTo>
                    <a:pt x="12" y="0"/>
                    <a:pt x="9" y="0"/>
                    <a:pt x="7" y="2"/>
                  </a:cubicBezTo>
                  <a:cubicBezTo>
                    <a:pt x="6" y="3"/>
                    <a:pt x="4" y="5"/>
                    <a:pt x="3" y="8"/>
                  </a:cubicBezTo>
                  <a:cubicBezTo>
                    <a:pt x="2" y="10"/>
                    <a:pt x="1" y="14"/>
                    <a:pt x="1" y="18"/>
                  </a:cubicBezTo>
                  <a:cubicBezTo>
                    <a:pt x="1" y="22"/>
                    <a:pt x="0" y="26"/>
                    <a:pt x="0" y="32"/>
                  </a:cubicBezTo>
                  <a:cubicBezTo>
                    <a:pt x="0" y="38"/>
                    <a:pt x="1" y="43"/>
                    <a:pt x="1" y="48"/>
                  </a:cubicBezTo>
                  <a:cubicBezTo>
                    <a:pt x="2" y="52"/>
                    <a:pt x="2" y="55"/>
                    <a:pt x="3" y="58"/>
                  </a:cubicBezTo>
                  <a:cubicBezTo>
                    <a:pt x="5" y="60"/>
                    <a:pt x="6" y="62"/>
                    <a:pt x="8" y="63"/>
                  </a:cubicBezTo>
                  <a:cubicBezTo>
                    <a:pt x="9" y="64"/>
                    <a:pt x="12" y="64"/>
                    <a:pt x="14" y="64"/>
                  </a:cubicBezTo>
                  <a:cubicBezTo>
                    <a:pt x="16" y="64"/>
                    <a:pt x="17" y="64"/>
                    <a:pt x="19" y="64"/>
                  </a:cubicBezTo>
                  <a:cubicBezTo>
                    <a:pt x="20" y="63"/>
                    <a:pt x="21" y="62"/>
                    <a:pt x="22" y="61"/>
                  </a:cubicBezTo>
                  <a:cubicBezTo>
                    <a:pt x="24" y="60"/>
                    <a:pt x="24" y="58"/>
                    <a:pt x="25" y="57"/>
                  </a:cubicBezTo>
                  <a:cubicBezTo>
                    <a:pt x="26" y="55"/>
                    <a:pt x="26" y="53"/>
                    <a:pt x="27" y="50"/>
                  </a:cubicBezTo>
                  <a:cubicBezTo>
                    <a:pt x="27" y="48"/>
                    <a:pt x="28" y="45"/>
                    <a:pt x="28" y="42"/>
                  </a:cubicBezTo>
                  <a:cubicBezTo>
                    <a:pt x="28" y="39"/>
                    <a:pt x="28" y="36"/>
                    <a:pt x="28" y="33"/>
                  </a:cubicBezTo>
                  <a:cubicBezTo>
                    <a:pt x="28" y="28"/>
                    <a:pt x="28" y="25"/>
                    <a:pt x="28" y="21"/>
                  </a:cubicBezTo>
                  <a:cubicBezTo>
                    <a:pt x="27" y="18"/>
                    <a:pt x="27" y="15"/>
                    <a:pt x="27"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8" name="Freeform 187"/>
            <p:cNvSpPr>
              <a:spLocks/>
            </p:cNvSpPr>
            <p:nvPr/>
          </p:nvSpPr>
          <p:spPr bwMode="auto">
            <a:xfrm>
              <a:off x="2563594" y="-4021476"/>
              <a:ext cx="20637" cy="47625"/>
            </a:xfrm>
            <a:custGeom>
              <a:avLst/>
              <a:gdLst>
                <a:gd name="T0" fmla="*/ 26 w 28"/>
                <a:gd name="T1" fmla="*/ 13 h 65"/>
                <a:gd name="T2" fmla="*/ 25 w 28"/>
                <a:gd name="T3" fmla="*/ 7 h 65"/>
                <a:gd name="T4" fmla="*/ 22 w 28"/>
                <a:gd name="T5" fmla="*/ 3 h 65"/>
                <a:gd name="T6" fmla="*/ 18 w 28"/>
                <a:gd name="T7" fmla="*/ 1 h 65"/>
                <a:gd name="T8" fmla="*/ 14 w 28"/>
                <a:gd name="T9" fmla="*/ 0 h 65"/>
                <a:gd name="T10" fmla="*/ 7 w 28"/>
                <a:gd name="T11" fmla="*/ 2 h 65"/>
                <a:gd name="T12" fmla="*/ 3 w 28"/>
                <a:gd name="T13" fmla="*/ 8 h 65"/>
                <a:gd name="T14" fmla="*/ 1 w 28"/>
                <a:gd name="T15" fmla="*/ 18 h 65"/>
                <a:gd name="T16" fmla="*/ 0 w 28"/>
                <a:gd name="T17" fmla="*/ 32 h 65"/>
                <a:gd name="T18" fmla="*/ 1 w 28"/>
                <a:gd name="T19" fmla="*/ 48 h 65"/>
                <a:gd name="T20" fmla="*/ 3 w 28"/>
                <a:gd name="T21" fmla="*/ 58 h 65"/>
                <a:gd name="T22" fmla="*/ 8 w 28"/>
                <a:gd name="T23" fmla="*/ 63 h 65"/>
                <a:gd name="T24" fmla="*/ 14 w 28"/>
                <a:gd name="T25" fmla="*/ 65 h 65"/>
                <a:gd name="T26" fmla="*/ 19 w 28"/>
                <a:gd name="T27" fmla="*/ 64 h 65"/>
                <a:gd name="T28" fmla="*/ 22 w 28"/>
                <a:gd name="T29" fmla="*/ 61 h 65"/>
                <a:gd name="T30" fmla="*/ 25 w 28"/>
                <a:gd name="T31" fmla="*/ 57 h 65"/>
                <a:gd name="T32" fmla="*/ 27 w 28"/>
                <a:gd name="T33" fmla="*/ 51 h 65"/>
                <a:gd name="T34" fmla="*/ 28 w 28"/>
                <a:gd name="T35" fmla="*/ 43 h 65"/>
                <a:gd name="T36" fmla="*/ 28 w 28"/>
                <a:gd name="T37" fmla="*/ 33 h 65"/>
                <a:gd name="T38" fmla="*/ 27 w 28"/>
                <a:gd name="T39" fmla="*/ 22 h 65"/>
                <a:gd name="T40" fmla="*/ 26 w 28"/>
                <a:gd name="T41" fmla="*/ 1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65">
                  <a:moveTo>
                    <a:pt x="26" y="13"/>
                  </a:moveTo>
                  <a:cubicBezTo>
                    <a:pt x="26" y="11"/>
                    <a:pt x="25" y="9"/>
                    <a:pt x="25" y="7"/>
                  </a:cubicBezTo>
                  <a:cubicBezTo>
                    <a:pt x="24" y="5"/>
                    <a:pt x="23" y="4"/>
                    <a:pt x="22" y="3"/>
                  </a:cubicBezTo>
                  <a:cubicBezTo>
                    <a:pt x="21" y="2"/>
                    <a:pt x="20" y="1"/>
                    <a:pt x="18" y="1"/>
                  </a:cubicBezTo>
                  <a:cubicBezTo>
                    <a:pt x="17" y="0"/>
                    <a:pt x="16" y="0"/>
                    <a:pt x="14" y="0"/>
                  </a:cubicBezTo>
                  <a:cubicBezTo>
                    <a:pt x="11" y="0"/>
                    <a:pt x="9" y="1"/>
                    <a:pt x="7" y="2"/>
                  </a:cubicBezTo>
                  <a:cubicBezTo>
                    <a:pt x="5" y="3"/>
                    <a:pt x="4" y="5"/>
                    <a:pt x="3" y="8"/>
                  </a:cubicBezTo>
                  <a:cubicBezTo>
                    <a:pt x="2" y="11"/>
                    <a:pt x="1" y="14"/>
                    <a:pt x="1" y="18"/>
                  </a:cubicBezTo>
                  <a:cubicBezTo>
                    <a:pt x="0" y="22"/>
                    <a:pt x="0" y="27"/>
                    <a:pt x="0" y="32"/>
                  </a:cubicBezTo>
                  <a:cubicBezTo>
                    <a:pt x="0" y="38"/>
                    <a:pt x="0" y="44"/>
                    <a:pt x="1" y="48"/>
                  </a:cubicBezTo>
                  <a:cubicBezTo>
                    <a:pt x="1" y="52"/>
                    <a:pt x="2" y="56"/>
                    <a:pt x="3" y="58"/>
                  </a:cubicBezTo>
                  <a:cubicBezTo>
                    <a:pt x="4" y="61"/>
                    <a:pt x="6" y="62"/>
                    <a:pt x="8" y="63"/>
                  </a:cubicBezTo>
                  <a:cubicBezTo>
                    <a:pt x="9" y="64"/>
                    <a:pt x="11" y="65"/>
                    <a:pt x="14" y="65"/>
                  </a:cubicBezTo>
                  <a:cubicBezTo>
                    <a:pt x="16" y="65"/>
                    <a:pt x="17" y="65"/>
                    <a:pt x="19" y="64"/>
                  </a:cubicBezTo>
                  <a:cubicBezTo>
                    <a:pt x="20" y="63"/>
                    <a:pt x="21" y="63"/>
                    <a:pt x="22" y="61"/>
                  </a:cubicBezTo>
                  <a:cubicBezTo>
                    <a:pt x="23" y="60"/>
                    <a:pt x="24" y="59"/>
                    <a:pt x="25" y="57"/>
                  </a:cubicBezTo>
                  <a:cubicBezTo>
                    <a:pt x="26" y="55"/>
                    <a:pt x="26" y="53"/>
                    <a:pt x="27" y="51"/>
                  </a:cubicBezTo>
                  <a:cubicBezTo>
                    <a:pt x="27" y="48"/>
                    <a:pt x="27" y="46"/>
                    <a:pt x="28" y="43"/>
                  </a:cubicBezTo>
                  <a:cubicBezTo>
                    <a:pt x="28" y="40"/>
                    <a:pt x="28" y="37"/>
                    <a:pt x="28" y="33"/>
                  </a:cubicBezTo>
                  <a:cubicBezTo>
                    <a:pt x="28" y="29"/>
                    <a:pt x="28" y="25"/>
                    <a:pt x="27" y="22"/>
                  </a:cubicBezTo>
                  <a:cubicBezTo>
                    <a:pt x="27" y="18"/>
                    <a:pt x="27" y="15"/>
                    <a:pt x="26" y="1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9" name="Freeform 188"/>
            <p:cNvSpPr>
              <a:spLocks noEditPoints="1"/>
            </p:cNvSpPr>
            <p:nvPr/>
          </p:nvSpPr>
          <p:spPr bwMode="auto">
            <a:xfrm>
              <a:off x="2449294" y="-4054814"/>
              <a:ext cx="195262" cy="206375"/>
            </a:xfrm>
            <a:custGeom>
              <a:avLst/>
              <a:gdLst>
                <a:gd name="T0" fmla="*/ 187 w 265"/>
                <a:gd name="T1" fmla="*/ 0 h 277"/>
                <a:gd name="T2" fmla="*/ 0 w 265"/>
                <a:gd name="T3" fmla="*/ 19 h 277"/>
                <a:gd name="T4" fmla="*/ 19 w 265"/>
                <a:gd name="T5" fmla="*/ 277 h 277"/>
                <a:gd name="T6" fmla="*/ 265 w 265"/>
                <a:gd name="T7" fmla="*/ 258 h 277"/>
                <a:gd name="T8" fmla="*/ 213 w 265"/>
                <a:gd name="T9" fmla="*/ 53 h 277"/>
                <a:gd name="T10" fmla="*/ 213 w 265"/>
                <a:gd name="T11" fmla="*/ 1 h 277"/>
                <a:gd name="T12" fmla="*/ 71 w 265"/>
                <a:gd name="T13" fmla="*/ 46 h 277"/>
                <a:gd name="T14" fmla="*/ 73 w 265"/>
                <a:gd name="T15" fmla="*/ 44 h 277"/>
                <a:gd name="T16" fmla="*/ 93 w 265"/>
                <a:gd name="T17" fmla="*/ 31 h 277"/>
                <a:gd name="T18" fmla="*/ 97 w 265"/>
                <a:gd name="T19" fmla="*/ 30 h 277"/>
                <a:gd name="T20" fmla="*/ 104 w 265"/>
                <a:gd name="T21" fmla="*/ 31 h 277"/>
                <a:gd name="T22" fmla="*/ 108 w 265"/>
                <a:gd name="T23" fmla="*/ 32 h 277"/>
                <a:gd name="T24" fmla="*/ 108 w 265"/>
                <a:gd name="T25" fmla="*/ 108 h 277"/>
                <a:gd name="T26" fmla="*/ 124 w 265"/>
                <a:gd name="T27" fmla="*/ 108 h 277"/>
                <a:gd name="T28" fmla="*/ 126 w 265"/>
                <a:gd name="T29" fmla="*/ 111 h 277"/>
                <a:gd name="T30" fmla="*/ 126 w 265"/>
                <a:gd name="T31" fmla="*/ 118 h 277"/>
                <a:gd name="T32" fmla="*/ 124 w 265"/>
                <a:gd name="T33" fmla="*/ 122 h 277"/>
                <a:gd name="T34" fmla="*/ 73 w 265"/>
                <a:gd name="T35" fmla="*/ 122 h 277"/>
                <a:gd name="T36" fmla="*/ 71 w 265"/>
                <a:gd name="T37" fmla="*/ 120 h 277"/>
                <a:gd name="T38" fmla="*/ 70 w 265"/>
                <a:gd name="T39" fmla="*/ 115 h 277"/>
                <a:gd name="T40" fmla="*/ 71 w 265"/>
                <a:gd name="T41" fmla="*/ 109 h 277"/>
                <a:gd name="T42" fmla="*/ 73 w 265"/>
                <a:gd name="T43" fmla="*/ 108 h 277"/>
                <a:gd name="T44" fmla="*/ 90 w 265"/>
                <a:gd name="T45" fmla="*/ 49 h 277"/>
                <a:gd name="T46" fmla="*/ 73 w 265"/>
                <a:gd name="T47" fmla="*/ 58 h 277"/>
                <a:gd name="T48" fmla="*/ 70 w 265"/>
                <a:gd name="T49" fmla="*/ 55 h 277"/>
                <a:gd name="T50" fmla="*/ 70 w 265"/>
                <a:gd name="T51" fmla="*/ 48 h 277"/>
                <a:gd name="T52" fmla="*/ 121 w 265"/>
                <a:gd name="T53" fmla="*/ 235 h 277"/>
                <a:gd name="T54" fmla="*/ 95 w 265"/>
                <a:gd name="T55" fmla="*/ 248 h 277"/>
                <a:gd name="T56" fmla="*/ 70 w 265"/>
                <a:gd name="T57" fmla="*/ 236 h 277"/>
                <a:gd name="T58" fmla="*/ 64 w 265"/>
                <a:gd name="T59" fmla="*/ 201 h 277"/>
                <a:gd name="T60" fmla="*/ 71 w 265"/>
                <a:gd name="T61" fmla="*/ 167 h 277"/>
                <a:gd name="T62" fmla="*/ 97 w 265"/>
                <a:gd name="T63" fmla="*/ 154 h 277"/>
                <a:gd name="T64" fmla="*/ 122 w 265"/>
                <a:gd name="T65" fmla="*/ 166 h 277"/>
                <a:gd name="T66" fmla="*/ 129 w 265"/>
                <a:gd name="T67" fmla="*/ 201 h 277"/>
                <a:gd name="T68" fmla="*/ 199 w 265"/>
                <a:gd name="T69" fmla="*/ 243 h 277"/>
                <a:gd name="T70" fmla="*/ 197 w 265"/>
                <a:gd name="T71" fmla="*/ 246 h 277"/>
                <a:gd name="T72" fmla="*/ 146 w 265"/>
                <a:gd name="T73" fmla="*/ 246 h 277"/>
                <a:gd name="T74" fmla="*/ 144 w 265"/>
                <a:gd name="T75" fmla="*/ 245 h 277"/>
                <a:gd name="T76" fmla="*/ 143 w 265"/>
                <a:gd name="T77" fmla="*/ 239 h 277"/>
                <a:gd name="T78" fmla="*/ 144 w 265"/>
                <a:gd name="T79" fmla="*/ 234 h 277"/>
                <a:gd name="T80" fmla="*/ 146 w 265"/>
                <a:gd name="T81" fmla="*/ 232 h 277"/>
                <a:gd name="T82" fmla="*/ 163 w 265"/>
                <a:gd name="T83" fmla="*/ 173 h 277"/>
                <a:gd name="T84" fmla="*/ 146 w 265"/>
                <a:gd name="T85" fmla="*/ 182 h 277"/>
                <a:gd name="T86" fmla="*/ 143 w 265"/>
                <a:gd name="T87" fmla="*/ 180 h 277"/>
                <a:gd name="T88" fmla="*/ 143 w 265"/>
                <a:gd name="T89" fmla="*/ 173 h 277"/>
                <a:gd name="T90" fmla="*/ 144 w 265"/>
                <a:gd name="T91" fmla="*/ 170 h 277"/>
                <a:gd name="T92" fmla="*/ 165 w 265"/>
                <a:gd name="T93" fmla="*/ 156 h 277"/>
                <a:gd name="T94" fmla="*/ 167 w 265"/>
                <a:gd name="T95" fmla="*/ 155 h 277"/>
                <a:gd name="T96" fmla="*/ 173 w 265"/>
                <a:gd name="T97" fmla="*/ 155 h 277"/>
                <a:gd name="T98" fmla="*/ 180 w 265"/>
                <a:gd name="T99" fmla="*/ 155 h 277"/>
                <a:gd name="T100" fmla="*/ 181 w 265"/>
                <a:gd name="T101" fmla="*/ 157 h 277"/>
                <a:gd name="T102" fmla="*/ 196 w 265"/>
                <a:gd name="T103" fmla="*/ 232 h 277"/>
                <a:gd name="T104" fmla="*/ 198 w 265"/>
                <a:gd name="T105" fmla="*/ 234 h 277"/>
                <a:gd name="T106" fmla="*/ 199 w 265"/>
                <a:gd name="T107" fmla="*/ 239 h 277"/>
                <a:gd name="T108" fmla="*/ 200 w 265"/>
                <a:gd name="T109" fmla="*/ 96 h 277"/>
                <a:gd name="T110" fmla="*/ 184 w 265"/>
                <a:gd name="T111" fmla="*/ 120 h 277"/>
                <a:gd name="T112" fmla="*/ 153 w 265"/>
                <a:gd name="T113" fmla="*/ 120 h 277"/>
                <a:gd name="T114" fmla="*/ 138 w 265"/>
                <a:gd name="T115" fmla="*/ 96 h 277"/>
                <a:gd name="T116" fmla="*/ 138 w 265"/>
                <a:gd name="T117" fmla="*/ 57 h 277"/>
                <a:gd name="T118" fmla="*/ 154 w 265"/>
                <a:gd name="T119" fmla="*/ 33 h 277"/>
                <a:gd name="T120" fmla="*/ 185 w 265"/>
                <a:gd name="T121" fmla="*/ 33 h 277"/>
                <a:gd name="T122" fmla="*/ 200 w 265"/>
                <a:gd name="T123" fmla="*/ 57 h 277"/>
                <a:gd name="T124" fmla="*/ 200 w 265"/>
                <a:gd name="T125" fmla="*/ 9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65" h="277">
                  <a:moveTo>
                    <a:pt x="213" y="1"/>
                  </a:moveTo>
                  <a:cubicBezTo>
                    <a:pt x="208" y="0"/>
                    <a:pt x="198" y="0"/>
                    <a:pt x="187" y="0"/>
                  </a:cubicBezTo>
                  <a:lnTo>
                    <a:pt x="19" y="0"/>
                  </a:lnTo>
                  <a:cubicBezTo>
                    <a:pt x="9" y="0"/>
                    <a:pt x="0" y="9"/>
                    <a:pt x="0" y="19"/>
                  </a:cubicBezTo>
                  <a:lnTo>
                    <a:pt x="0" y="258"/>
                  </a:lnTo>
                  <a:cubicBezTo>
                    <a:pt x="0" y="269"/>
                    <a:pt x="9" y="277"/>
                    <a:pt x="19" y="277"/>
                  </a:cubicBezTo>
                  <a:lnTo>
                    <a:pt x="246" y="277"/>
                  </a:lnTo>
                  <a:cubicBezTo>
                    <a:pt x="256" y="277"/>
                    <a:pt x="265" y="269"/>
                    <a:pt x="265" y="258"/>
                  </a:cubicBezTo>
                  <a:lnTo>
                    <a:pt x="265" y="53"/>
                  </a:lnTo>
                  <a:lnTo>
                    <a:pt x="213" y="53"/>
                  </a:lnTo>
                  <a:lnTo>
                    <a:pt x="213" y="1"/>
                  </a:lnTo>
                  <a:lnTo>
                    <a:pt x="213" y="1"/>
                  </a:lnTo>
                  <a:close/>
                  <a:moveTo>
                    <a:pt x="70" y="48"/>
                  </a:moveTo>
                  <a:cubicBezTo>
                    <a:pt x="70" y="47"/>
                    <a:pt x="70" y="47"/>
                    <a:pt x="71" y="46"/>
                  </a:cubicBezTo>
                  <a:cubicBezTo>
                    <a:pt x="71" y="46"/>
                    <a:pt x="71" y="45"/>
                    <a:pt x="71" y="45"/>
                  </a:cubicBezTo>
                  <a:cubicBezTo>
                    <a:pt x="72" y="45"/>
                    <a:pt x="72" y="44"/>
                    <a:pt x="73" y="44"/>
                  </a:cubicBezTo>
                  <a:lnTo>
                    <a:pt x="92" y="31"/>
                  </a:lnTo>
                  <a:cubicBezTo>
                    <a:pt x="92" y="31"/>
                    <a:pt x="93" y="31"/>
                    <a:pt x="93" y="31"/>
                  </a:cubicBezTo>
                  <a:cubicBezTo>
                    <a:pt x="93" y="31"/>
                    <a:pt x="94" y="31"/>
                    <a:pt x="94" y="31"/>
                  </a:cubicBezTo>
                  <a:cubicBezTo>
                    <a:pt x="95" y="31"/>
                    <a:pt x="96" y="31"/>
                    <a:pt x="97" y="30"/>
                  </a:cubicBezTo>
                  <a:cubicBezTo>
                    <a:pt x="97" y="30"/>
                    <a:pt x="99" y="30"/>
                    <a:pt x="100" y="30"/>
                  </a:cubicBezTo>
                  <a:cubicBezTo>
                    <a:pt x="102" y="30"/>
                    <a:pt x="103" y="30"/>
                    <a:pt x="104" y="31"/>
                  </a:cubicBezTo>
                  <a:cubicBezTo>
                    <a:pt x="106" y="31"/>
                    <a:pt x="106" y="31"/>
                    <a:pt x="107" y="31"/>
                  </a:cubicBezTo>
                  <a:cubicBezTo>
                    <a:pt x="108" y="31"/>
                    <a:pt x="108" y="31"/>
                    <a:pt x="108" y="32"/>
                  </a:cubicBezTo>
                  <a:cubicBezTo>
                    <a:pt x="108" y="32"/>
                    <a:pt x="108" y="32"/>
                    <a:pt x="108" y="33"/>
                  </a:cubicBezTo>
                  <a:lnTo>
                    <a:pt x="108" y="108"/>
                  </a:lnTo>
                  <a:lnTo>
                    <a:pt x="123" y="108"/>
                  </a:lnTo>
                  <a:cubicBezTo>
                    <a:pt x="124" y="108"/>
                    <a:pt x="124" y="108"/>
                    <a:pt x="124" y="108"/>
                  </a:cubicBezTo>
                  <a:cubicBezTo>
                    <a:pt x="125" y="108"/>
                    <a:pt x="125" y="109"/>
                    <a:pt x="125" y="109"/>
                  </a:cubicBezTo>
                  <a:cubicBezTo>
                    <a:pt x="125" y="110"/>
                    <a:pt x="126" y="111"/>
                    <a:pt x="126" y="111"/>
                  </a:cubicBezTo>
                  <a:cubicBezTo>
                    <a:pt x="126" y="112"/>
                    <a:pt x="126" y="114"/>
                    <a:pt x="126" y="115"/>
                  </a:cubicBezTo>
                  <a:cubicBezTo>
                    <a:pt x="126" y="116"/>
                    <a:pt x="126" y="117"/>
                    <a:pt x="126" y="118"/>
                  </a:cubicBezTo>
                  <a:cubicBezTo>
                    <a:pt x="126" y="119"/>
                    <a:pt x="125" y="120"/>
                    <a:pt x="125" y="120"/>
                  </a:cubicBezTo>
                  <a:cubicBezTo>
                    <a:pt x="125" y="121"/>
                    <a:pt x="125" y="121"/>
                    <a:pt x="124" y="122"/>
                  </a:cubicBezTo>
                  <a:cubicBezTo>
                    <a:pt x="124" y="122"/>
                    <a:pt x="124" y="122"/>
                    <a:pt x="123" y="122"/>
                  </a:cubicBezTo>
                  <a:lnTo>
                    <a:pt x="73" y="122"/>
                  </a:lnTo>
                  <a:cubicBezTo>
                    <a:pt x="73" y="122"/>
                    <a:pt x="72" y="122"/>
                    <a:pt x="72" y="122"/>
                  </a:cubicBezTo>
                  <a:cubicBezTo>
                    <a:pt x="72" y="121"/>
                    <a:pt x="71" y="121"/>
                    <a:pt x="71" y="120"/>
                  </a:cubicBezTo>
                  <a:cubicBezTo>
                    <a:pt x="71" y="120"/>
                    <a:pt x="71" y="119"/>
                    <a:pt x="71" y="118"/>
                  </a:cubicBezTo>
                  <a:cubicBezTo>
                    <a:pt x="70" y="117"/>
                    <a:pt x="70" y="116"/>
                    <a:pt x="70" y="115"/>
                  </a:cubicBezTo>
                  <a:cubicBezTo>
                    <a:pt x="70" y="114"/>
                    <a:pt x="70" y="112"/>
                    <a:pt x="70" y="111"/>
                  </a:cubicBezTo>
                  <a:cubicBezTo>
                    <a:pt x="71" y="111"/>
                    <a:pt x="71" y="110"/>
                    <a:pt x="71" y="109"/>
                  </a:cubicBezTo>
                  <a:cubicBezTo>
                    <a:pt x="71" y="109"/>
                    <a:pt x="72" y="108"/>
                    <a:pt x="72" y="108"/>
                  </a:cubicBezTo>
                  <a:cubicBezTo>
                    <a:pt x="72" y="108"/>
                    <a:pt x="73" y="108"/>
                    <a:pt x="73" y="108"/>
                  </a:cubicBezTo>
                  <a:lnTo>
                    <a:pt x="90" y="108"/>
                  </a:lnTo>
                  <a:lnTo>
                    <a:pt x="90" y="49"/>
                  </a:lnTo>
                  <a:lnTo>
                    <a:pt x="75" y="57"/>
                  </a:lnTo>
                  <a:cubicBezTo>
                    <a:pt x="74" y="57"/>
                    <a:pt x="73" y="57"/>
                    <a:pt x="73" y="58"/>
                  </a:cubicBezTo>
                  <a:cubicBezTo>
                    <a:pt x="72" y="58"/>
                    <a:pt x="72" y="58"/>
                    <a:pt x="71" y="57"/>
                  </a:cubicBezTo>
                  <a:cubicBezTo>
                    <a:pt x="71" y="57"/>
                    <a:pt x="70" y="56"/>
                    <a:pt x="70" y="55"/>
                  </a:cubicBezTo>
                  <a:cubicBezTo>
                    <a:pt x="70" y="54"/>
                    <a:pt x="70" y="53"/>
                    <a:pt x="70" y="51"/>
                  </a:cubicBezTo>
                  <a:cubicBezTo>
                    <a:pt x="70" y="50"/>
                    <a:pt x="70" y="49"/>
                    <a:pt x="70" y="48"/>
                  </a:cubicBezTo>
                  <a:close/>
                  <a:moveTo>
                    <a:pt x="127" y="220"/>
                  </a:moveTo>
                  <a:cubicBezTo>
                    <a:pt x="126" y="226"/>
                    <a:pt x="124" y="231"/>
                    <a:pt x="121" y="235"/>
                  </a:cubicBezTo>
                  <a:cubicBezTo>
                    <a:pt x="119" y="239"/>
                    <a:pt x="115" y="243"/>
                    <a:pt x="111" y="245"/>
                  </a:cubicBezTo>
                  <a:cubicBezTo>
                    <a:pt x="107" y="247"/>
                    <a:pt x="101" y="248"/>
                    <a:pt x="95" y="248"/>
                  </a:cubicBezTo>
                  <a:cubicBezTo>
                    <a:pt x="89" y="248"/>
                    <a:pt x="84" y="247"/>
                    <a:pt x="80" y="245"/>
                  </a:cubicBezTo>
                  <a:cubicBezTo>
                    <a:pt x="76" y="243"/>
                    <a:pt x="73" y="240"/>
                    <a:pt x="70" y="236"/>
                  </a:cubicBezTo>
                  <a:cubicBezTo>
                    <a:pt x="68" y="232"/>
                    <a:pt x="66" y="227"/>
                    <a:pt x="65" y="221"/>
                  </a:cubicBezTo>
                  <a:cubicBezTo>
                    <a:pt x="64" y="215"/>
                    <a:pt x="64" y="209"/>
                    <a:pt x="64" y="201"/>
                  </a:cubicBezTo>
                  <a:cubicBezTo>
                    <a:pt x="64" y="194"/>
                    <a:pt x="64" y="188"/>
                    <a:pt x="66" y="182"/>
                  </a:cubicBezTo>
                  <a:cubicBezTo>
                    <a:pt x="67" y="176"/>
                    <a:pt x="69" y="171"/>
                    <a:pt x="71" y="167"/>
                  </a:cubicBezTo>
                  <a:cubicBezTo>
                    <a:pt x="74" y="163"/>
                    <a:pt x="77" y="160"/>
                    <a:pt x="82" y="157"/>
                  </a:cubicBezTo>
                  <a:cubicBezTo>
                    <a:pt x="86" y="155"/>
                    <a:pt x="91" y="154"/>
                    <a:pt x="97" y="154"/>
                  </a:cubicBezTo>
                  <a:cubicBezTo>
                    <a:pt x="103" y="154"/>
                    <a:pt x="108" y="155"/>
                    <a:pt x="113" y="157"/>
                  </a:cubicBezTo>
                  <a:cubicBezTo>
                    <a:pt x="117" y="159"/>
                    <a:pt x="120" y="162"/>
                    <a:pt x="122" y="166"/>
                  </a:cubicBezTo>
                  <a:cubicBezTo>
                    <a:pt x="125" y="170"/>
                    <a:pt x="126" y="175"/>
                    <a:pt x="127" y="181"/>
                  </a:cubicBezTo>
                  <a:cubicBezTo>
                    <a:pt x="128" y="187"/>
                    <a:pt x="129" y="193"/>
                    <a:pt x="129" y="201"/>
                  </a:cubicBezTo>
                  <a:cubicBezTo>
                    <a:pt x="129" y="208"/>
                    <a:pt x="128" y="215"/>
                    <a:pt x="127" y="220"/>
                  </a:cubicBezTo>
                  <a:close/>
                  <a:moveTo>
                    <a:pt x="199" y="243"/>
                  </a:moveTo>
                  <a:cubicBezTo>
                    <a:pt x="198" y="244"/>
                    <a:pt x="198" y="244"/>
                    <a:pt x="198" y="245"/>
                  </a:cubicBezTo>
                  <a:cubicBezTo>
                    <a:pt x="198" y="246"/>
                    <a:pt x="197" y="246"/>
                    <a:pt x="197" y="246"/>
                  </a:cubicBezTo>
                  <a:cubicBezTo>
                    <a:pt x="197" y="246"/>
                    <a:pt x="196" y="246"/>
                    <a:pt x="196" y="246"/>
                  </a:cubicBezTo>
                  <a:lnTo>
                    <a:pt x="146" y="246"/>
                  </a:lnTo>
                  <a:cubicBezTo>
                    <a:pt x="146" y="246"/>
                    <a:pt x="145" y="246"/>
                    <a:pt x="145" y="246"/>
                  </a:cubicBezTo>
                  <a:cubicBezTo>
                    <a:pt x="145" y="246"/>
                    <a:pt x="144" y="245"/>
                    <a:pt x="144" y="245"/>
                  </a:cubicBezTo>
                  <a:cubicBezTo>
                    <a:pt x="144" y="244"/>
                    <a:pt x="143" y="244"/>
                    <a:pt x="143" y="243"/>
                  </a:cubicBezTo>
                  <a:cubicBezTo>
                    <a:pt x="143" y="242"/>
                    <a:pt x="143" y="241"/>
                    <a:pt x="143" y="239"/>
                  </a:cubicBezTo>
                  <a:cubicBezTo>
                    <a:pt x="143" y="238"/>
                    <a:pt x="143" y="237"/>
                    <a:pt x="143" y="236"/>
                  </a:cubicBezTo>
                  <a:cubicBezTo>
                    <a:pt x="143" y="235"/>
                    <a:pt x="144" y="234"/>
                    <a:pt x="144" y="234"/>
                  </a:cubicBezTo>
                  <a:cubicBezTo>
                    <a:pt x="144" y="233"/>
                    <a:pt x="144" y="233"/>
                    <a:pt x="145" y="233"/>
                  </a:cubicBezTo>
                  <a:cubicBezTo>
                    <a:pt x="145" y="232"/>
                    <a:pt x="145" y="232"/>
                    <a:pt x="146" y="232"/>
                  </a:cubicBezTo>
                  <a:lnTo>
                    <a:pt x="163" y="232"/>
                  </a:lnTo>
                  <a:lnTo>
                    <a:pt x="163" y="173"/>
                  </a:lnTo>
                  <a:lnTo>
                    <a:pt x="148" y="181"/>
                  </a:lnTo>
                  <a:cubicBezTo>
                    <a:pt x="147" y="182"/>
                    <a:pt x="146" y="182"/>
                    <a:pt x="146" y="182"/>
                  </a:cubicBezTo>
                  <a:cubicBezTo>
                    <a:pt x="145" y="182"/>
                    <a:pt x="144" y="182"/>
                    <a:pt x="144" y="182"/>
                  </a:cubicBezTo>
                  <a:cubicBezTo>
                    <a:pt x="144" y="181"/>
                    <a:pt x="143" y="181"/>
                    <a:pt x="143" y="180"/>
                  </a:cubicBezTo>
                  <a:cubicBezTo>
                    <a:pt x="143" y="179"/>
                    <a:pt x="143" y="177"/>
                    <a:pt x="143" y="176"/>
                  </a:cubicBezTo>
                  <a:cubicBezTo>
                    <a:pt x="143" y="174"/>
                    <a:pt x="143" y="173"/>
                    <a:pt x="143" y="173"/>
                  </a:cubicBezTo>
                  <a:cubicBezTo>
                    <a:pt x="143" y="172"/>
                    <a:pt x="143" y="171"/>
                    <a:pt x="143" y="171"/>
                  </a:cubicBezTo>
                  <a:cubicBezTo>
                    <a:pt x="144" y="170"/>
                    <a:pt x="144" y="170"/>
                    <a:pt x="144" y="170"/>
                  </a:cubicBezTo>
                  <a:cubicBezTo>
                    <a:pt x="144" y="169"/>
                    <a:pt x="145" y="169"/>
                    <a:pt x="145" y="169"/>
                  </a:cubicBezTo>
                  <a:lnTo>
                    <a:pt x="165" y="156"/>
                  </a:lnTo>
                  <a:cubicBezTo>
                    <a:pt x="165" y="156"/>
                    <a:pt x="166" y="156"/>
                    <a:pt x="166" y="155"/>
                  </a:cubicBezTo>
                  <a:cubicBezTo>
                    <a:pt x="166" y="155"/>
                    <a:pt x="167" y="155"/>
                    <a:pt x="167" y="155"/>
                  </a:cubicBezTo>
                  <a:cubicBezTo>
                    <a:pt x="168" y="155"/>
                    <a:pt x="169" y="155"/>
                    <a:pt x="169" y="155"/>
                  </a:cubicBezTo>
                  <a:cubicBezTo>
                    <a:pt x="170" y="155"/>
                    <a:pt x="172" y="155"/>
                    <a:pt x="173" y="155"/>
                  </a:cubicBezTo>
                  <a:cubicBezTo>
                    <a:pt x="175" y="155"/>
                    <a:pt x="176" y="155"/>
                    <a:pt x="177" y="155"/>
                  </a:cubicBezTo>
                  <a:cubicBezTo>
                    <a:pt x="178" y="155"/>
                    <a:pt x="179" y="155"/>
                    <a:pt x="180" y="155"/>
                  </a:cubicBezTo>
                  <a:cubicBezTo>
                    <a:pt x="180" y="156"/>
                    <a:pt x="181" y="156"/>
                    <a:pt x="181" y="156"/>
                  </a:cubicBezTo>
                  <a:cubicBezTo>
                    <a:pt x="181" y="156"/>
                    <a:pt x="181" y="157"/>
                    <a:pt x="181" y="157"/>
                  </a:cubicBezTo>
                  <a:lnTo>
                    <a:pt x="181" y="232"/>
                  </a:lnTo>
                  <a:lnTo>
                    <a:pt x="196" y="232"/>
                  </a:lnTo>
                  <a:cubicBezTo>
                    <a:pt x="196" y="232"/>
                    <a:pt x="197" y="232"/>
                    <a:pt x="197" y="233"/>
                  </a:cubicBezTo>
                  <a:cubicBezTo>
                    <a:pt x="198" y="233"/>
                    <a:pt x="198" y="233"/>
                    <a:pt x="198" y="234"/>
                  </a:cubicBezTo>
                  <a:cubicBezTo>
                    <a:pt x="198" y="234"/>
                    <a:pt x="199" y="235"/>
                    <a:pt x="199" y="236"/>
                  </a:cubicBezTo>
                  <a:cubicBezTo>
                    <a:pt x="199" y="237"/>
                    <a:pt x="199" y="238"/>
                    <a:pt x="199" y="239"/>
                  </a:cubicBezTo>
                  <a:cubicBezTo>
                    <a:pt x="199" y="241"/>
                    <a:pt x="199" y="242"/>
                    <a:pt x="199" y="243"/>
                  </a:cubicBezTo>
                  <a:close/>
                  <a:moveTo>
                    <a:pt x="200" y="96"/>
                  </a:moveTo>
                  <a:cubicBezTo>
                    <a:pt x="199" y="102"/>
                    <a:pt x="197" y="107"/>
                    <a:pt x="194" y="111"/>
                  </a:cubicBezTo>
                  <a:cubicBezTo>
                    <a:pt x="191" y="115"/>
                    <a:pt x="188" y="118"/>
                    <a:pt x="184" y="120"/>
                  </a:cubicBezTo>
                  <a:cubicBezTo>
                    <a:pt x="179" y="122"/>
                    <a:pt x="174" y="124"/>
                    <a:pt x="168" y="124"/>
                  </a:cubicBezTo>
                  <a:cubicBezTo>
                    <a:pt x="162" y="124"/>
                    <a:pt x="157" y="122"/>
                    <a:pt x="153" y="120"/>
                  </a:cubicBezTo>
                  <a:cubicBezTo>
                    <a:pt x="149" y="118"/>
                    <a:pt x="145" y="115"/>
                    <a:pt x="143" y="111"/>
                  </a:cubicBezTo>
                  <a:cubicBezTo>
                    <a:pt x="141" y="107"/>
                    <a:pt x="139" y="102"/>
                    <a:pt x="138" y="96"/>
                  </a:cubicBezTo>
                  <a:cubicBezTo>
                    <a:pt x="137" y="91"/>
                    <a:pt x="137" y="84"/>
                    <a:pt x="137" y="77"/>
                  </a:cubicBezTo>
                  <a:cubicBezTo>
                    <a:pt x="137" y="70"/>
                    <a:pt x="137" y="63"/>
                    <a:pt x="138" y="57"/>
                  </a:cubicBezTo>
                  <a:cubicBezTo>
                    <a:pt x="140" y="51"/>
                    <a:pt x="141" y="46"/>
                    <a:pt x="144" y="42"/>
                  </a:cubicBezTo>
                  <a:cubicBezTo>
                    <a:pt x="147" y="38"/>
                    <a:pt x="150" y="35"/>
                    <a:pt x="154" y="33"/>
                  </a:cubicBezTo>
                  <a:cubicBezTo>
                    <a:pt x="159" y="31"/>
                    <a:pt x="164" y="29"/>
                    <a:pt x="170" y="29"/>
                  </a:cubicBezTo>
                  <a:cubicBezTo>
                    <a:pt x="176" y="29"/>
                    <a:pt x="181" y="31"/>
                    <a:pt x="185" y="33"/>
                  </a:cubicBezTo>
                  <a:cubicBezTo>
                    <a:pt x="189" y="35"/>
                    <a:pt x="193" y="38"/>
                    <a:pt x="195" y="42"/>
                  </a:cubicBezTo>
                  <a:cubicBezTo>
                    <a:pt x="197" y="46"/>
                    <a:pt x="199" y="51"/>
                    <a:pt x="200" y="57"/>
                  </a:cubicBezTo>
                  <a:cubicBezTo>
                    <a:pt x="201" y="62"/>
                    <a:pt x="201" y="69"/>
                    <a:pt x="201" y="76"/>
                  </a:cubicBezTo>
                  <a:cubicBezTo>
                    <a:pt x="201" y="83"/>
                    <a:pt x="201" y="90"/>
                    <a:pt x="200" y="96"/>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170" name="Rectangle 189"/>
          <p:cNvSpPr>
            <a:spLocks noChangeArrowheads="1"/>
          </p:cNvSpPr>
          <p:nvPr/>
        </p:nvSpPr>
        <p:spPr bwMode="auto">
          <a:xfrm>
            <a:off x="5406292" y="3598578"/>
            <a:ext cx="86401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Storage Blobs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71" name="Freeform 190"/>
          <p:cNvSpPr>
            <a:spLocks noEditPoints="1"/>
          </p:cNvSpPr>
          <p:nvPr/>
        </p:nvSpPr>
        <p:spPr bwMode="auto">
          <a:xfrm>
            <a:off x="7731978" y="3179479"/>
            <a:ext cx="311151" cy="406400"/>
          </a:xfrm>
          <a:custGeom>
            <a:avLst/>
            <a:gdLst>
              <a:gd name="T0" fmla="*/ 210 w 421"/>
              <a:gd name="T1" fmla="*/ 0 h 547"/>
              <a:gd name="T2" fmla="*/ 0 w 421"/>
              <a:gd name="T3" fmla="*/ 81 h 547"/>
              <a:gd name="T4" fmla="*/ 0 w 421"/>
              <a:gd name="T5" fmla="*/ 465 h 547"/>
              <a:gd name="T6" fmla="*/ 210 w 421"/>
              <a:gd name="T7" fmla="*/ 547 h 547"/>
              <a:gd name="T8" fmla="*/ 421 w 421"/>
              <a:gd name="T9" fmla="*/ 466 h 547"/>
              <a:gd name="T10" fmla="*/ 421 w 421"/>
              <a:gd name="T11" fmla="*/ 83 h 547"/>
              <a:gd name="T12" fmla="*/ 210 w 421"/>
              <a:gd name="T13" fmla="*/ 0 h 547"/>
              <a:gd name="T14" fmla="*/ 4 w 421"/>
              <a:gd name="T15" fmla="*/ 482 h 547"/>
              <a:gd name="T16" fmla="*/ 4 w 421"/>
              <a:gd name="T17" fmla="*/ 477 h 547"/>
              <a:gd name="T18" fmla="*/ 4 w 421"/>
              <a:gd name="T19" fmla="*/ 482 h 547"/>
              <a:gd name="T20" fmla="*/ 149 w 421"/>
              <a:gd name="T21" fmla="*/ 243 h 547"/>
              <a:gd name="T22" fmla="*/ 129 w 421"/>
              <a:gd name="T23" fmla="*/ 254 h 547"/>
              <a:gd name="T24" fmla="*/ 129 w 421"/>
              <a:gd name="T25" fmla="*/ 284 h 547"/>
              <a:gd name="T26" fmla="*/ 110 w 421"/>
              <a:gd name="T27" fmla="*/ 324 h 547"/>
              <a:gd name="T28" fmla="*/ 110 w 421"/>
              <a:gd name="T29" fmla="*/ 326 h 547"/>
              <a:gd name="T30" fmla="*/ 129 w 421"/>
              <a:gd name="T31" fmla="*/ 376 h 547"/>
              <a:gd name="T32" fmla="*/ 129 w 421"/>
              <a:gd name="T33" fmla="*/ 410 h 547"/>
              <a:gd name="T34" fmla="*/ 134 w 421"/>
              <a:gd name="T35" fmla="*/ 426 h 547"/>
              <a:gd name="T36" fmla="*/ 149 w 421"/>
              <a:gd name="T37" fmla="*/ 430 h 547"/>
              <a:gd name="T38" fmla="*/ 149 w 421"/>
              <a:gd name="T39" fmla="*/ 460 h 547"/>
              <a:gd name="T40" fmla="*/ 103 w 421"/>
              <a:gd name="T41" fmla="*/ 448 h 547"/>
              <a:gd name="T42" fmla="*/ 89 w 421"/>
              <a:gd name="T43" fmla="*/ 402 h 547"/>
              <a:gd name="T44" fmla="*/ 89 w 421"/>
              <a:gd name="T45" fmla="*/ 365 h 547"/>
              <a:gd name="T46" fmla="*/ 68 w 421"/>
              <a:gd name="T47" fmla="*/ 345 h 547"/>
              <a:gd name="T48" fmla="*/ 68 w 421"/>
              <a:gd name="T49" fmla="*/ 306 h 547"/>
              <a:gd name="T50" fmla="*/ 89 w 421"/>
              <a:gd name="T51" fmla="*/ 289 h 547"/>
              <a:gd name="T52" fmla="*/ 89 w 421"/>
              <a:gd name="T53" fmla="*/ 259 h 547"/>
              <a:gd name="T54" fmla="*/ 103 w 421"/>
              <a:gd name="T55" fmla="*/ 222 h 547"/>
              <a:gd name="T56" fmla="*/ 149 w 421"/>
              <a:gd name="T57" fmla="*/ 211 h 547"/>
              <a:gd name="T58" fmla="*/ 149 w 421"/>
              <a:gd name="T59" fmla="*/ 243 h 547"/>
              <a:gd name="T60" fmla="*/ 357 w 421"/>
              <a:gd name="T61" fmla="*/ 315 h 547"/>
              <a:gd name="T62" fmla="*/ 357 w 421"/>
              <a:gd name="T63" fmla="*/ 346 h 547"/>
              <a:gd name="T64" fmla="*/ 336 w 421"/>
              <a:gd name="T65" fmla="*/ 366 h 547"/>
              <a:gd name="T66" fmla="*/ 336 w 421"/>
              <a:gd name="T67" fmla="*/ 402 h 547"/>
              <a:gd name="T68" fmla="*/ 322 w 421"/>
              <a:gd name="T69" fmla="*/ 449 h 547"/>
              <a:gd name="T70" fmla="*/ 274 w 421"/>
              <a:gd name="T71" fmla="*/ 462 h 547"/>
              <a:gd name="T72" fmla="*/ 274 w 421"/>
              <a:gd name="T73" fmla="*/ 432 h 547"/>
              <a:gd name="T74" fmla="*/ 290 w 421"/>
              <a:gd name="T75" fmla="*/ 427 h 547"/>
              <a:gd name="T76" fmla="*/ 294 w 421"/>
              <a:gd name="T77" fmla="*/ 412 h 547"/>
              <a:gd name="T78" fmla="*/ 294 w 421"/>
              <a:gd name="T79" fmla="*/ 377 h 547"/>
              <a:gd name="T80" fmla="*/ 315 w 421"/>
              <a:gd name="T81" fmla="*/ 328 h 547"/>
              <a:gd name="T82" fmla="*/ 315 w 421"/>
              <a:gd name="T83" fmla="*/ 326 h 547"/>
              <a:gd name="T84" fmla="*/ 294 w 421"/>
              <a:gd name="T85" fmla="*/ 284 h 547"/>
              <a:gd name="T86" fmla="*/ 294 w 421"/>
              <a:gd name="T87" fmla="*/ 256 h 547"/>
              <a:gd name="T88" fmla="*/ 274 w 421"/>
              <a:gd name="T89" fmla="*/ 245 h 547"/>
              <a:gd name="T90" fmla="*/ 274 w 421"/>
              <a:gd name="T91" fmla="*/ 212 h 547"/>
              <a:gd name="T92" fmla="*/ 321 w 421"/>
              <a:gd name="T93" fmla="*/ 223 h 547"/>
              <a:gd name="T94" fmla="*/ 336 w 421"/>
              <a:gd name="T95" fmla="*/ 261 h 547"/>
              <a:gd name="T96" fmla="*/ 336 w 421"/>
              <a:gd name="T97" fmla="*/ 290 h 547"/>
              <a:gd name="T98" fmla="*/ 357 w 421"/>
              <a:gd name="T99" fmla="*/ 306 h 547"/>
              <a:gd name="T100" fmla="*/ 357 w 421"/>
              <a:gd name="T101" fmla="*/ 315 h 547"/>
              <a:gd name="T102" fmla="*/ 210 w 421"/>
              <a:gd name="T103" fmla="*/ 119 h 547"/>
              <a:gd name="T104" fmla="*/ 61 w 421"/>
              <a:gd name="T105" fmla="*/ 74 h 547"/>
              <a:gd name="T106" fmla="*/ 210 w 421"/>
              <a:gd name="T107" fmla="*/ 28 h 547"/>
              <a:gd name="T108" fmla="*/ 360 w 421"/>
              <a:gd name="T109" fmla="*/ 74 h 547"/>
              <a:gd name="T110" fmla="*/ 210 w 421"/>
              <a:gd name="T111" fmla="*/ 11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1" h="547">
                <a:moveTo>
                  <a:pt x="210" y="0"/>
                </a:moveTo>
                <a:cubicBezTo>
                  <a:pt x="93" y="0"/>
                  <a:pt x="0" y="39"/>
                  <a:pt x="0" y="81"/>
                </a:cubicBezTo>
                <a:lnTo>
                  <a:pt x="0" y="465"/>
                </a:lnTo>
                <a:cubicBezTo>
                  <a:pt x="0" y="507"/>
                  <a:pt x="95" y="547"/>
                  <a:pt x="210" y="547"/>
                </a:cubicBezTo>
                <a:cubicBezTo>
                  <a:pt x="327" y="547"/>
                  <a:pt x="421" y="510"/>
                  <a:pt x="421" y="466"/>
                </a:cubicBezTo>
                <a:lnTo>
                  <a:pt x="421" y="83"/>
                </a:lnTo>
                <a:cubicBezTo>
                  <a:pt x="421" y="41"/>
                  <a:pt x="325" y="0"/>
                  <a:pt x="210" y="0"/>
                </a:cubicBezTo>
                <a:close/>
                <a:moveTo>
                  <a:pt x="4" y="482"/>
                </a:moveTo>
                <a:lnTo>
                  <a:pt x="4" y="477"/>
                </a:lnTo>
                <a:cubicBezTo>
                  <a:pt x="4" y="479"/>
                  <a:pt x="4" y="480"/>
                  <a:pt x="4" y="482"/>
                </a:cubicBezTo>
                <a:close/>
                <a:moveTo>
                  <a:pt x="149" y="243"/>
                </a:moveTo>
                <a:cubicBezTo>
                  <a:pt x="135" y="243"/>
                  <a:pt x="129" y="239"/>
                  <a:pt x="129" y="254"/>
                </a:cubicBezTo>
                <a:lnTo>
                  <a:pt x="129" y="284"/>
                </a:lnTo>
                <a:cubicBezTo>
                  <a:pt x="129" y="306"/>
                  <a:pt x="126" y="320"/>
                  <a:pt x="110" y="324"/>
                </a:cubicBezTo>
                <a:lnTo>
                  <a:pt x="110" y="326"/>
                </a:lnTo>
                <a:cubicBezTo>
                  <a:pt x="126" y="332"/>
                  <a:pt x="129" y="349"/>
                  <a:pt x="129" y="376"/>
                </a:cubicBezTo>
                <a:lnTo>
                  <a:pt x="129" y="410"/>
                </a:lnTo>
                <a:cubicBezTo>
                  <a:pt x="129" y="421"/>
                  <a:pt x="131" y="421"/>
                  <a:pt x="134" y="426"/>
                </a:cubicBezTo>
                <a:cubicBezTo>
                  <a:pt x="137" y="430"/>
                  <a:pt x="142" y="430"/>
                  <a:pt x="149" y="430"/>
                </a:cubicBezTo>
                <a:lnTo>
                  <a:pt x="149" y="460"/>
                </a:lnTo>
                <a:cubicBezTo>
                  <a:pt x="128" y="460"/>
                  <a:pt x="112" y="455"/>
                  <a:pt x="103" y="448"/>
                </a:cubicBezTo>
                <a:cubicBezTo>
                  <a:pt x="93" y="440"/>
                  <a:pt x="89" y="424"/>
                  <a:pt x="89" y="402"/>
                </a:cubicBezTo>
                <a:lnTo>
                  <a:pt x="89" y="365"/>
                </a:lnTo>
                <a:cubicBezTo>
                  <a:pt x="89" y="345"/>
                  <a:pt x="81" y="345"/>
                  <a:pt x="68" y="345"/>
                </a:cubicBezTo>
                <a:lnTo>
                  <a:pt x="68" y="306"/>
                </a:lnTo>
                <a:cubicBezTo>
                  <a:pt x="82" y="306"/>
                  <a:pt x="89" y="306"/>
                  <a:pt x="89" y="289"/>
                </a:cubicBezTo>
                <a:lnTo>
                  <a:pt x="89" y="259"/>
                </a:lnTo>
                <a:cubicBezTo>
                  <a:pt x="89" y="240"/>
                  <a:pt x="93" y="228"/>
                  <a:pt x="103" y="222"/>
                </a:cubicBezTo>
                <a:cubicBezTo>
                  <a:pt x="112" y="214"/>
                  <a:pt x="128" y="211"/>
                  <a:pt x="149" y="211"/>
                </a:cubicBezTo>
                <a:lnTo>
                  <a:pt x="149" y="243"/>
                </a:lnTo>
                <a:close/>
                <a:moveTo>
                  <a:pt x="357" y="315"/>
                </a:moveTo>
                <a:lnTo>
                  <a:pt x="357" y="346"/>
                </a:lnTo>
                <a:cubicBezTo>
                  <a:pt x="343" y="346"/>
                  <a:pt x="336" y="346"/>
                  <a:pt x="336" y="366"/>
                </a:cubicBezTo>
                <a:lnTo>
                  <a:pt x="336" y="402"/>
                </a:lnTo>
                <a:cubicBezTo>
                  <a:pt x="336" y="424"/>
                  <a:pt x="332" y="440"/>
                  <a:pt x="322" y="449"/>
                </a:cubicBezTo>
                <a:cubicBezTo>
                  <a:pt x="313" y="457"/>
                  <a:pt x="297" y="462"/>
                  <a:pt x="274" y="462"/>
                </a:cubicBezTo>
                <a:lnTo>
                  <a:pt x="274" y="432"/>
                </a:lnTo>
                <a:cubicBezTo>
                  <a:pt x="280" y="432"/>
                  <a:pt x="286" y="430"/>
                  <a:pt x="290" y="427"/>
                </a:cubicBezTo>
                <a:cubicBezTo>
                  <a:pt x="293" y="423"/>
                  <a:pt x="294" y="423"/>
                  <a:pt x="294" y="412"/>
                </a:cubicBezTo>
                <a:lnTo>
                  <a:pt x="294" y="377"/>
                </a:lnTo>
                <a:cubicBezTo>
                  <a:pt x="294" y="351"/>
                  <a:pt x="299" y="335"/>
                  <a:pt x="315" y="328"/>
                </a:cubicBezTo>
                <a:lnTo>
                  <a:pt x="315" y="326"/>
                </a:lnTo>
                <a:cubicBezTo>
                  <a:pt x="299" y="321"/>
                  <a:pt x="294" y="307"/>
                  <a:pt x="294" y="284"/>
                </a:cubicBezTo>
                <a:lnTo>
                  <a:pt x="294" y="256"/>
                </a:lnTo>
                <a:cubicBezTo>
                  <a:pt x="294" y="240"/>
                  <a:pt x="286" y="245"/>
                  <a:pt x="274" y="245"/>
                </a:cubicBezTo>
                <a:lnTo>
                  <a:pt x="274" y="212"/>
                </a:lnTo>
                <a:cubicBezTo>
                  <a:pt x="296" y="212"/>
                  <a:pt x="311" y="217"/>
                  <a:pt x="321" y="223"/>
                </a:cubicBezTo>
                <a:cubicBezTo>
                  <a:pt x="330" y="231"/>
                  <a:pt x="336" y="243"/>
                  <a:pt x="336" y="261"/>
                </a:cubicBezTo>
                <a:lnTo>
                  <a:pt x="336" y="290"/>
                </a:lnTo>
                <a:cubicBezTo>
                  <a:pt x="336" y="307"/>
                  <a:pt x="343" y="306"/>
                  <a:pt x="357" y="306"/>
                </a:cubicBezTo>
                <a:lnTo>
                  <a:pt x="357" y="315"/>
                </a:lnTo>
                <a:close/>
                <a:moveTo>
                  <a:pt x="210" y="119"/>
                </a:moveTo>
                <a:cubicBezTo>
                  <a:pt x="128" y="119"/>
                  <a:pt x="61" y="98"/>
                  <a:pt x="61" y="74"/>
                </a:cubicBezTo>
                <a:cubicBezTo>
                  <a:pt x="61" y="49"/>
                  <a:pt x="128" y="28"/>
                  <a:pt x="210" y="28"/>
                </a:cubicBezTo>
                <a:cubicBezTo>
                  <a:pt x="293" y="28"/>
                  <a:pt x="360" y="49"/>
                  <a:pt x="360" y="74"/>
                </a:cubicBezTo>
                <a:cubicBezTo>
                  <a:pt x="360" y="100"/>
                  <a:pt x="293" y="119"/>
                  <a:pt x="210"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2" name="Rectangle 191"/>
          <p:cNvSpPr>
            <a:spLocks noChangeArrowheads="1"/>
          </p:cNvSpPr>
          <p:nvPr/>
        </p:nvSpPr>
        <p:spPr bwMode="auto">
          <a:xfrm>
            <a:off x="7493854" y="3579529"/>
            <a:ext cx="83195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DocumentDB</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173" name="Freeform 193"/>
          <p:cNvSpPr>
            <a:spLocks/>
          </p:cNvSpPr>
          <p:nvPr/>
        </p:nvSpPr>
        <p:spPr bwMode="auto">
          <a:xfrm>
            <a:off x="7824053" y="3776379"/>
            <a:ext cx="127000" cy="127000"/>
          </a:xfrm>
          <a:custGeom>
            <a:avLst/>
            <a:gdLst>
              <a:gd name="T0" fmla="*/ 86 w 172"/>
              <a:gd name="T1" fmla="*/ 0 h 171"/>
              <a:gd name="T2" fmla="*/ 172 w 172"/>
              <a:gd name="T3" fmla="*/ 171 h 171"/>
              <a:gd name="T4" fmla="*/ 0 w 172"/>
              <a:gd name="T5" fmla="*/ 171 h 171"/>
              <a:gd name="T6" fmla="*/ 86 w 172"/>
              <a:gd name="T7" fmla="*/ 0 h 171"/>
            </a:gdLst>
            <a:ahLst/>
            <a:cxnLst>
              <a:cxn ang="0">
                <a:pos x="T0" y="T1"/>
              </a:cxn>
              <a:cxn ang="0">
                <a:pos x="T2" y="T3"/>
              </a:cxn>
              <a:cxn ang="0">
                <a:pos x="T4" y="T5"/>
              </a:cxn>
              <a:cxn ang="0">
                <a:pos x="T6" y="T7"/>
              </a:cxn>
            </a:cxnLst>
            <a:rect l="0" t="0" r="r" b="b"/>
            <a:pathLst>
              <a:path w="172" h="171">
                <a:moveTo>
                  <a:pt x="86" y="0"/>
                </a:moveTo>
                <a:lnTo>
                  <a:pt x="172" y="171"/>
                </a:lnTo>
                <a:cubicBezTo>
                  <a:pt x="118" y="144"/>
                  <a:pt x="54" y="144"/>
                  <a:pt x="0" y="171"/>
                </a:cubicBezTo>
                <a:lnTo>
                  <a:pt x="86" y="0"/>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4" name="Freeform 194"/>
          <p:cNvSpPr>
            <a:spLocks/>
          </p:cNvSpPr>
          <p:nvPr/>
        </p:nvSpPr>
        <p:spPr bwMode="auto">
          <a:xfrm>
            <a:off x="4718903" y="3384265"/>
            <a:ext cx="773112" cy="639763"/>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5" name="Freeform 195"/>
          <p:cNvSpPr>
            <a:spLocks/>
          </p:cNvSpPr>
          <p:nvPr/>
        </p:nvSpPr>
        <p:spPr bwMode="auto">
          <a:xfrm>
            <a:off x="5460265" y="3319179"/>
            <a:ext cx="128587" cy="128588"/>
          </a:xfrm>
          <a:custGeom>
            <a:avLst/>
            <a:gdLst>
              <a:gd name="T0" fmla="*/ 172 w 172"/>
              <a:gd name="T1" fmla="*/ 86 h 172"/>
              <a:gd name="T2" fmla="*/ 0 w 172"/>
              <a:gd name="T3" fmla="*/ 172 h 172"/>
              <a:gd name="T4" fmla="*/ 0 w 172"/>
              <a:gd name="T5" fmla="*/ 0 h 172"/>
              <a:gd name="T6" fmla="*/ 172 w 172"/>
              <a:gd name="T7" fmla="*/ 86 h 172"/>
            </a:gdLst>
            <a:ahLst/>
            <a:cxnLst>
              <a:cxn ang="0">
                <a:pos x="T0" y="T1"/>
              </a:cxn>
              <a:cxn ang="0">
                <a:pos x="T2" y="T3"/>
              </a:cxn>
              <a:cxn ang="0">
                <a:pos x="T4" y="T5"/>
              </a:cxn>
              <a:cxn ang="0">
                <a:pos x="T6" y="T7"/>
              </a:cxn>
            </a:cxnLst>
            <a:rect l="0" t="0" r="r" b="b"/>
            <a:pathLst>
              <a:path w="172" h="172">
                <a:moveTo>
                  <a:pt x="172" y="86"/>
                </a:moveTo>
                <a:lnTo>
                  <a:pt x="0" y="172"/>
                </a:lnTo>
                <a:cubicBezTo>
                  <a:pt x="27" y="118"/>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76" name="Group 175"/>
          <p:cNvGrpSpPr/>
          <p:nvPr/>
        </p:nvGrpSpPr>
        <p:grpSpPr>
          <a:xfrm>
            <a:off x="6154517" y="2439967"/>
            <a:ext cx="508000" cy="450851"/>
            <a:chOff x="3314482" y="-4918414"/>
            <a:chExt cx="508000" cy="450850"/>
          </a:xfrm>
        </p:grpSpPr>
        <p:sp>
          <p:nvSpPr>
            <p:cNvPr id="177" name="Freeform 196"/>
            <p:cNvSpPr>
              <a:spLocks noEditPoints="1"/>
            </p:cNvSpPr>
            <p:nvPr/>
          </p:nvSpPr>
          <p:spPr bwMode="auto">
            <a:xfrm>
              <a:off x="3314482" y="-4918414"/>
              <a:ext cx="508000" cy="450850"/>
            </a:xfrm>
            <a:custGeom>
              <a:avLst/>
              <a:gdLst>
                <a:gd name="T0" fmla="*/ 502 w 684"/>
                <a:gd name="T1" fmla="*/ 511 h 605"/>
                <a:gd name="T2" fmla="*/ 342 w 684"/>
                <a:gd name="T3" fmla="*/ 566 h 605"/>
                <a:gd name="T4" fmla="*/ 133 w 684"/>
                <a:gd name="T5" fmla="*/ 462 h 605"/>
                <a:gd name="T6" fmla="*/ 182 w 684"/>
                <a:gd name="T7" fmla="*/ 93 h 605"/>
                <a:gd name="T8" fmla="*/ 342 w 684"/>
                <a:gd name="T9" fmla="*/ 39 h 605"/>
                <a:gd name="T10" fmla="*/ 551 w 684"/>
                <a:gd name="T11" fmla="*/ 142 h 605"/>
                <a:gd name="T12" fmla="*/ 502 w 684"/>
                <a:gd name="T13" fmla="*/ 511 h 605"/>
                <a:gd name="T14" fmla="*/ 582 w 684"/>
                <a:gd name="T15" fmla="*/ 118 h 605"/>
                <a:gd name="T16" fmla="*/ 342 w 684"/>
                <a:gd name="T17" fmla="*/ 0 h 605"/>
                <a:gd name="T18" fmla="*/ 158 w 684"/>
                <a:gd name="T19" fmla="*/ 62 h 605"/>
                <a:gd name="T20" fmla="*/ 102 w 684"/>
                <a:gd name="T21" fmla="*/ 486 h 605"/>
                <a:gd name="T22" fmla="*/ 342 w 684"/>
                <a:gd name="T23" fmla="*/ 605 h 605"/>
                <a:gd name="T24" fmla="*/ 526 w 684"/>
                <a:gd name="T25" fmla="*/ 543 h 605"/>
                <a:gd name="T26" fmla="*/ 582 w 684"/>
                <a:gd name="T27" fmla="*/ 118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1"/>
                  </a:moveTo>
                  <a:cubicBezTo>
                    <a:pt x="454" y="548"/>
                    <a:pt x="398" y="566"/>
                    <a:pt x="342" y="566"/>
                  </a:cubicBezTo>
                  <a:cubicBezTo>
                    <a:pt x="263" y="566"/>
                    <a:pt x="185" y="530"/>
                    <a:pt x="133" y="462"/>
                  </a:cubicBezTo>
                  <a:cubicBezTo>
                    <a:pt x="44" y="347"/>
                    <a:pt x="66" y="182"/>
                    <a:pt x="182" y="93"/>
                  </a:cubicBezTo>
                  <a:cubicBezTo>
                    <a:pt x="230" y="57"/>
                    <a:pt x="286" y="39"/>
                    <a:pt x="342" y="39"/>
                  </a:cubicBezTo>
                  <a:cubicBezTo>
                    <a:pt x="421" y="39"/>
                    <a:pt x="499" y="75"/>
                    <a:pt x="551" y="142"/>
                  </a:cubicBezTo>
                  <a:cubicBezTo>
                    <a:pt x="639" y="258"/>
                    <a:pt x="617" y="423"/>
                    <a:pt x="502" y="511"/>
                  </a:cubicBezTo>
                  <a:close/>
                  <a:moveTo>
                    <a:pt x="582" y="118"/>
                  </a:moveTo>
                  <a:cubicBezTo>
                    <a:pt x="523" y="40"/>
                    <a:pt x="433" y="0"/>
                    <a:pt x="342" y="0"/>
                  </a:cubicBezTo>
                  <a:cubicBezTo>
                    <a:pt x="278" y="0"/>
                    <a:pt x="213" y="20"/>
                    <a:pt x="158" y="62"/>
                  </a:cubicBezTo>
                  <a:cubicBezTo>
                    <a:pt x="25" y="164"/>
                    <a:pt x="0" y="354"/>
                    <a:pt x="102" y="486"/>
                  </a:cubicBezTo>
                  <a:cubicBezTo>
                    <a:pt x="161" y="564"/>
                    <a:pt x="251" y="605"/>
                    <a:pt x="342" y="605"/>
                  </a:cubicBezTo>
                  <a:cubicBezTo>
                    <a:pt x="406" y="605"/>
                    <a:pt x="471" y="585"/>
                    <a:pt x="526" y="543"/>
                  </a:cubicBezTo>
                  <a:cubicBezTo>
                    <a:pt x="658" y="441"/>
                    <a:pt x="684" y="251"/>
                    <a:pt x="582" y="118"/>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178" name="Group 177"/>
            <p:cNvGrpSpPr/>
            <p:nvPr/>
          </p:nvGrpSpPr>
          <p:grpSpPr>
            <a:xfrm>
              <a:off x="3395444" y="-4880314"/>
              <a:ext cx="363537" cy="342900"/>
              <a:chOff x="3395444" y="-4880314"/>
              <a:chExt cx="363537" cy="342900"/>
            </a:xfrm>
          </p:grpSpPr>
          <p:sp>
            <p:nvSpPr>
              <p:cNvPr id="179" name="Freeform 197"/>
              <p:cNvSpPr>
                <a:spLocks/>
              </p:cNvSpPr>
              <p:nvPr/>
            </p:nvSpPr>
            <p:spPr bwMode="auto">
              <a:xfrm>
                <a:off x="3408144" y="-4689814"/>
                <a:ext cx="58737" cy="149225"/>
              </a:xfrm>
              <a:custGeom>
                <a:avLst/>
                <a:gdLst>
                  <a:gd name="T0" fmla="*/ 79 w 79"/>
                  <a:gd name="T1" fmla="*/ 50 h 200"/>
                  <a:gd name="T2" fmla="*/ 36 w 79"/>
                  <a:gd name="T3" fmla="*/ 0 h 200"/>
                  <a:gd name="T4" fmla="*/ 0 w 79"/>
                  <a:gd name="T5" fmla="*/ 147 h 200"/>
                  <a:gd name="T6" fmla="*/ 5 w 79"/>
                  <a:gd name="T7" fmla="*/ 157 h 200"/>
                  <a:gd name="T8" fmla="*/ 49 w 79"/>
                  <a:gd name="T9" fmla="*/ 200 h 200"/>
                  <a:gd name="T10" fmla="*/ 79 w 79"/>
                  <a:gd name="T11" fmla="*/ 50 h 200"/>
                </a:gdLst>
                <a:ahLst/>
                <a:cxnLst>
                  <a:cxn ang="0">
                    <a:pos x="T0" y="T1"/>
                  </a:cxn>
                  <a:cxn ang="0">
                    <a:pos x="T2" y="T3"/>
                  </a:cxn>
                  <a:cxn ang="0">
                    <a:pos x="T4" y="T5"/>
                  </a:cxn>
                  <a:cxn ang="0">
                    <a:pos x="T6" y="T7"/>
                  </a:cxn>
                  <a:cxn ang="0">
                    <a:pos x="T8" y="T9"/>
                  </a:cxn>
                  <a:cxn ang="0">
                    <a:pos x="T10" y="T11"/>
                  </a:cxn>
                </a:cxnLst>
                <a:rect l="0" t="0" r="r" b="b"/>
                <a:pathLst>
                  <a:path w="79" h="200">
                    <a:moveTo>
                      <a:pt x="79" y="50"/>
                    </a:moveTo>
                    <a:cubicBezTo>
                      <a:pt x="62" y="33"/>
                      <a:pt x="48" y="16"/>
                      <a:pt x="36" y="0"/>
                    </a:cubicBezTo>
                    <a:cubicBezTo>
                      <a:pt x="11" y="52"/>
                      <a:pt x="2" y="105"/>
                      <a:pt x="0" y="147"/>
                    </a:cubicBezTo>
                    <a:cubicBezTo>
                      <a:pt x="2" y="150"/>
                      <a:pt x="2" y="153"/>
                      <a:pt x="5" y="157"/>
                    </a:cubicBezTo>
                    <a:cubicBezTo>
                      <a:pt x="18" y="173"/>
                      <a:pt x="33" y="188"/>
                      <a:pt x="49" y="200"/>
                    </a:cubicBezTo>
                    <a:cubicBezTo>
                      <a:pt x="46" y="166"/>
                      <a:pt x="50" y="109"/>
                      <a:pt x="79" y="5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0" name="Freeform 198"/>
              <p:cNvSpPr>
                <a:spLocks/>
              </p:cNvSpPr>
              <p:nvPr/>
            </p:nvSpPr>
            <p:spPr bwMode="auto">
              <a:xfrm>
                <a:off x="3454182" y="-4802526"/>
                <a:ext cx="119062" cy="119063"/>
              </a:xfrm>
              <a:custGeom>
                <a:avLst/>
                <a:gdLst>
                  <a:gd name="T0" fmla="*/ 109 w 159"/>
                  <a:gd name="T1" fmla="*/ 0 h 160"/>
                  <a:gd name="T2" fmla="*/ 36 w 159"/>
                  <a:gd name="T3" fmla="*/ 63 h 160"/>
                  <a:gd name="T4" fmla="*/ 0 w 159"/>
                  <a:gd name="T5" fmla="*/ 107 h 160"/>
                  <a:gd name="T6" fmla="*/ 42 w 159"/>
                  <a:gd name="T7" fmla="*/ 160 h 160"/>
                  <a:gd name="T8" fmla="*/ 90 w 159"/>
                  <a:gd name="T9" fmla="*/ 105 h 160"/>
                  <a:gd name="T10" fmla="*/ 159 w 159"/>
                  <a:gd name="T11" fmla="*/ 49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3"/>
                    </a:cubicBezTo>
                    <a:cubicBezTo>
                      <a:pt x="22" y="77"/>
                      <a:pt x="11" y="92"/>
                      <a:pt x="0" y="107"/>
                    </a:cubicBezTo>
                    <a:cubicBezTo>
                      <a:pt x="11" y="124"/>
                      <a:pt x="25" y="141"/>
                      <a:pt x="42" y="160"/>
                    </a:cubicBezTo>
                    <a:cubicBezTo>
                      <a:pt x="55" y="141"/>
                      <a:pt x="71" y="123"/>
                      <a:pt x="90" y="105"/>
                    </a:cubicBezTo>
                    <a:cubicBezTo>
                      <a:pt x="115" y="82"/>
                      <a:pt x="137" y="64"/>
                      <a:pt x="159" y="49"/>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1" name="Freeform 199"/>
              <p:cNvSpPr>
                <a:spLocks/>
              </p:cNvSpPr>
              <p:nvPr/>
            </p:nvSpPr>
            <p:spPr bwMode="auto">
              <a:xfrm>
                <a:off x="3562132" y="-4848564"/>
                <a:ext cx="158750" cy="66675"/>
              </a:xfrm>
              <a:custGeom>
                <a:avLst/>
                <a:gdLst>
                  <a:gd name="T0" fmla="*/ 214 w 214"/>
                  <a:gd name="T1" fmla="*/ 46 h 90"/>
                  <a:gd name="T2" fmla="*/ 176 w 214"/>
                  <a:gd name="T3" fmla="*/ 7 h 90"/>
                  <a:gd name="T4" fmla="*/ 0 w 214"/>
                  <a:gd name="T5" fmla="*/ 39 h 90"/>
                  <a:gd name="T6" fmla="*/ 49 w 214"/>
                  <a:gd name="T7" fmla="*/ 90 h 90"/>
                  <a:gd name="T8" fmla="*/ 214 w 214"/>
                  <a:gd name="T9" fmla="*/ 46 h 90"/>
                </a:gdLst>
                <a:ahLst/>
                <a:cxnLst>
                  <a:cxn ang="0">
                    <a:pos x="T0" y="T1"/>
                  </a:cxn>
                  <a:cxn ang="0">
                    <a:pos x="T2" y="T3"/>
                  </a:cxn>
                  <a:cxn ang="0">
                    <a:pos x="T4" y="T5"/>
                  </a:cxn>
                  <a:cxn ang="0">
                    <a:pos x="T6" y="T7"/>
                  </a:cxn>
                  <a:cxn ang="0">
                    <a:pos x="T8" y="T9"/>
                  </a:cxn>
                </a:cxnLst>
                <a:rect l="0" t="0" r="r" b="b"/>
                <a:pathLst>
                  <a:path w="214" h="90">
                    <a:moveTo>
                      <a:pt x="214" y="46"/>
                    </a:moveTo>
                    <a:cubicBezTo>
                      <a:pt x="203" y="31"/>
                      <a:pt x="190" y="18"/>
                      <a:pt x="176" y="7"/>
                    </a:cubicBezTo>
                    <a:cubicBezTo>
                      <a:pt x="136" y="0"/>
                      <a:pt x="72" y="1"/>
                      <a:pt x="0" y="39"/>
                    </a:cubicBezTo>
                    <a:cubicBezTo>
                      <a:pt x="17" y="57"/>
                      <a:pt x="33" y="74"/>
                      <a:pt x="49" y="90"/>
                    </a:cubicBezTo>
                    <a:cubicBezTo>
                      <a:pt x="146" y="38"/>
                      <a:pt x="214" y="46"/>
                      <a:pt x="214" y="46"/>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2" name="Freeform 200"/>
              <p:cNvSpPr>
                <a:spLocks/>
              </p:cNvSpPr>
              <p:nvPr/>
            </p:nvSpPr>
            <p:spPr bwMode="auto">
              <a:xfrm>
                <a:off x="3401794" y="-4829514"/>
                <a:ext cx="52387" cy="139700"/>
              </a:xfrm>
              <a:custGeom>
                <a:avLst/>
                <a:gdLst>
                  <a:gd name="T0" fmla="*/ 46 w 72"/>
                  <a:gd name="T1" fmla="*/ 189 h 189"/>
                  <a:gd name="T2" fmla="*/ 72 w 72"/>
                  <a:gd name="T3" fmla="*/ 145 h 189"/>
                  <a:gd name="T4" fmla="*/ 37 w 72"/>
                  <a:gd name="T5" fmla="*/ 0 h 189"/>
                  <a:gd name="T6" fmla="*/ 9 w 72"/>
                  <a:gd name="T7" fmla="*/ 34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4"/>
                      <a:pt x="62" y="160"/>
                      <a:pt x="72" y="145"/>
                    </a:cubicBezTo>
                    <a:cubicBezTo>
                      <a:pt x="31" y="79"/>
                      <a:pt x="33" y="25"/>
                      <a:pt x="37" y="0"/>
                    </a:cubicBezTo>
                    <a:cubicBezTo>
                      <a:pt x="27" y="11"/>
                      <a:pt x="17" y="22"/>
                      <a:pt x="9" y="34"/>
                    </a:cubicBezTo>
                    <a:cubicBezTo>
                      <a:pt x="1" y="68"/>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3" name="Freeform 201"/>
              <p:cNvSpPr>
                <a:spLocks/>
              </p:cNvSpPr>
              <p:nvPr/>
            </p:nvSpPr>
            <p:spPr bwMode="auto">
              <a:xfrm>
                <a:off x="3466882" y="-4683464"/>
                <a:ext cx="263525" cy="130175"/>
              </a:xfrm>
              <a:custGeom>
                <a:avLst/>
                <a:gdLst>
                  <a:gd name="T0" fmla="*/ 75 w 355"/>
                  <a:gd name="T1" fmla="*/ 45 h 175"/>
                  <a:gd name="T2" fmla="*/ 25 w 355"/>
                  <a:gd name="T3" fmla="*/ 0 h 175"/>
                  <a:gd name="T4" fmla="*/ 0 w 355"/>
                  <a:gd name="T5" fmla="*/ 41 h 175"/>
                  <a:gd name="T6" fmla="*/ 46 w 355"/>
                  <a:gd name="T7" fmla="*/ 82 h 175"/>
                  <a:gd name="T8" fmla="*/ 321 w 355"/>
                  <a:gd name="T9" fmla="*/ 175 h 175"/>
                  <a:gd name="T10" fmla="*/ 355 w 355"/>
                  <a:gd name="T11" fmla="*/ 134 h 175"/>
                  <a:gd name="T12" fmla="*/ 75 w 355"/>
                  <a:gd name="T13" fmla="*/ 45 h 175"/>
                </a:gdLst>
                <a:ahLst/>
                <a:cxnLst>
                  <a:cxn ang="0">
                    <a:pos x="T0" y="T1"/>
                  </a:cxn>
                  <a:cxn ang="0">
                    <a:pos x="T2" y="T3"/>
                  </a:cxn>
                  <a:cxn ang="0">
                    <a:pos x="T4" y="T5"/>
                  </a:cxn>
                  <a:cxn ang="0">
                    <a:pos x="T6" y="T7"/>
                  </a:cxn>
                  <a:cxn ang="0">
                    <a:pos x="T8" y="T9"/>
                  </a:cxn>
                  <a:cxn ang="0">
                    <a:pos x="T10" y="T11"/>
                  </a:cxn>
                  <a:cxn ang="0">
                    <a:pos x="T12" y="T13"/>
                  </a:cxn>
                </a:cxnLst>
                <a:rect l="0" t="0" r="r" b="b"/>
                <a:pathLst>
                  <a:path w="355" h="175">
                    <a:moveTo>
                      <a:pt x="75" y="45"/>
                    </a:moveTo>
                    <a:cubicBezTo>
                      <a:pt x="56" y="30"/>
                      <a:pt x="39" y="14"/>
                      <a:pt x="25" y="0"/>
                    </a:cubicBezTo>
                    <a:cubicBezTo>
                      <a:pt x="15" y="13"/>
                      <a:pt x="7" y="27"/>
                      <a:pt x="0" y="41"/>
                    </a:cubicBezTo>
                    <a:cubicBezTo>
                      <a:pt x="13" y="55"/>
                      <a:pt x="28" y="68"/>
                      <a:pt x="46" y="82"/>
                    </a:cubicBezTo>
                    <a:cubicBezTo>
                      <a:pt x="154" y="167"/>
                      <a:pt x="261" y="175"/>
                      <a:pt x="321" y="175"/>
                    </a:cubicBezTo>
                    <a:cubicBezTo>
                      <a:pt x="325" y="175"/>
                      <a:pt x="344" y="150"/>
                      <a:pt x="355" y="134"/>
                    </a:cubicBezTo>
                    <a:cubicBezTo>
                      <a:pt x="328" y="140"/>
                      <a:pt x="213" y="154"/>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4" name="Freeform 202"/>
              <p:cNvSpPr>
                <a:spLocks/>
              </p:cNvSpPr>
              <p:nvPr/>
            </p:nvSpPr>
            <p:spPr bwMode="auto">
              <a:xfrm>
                <a:off x="3435132" y="-4721564"/>
                <a:ext cx="50800" cy="69850"/>
              </a:xfrm>
              <a:custGeom>
                <a:avLst/>
                <a:gdLst>
                  <a:gd name="T0" fmla="*/ 0 w 68"/>
                  <a:gd name="T1" fmla="*/ 44 h 94"/>
                  <a:gd name="T2" fmla="*/ 43 w 68"/>
                  <a:gd name="T3" fmla="*/ 94 h 94"/>
                  <a:gd name="T4" fmla="*/ 68 w 68"/>
                  <a:gd name="T5" fmla="*/ 53 h 94"/>
                  <a:gd name="T6" fmla="*/ 26 w 68"/>
                  <a:gd name="T7" fmla="*/ 0 h 94"/>
                  <a:gd name="T8" fmla="*/ 0 w 68"/>
                  <a:gd name="T9" fmla="*/ 44 h 94"/>
                </a:gdLst>
                <a:ahLst/>
                <a:cxnLst>
                  <a:cxn ang="0">
                    <a:pos x="T0" y="T1"/>
                  </a:cxn>
                  <a:cxn ang="0">
                    <a:pos x="T2" y="T3"/>
                  </a:cxn>
                  <a:cxn ang="0">
                    <a:pos x="T4" y="T5"/>
                  </a:cxn>
                  <a:cxn ang="0">
                    <a:pos x="T6" y="T7"/>
                  </a:cxn>
                  <a:cxn ang="0">
                    <a:pos x="T8" y="T9"/>
                  </a:cxn>
                </a:cxnLst>
                <a:rect l="0" t="0" r="r" b="b"/>
                <a:pathLst>
                  <a:path w="68" h="94">
                    <a:moveTo>
                      <a:pt x="0" y="44"/>
                    </a:moveTo>
                    <a:cubicBezTo>
                      <a:pt x="12" y="60"/>
                      <a:pt x="26" y="77"/>
                      <a:pt x="43" y="94"/>
                    </a:cubicBezTo>
                    <a:cubicBezTo>
                      <a:pt x="50" y="80"/>
                      <a:pt x="58" y="66"/>
                      <a:pt x="68" y="53"/>
                    </a:cubicBezTo>
                    <a:cubicBezTo>
                      <a:pt x="51" y="34"/>
                      <a:pt x="37" y="17"/>
                      <a:pt x="26" y="0"/>
                    </a:cubicBezTo>
                    <a:cubicBezTo>
                      <a:pt x="16" y="15"/>
                      <a:pt x="8" y="29"/>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5" name="Freeform 203"/>
              <p:cNvSpPr>
                <a:spLocks/>
              </p:cNvSpPr>
              <p:nvPr/>
            </p:nvSpPr>
            <p:spPr bwMode="auto">
              <a:xfrm>
                <a:off x="3573244" y="-4781889"/>
                <a:ext cx="185737" cy="157163"/>
              </a:xfrm>
              <a:custGeom>
                <a:avLst/>
                <a:gdLst>
                  <a:gd name="T0" fmla="*/ 0 w 251"/>
                  <a:gd name="T1" fmla="*/ 22 h 211"/>
                  <a:gd name="T2" fmla="*/ 244 w 251"/>
                  <a:gd name="T3" fmla="*/ 211 h 211"/>
                  <a:gd name="T4" fmla="*/ 251 w 251"/>
                  <a:gd name="T5" fmla="*/ 188 h 211"/>
                  <a:gd name="T6" fmla="*/ 36 w 251"/>
                  <a:gd name="T7" fmla="*/ 0 h 211"/>
                  <a:gd name="T8" fmla="*/ 0 w 251"/>
                  <a:gd name="T9" fmla="*/ 22 h 211"/>
                </a:gdLst>
                <a:ahLst/>
                <a:cxnLst>
                  <a:cxn ang="0">
                    <a:pos x="T0" y="T1"/>
                  </a:cxn>
                  <a:cxn ang="0">
                    <a:pos x="T2" y="T3"/>
                  </a:cxn>
                  <a:cxn ang="0">
                    <a:pos x="T4" y="T5"/>
                  </a:cxn>
                  <a:cxn ang="0">
                    <a:pos x="T6" y="T7"/>
                  </a:cxn>
                  <a:cxn ang="0">
                    <a:pos x="T8" y="T9"/>
                  </a:cxn>
                </a:cxnLst>
                <a:rect l="0" t="0" r="r" b="b"/>
                <a:pathLst>
                  <a:path w="251" h="211">
                    <a:moveTo>
                      <a:pt x="0" y="22"/>
                    </a:moveTo>
                    <a:cubicBezTo>
                      <a:pt x="98" y="113"/>
                      <a:pt x="215" y="190"/>
                      <a:pt x="244" y="211"/>
                    </a:cubicBezTo>
                    <a:cubicBezTo>
                      <a:pt x="247" y="203"/>
                      <a:pt x="249" y="196"/>
                      <a:pt x="251" y="188"/>
                    </a:cubicBezTo>
                    <a:cubicBezTo>
                      <a:pt x="220" y="165"/>
                      <a:pt x="136" y="99"/>
                      <a:pt x="36" y="0"/>
                    </a:cubicBezTo>
                    <a:cubicBezTo>
                      <a:pt x="24" y="6"/>
                      <a:pt x="12" y="14"/>
                      <a:pt x="0" y="22"/>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6" name="Freeform 204"/>
              <p:cNvSpPr>
                <a:spLocks/>
              </p:cNvSpPr>
              <p:nvPr/>
            </p:nvSpPr>
            <p:spPr bwMode="auto">
              <a:xfrm>
                <a:off x="3482757" y="-4880314"/>
                <a:ext cx="79375" cy="77788"/>
              </a:xfrm>
              <a:custGeom>
                <a:avLst/>
                <a:gdLst>
                  <a:gd name="T0" fmla="*/ 108 w 108"/>
                  <a:gd name="T1" fmla="*/ 81 h 105"/>
                  <a:gd name="T2" fmla="*/ 34 w 108"/>
                  <a:gd name="T3" fmla="*/ 0 h 105"/>
                  <a:gd name="T4" fmla="*/ 0 w 108"/>
                  <a:gd name="T5" fmla="*/ 14 h 105"/>
                  <a:gd name="T6" fmla="*/ 71 w 108"/>
                  <a:gd name="T7" fmla="*/ 105 h 105"/>
                  <a:gd name="T8" fmla="*/ 108 w 108"/>
                  <a:gd name="T9" fmla="*/ 81 h 105"/>
                </a:gdLst>
                <a:ahLst/>
                <a:cxnLst>
                  <a:cxn ang="0">
                    <a:pos x="T0" y="T1"/>
                  </a:cxn>
                  <a:cxn ang="0">
                    <a:pos x="T2" y="T3"/>
                  </a:cxn>
                  <a:cxn ang="0">
                    <a:pos x="T4" y="T5"/>
                  </a:cxn>
                  <a:cxn ang="0">
                    <a:pos x="T6" y="T7"/>
                  </a:cxn>
                  <a:cxn ang="0">
                    <a:pos x="T8" y="T9"/>
                  </a:cxn>
                </a:cxnLst>
                <a:rect l="0" t="0" r="r" b="b"/>
                <a:pathLst>
                  <a:path w="108" h="105">
                    <a:moveTo>
                      <a:pt x="108" y="81"/>
                    </a:moveTo>
                    <a:cubicBezTo>
                      <a:pt x="84" y="56"/>
                      <a:pt x="59" y="29"/>
                      <a:pt x="34" y="0"/>
                    </a:cubicBezTo>
                    <a:cubicBezTo>
                      <a:pt x="22" y="4"/>
                      <a:pt x="11" y="9"/>
                      <a:pt x="0" y="14"/>
                    </a:cubicBezTo>
                    <a:cubicBezTo>
                      <a:pt x="18" y="45"/>
                      <a:pt x="43" y="75"/>
                      <a:pt x="71" y="105"/>
                    </a:cubicBezTo>
                    <a:cubicBezTo>
                      <a:pt x="83" y="96"/>
                      <a:pt x="96" y="88"/>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7" name="Freeform 205"/>
              <p:cNvSpPr>
                <a:spLocks/>
              </p:cNvSpPr>
              <p:nvPr/>
            </p:nvSpPr>
            <p:spPr bwMode="auto">
              <a:xfrm>
                <a:off x="3533557" y="-4819989"/>
                <a:ext cx="66675" cy="55563"/>
              </a:xfrm>
              <a:custGeom>
                <a:avLst/>
                <a:gdLst>
                  <a:gd name="T0" fmla="*/ 41 w 90"/>
                  <a:gd name="T1" fmla="*/ 0 h 75"/>
                  <a:gd name="T2" fmla="*/ 0 w 90"/>
                  <a:gd name="T3" fmla="*/ 25 h 75"/>
                  <a:gd name="T4" fmla="*/ 49 w 90"/>
                  <a:gd name="T5" fmla="*/ 75 h 75"/>
                  <a:gd name="T6" fmla="*/ 90 w 90"/>
                  <a:gd name="T7" fmla="*/ 50 h 75"/>
                  <a:gd name="T8" fmla="*/ 41 w 90"/>
                  <a:gd name="T9" fmla="*/ 0 h 75"/>
                </a:gdLst>
                <a:ahLst/>
                <a:cxnLst>
                  <a:cxn ang="0">
                    <a:pos x="T0" y="T1"/>
                  </a:cxn>
                  <a:cxn ang="0">
                    <a:pos x="T2" y="T3"/>
                  </a:cxn>
                  <a:cxn ang="0">
                    <a:pos x="T4" y="T5"/>
                  </a:cxn>
                  <a:cxn ang="0">
                    <a:pos x="T6" y="T7"/>
                  </a:cxn>
                  <a:cxn ang="0">
                    <a:pos x="T8" y="T9"/>
                  </a:cxn>
                </a:cxnLst>
                <a:rect l="0" t="0" r="r" b="b"/>
                <a:pathLst>
                  <a:path w="90" h="75">
                    <a:moveTo>
                      <a:pt x="41" y="0"/>
                    </a:moveTo>
                    <a:cubicBezTo>
                      <a:pt x="28" y="6"/>
                      <a:pt x="12" y="16"/>
                      <a:pt x="0" y="25"/>
                    </a:cubicBezTo>
                    <a:cubicBezTo>
                      <a:pt x="15" y="42"/>
                      <a:pt x="31" y="59"/>
                      <a:pt x="49" y="75"/>
                    </a:cubicBezTo>
                    <a:cubicBezTo>
                      <a:pt x="62" y="67"/>
                      <a:pt x="78" y="56"/>
                      <a:pt x="90" y="50"/>
                    </a:cubicBezTo>
                    <a:cubicBezTo>
                      <a:pt x="74" y="34"/>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8" name="Freeform 206"/>
              <p:cNvSpPr>
                <a:spLocks/>
              </p:cNvSpPr>
              <p:nvPr/>
            </p:nvSpPr>
            <p:spPr bwMode="auto">
              <a:xfrm>
                <a:off x="3533557" y="-4821576"/>
                <a:ext cx="66675" cy="58738"/>
              </a:xfrm>
              <a:custGeom>
                <a:avLst/>
                <a:gdLst>
                  <a:gd name="T0" fmla="*/ 36 w 90"/>
                  <a:gd name="T1" fmla="*/ 0 h 79"/>
                  <a:gd name="T2" fmla="*/ 0 w 90"/>
                  <a:gd name="T3" fmla="*/ 24 h 79"/>
                  <a:gd name="T4" fmla="*/ 55 w 90"/>
                  <a:gd name="T5" fmla="*/ 79 h 79"/>
                  <a:gd name="T6" fmla="*/ 90 w 90"/>
                  <a:gd name="T7" fmla="*/ 56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7"/>
                      <a:pt x="12" y="15"/>
                      <a:pt x="0" y="24"/>
                    </a:cubicBezTo>
                    <a:cubicBezTo>
                      <a:pt x="15" y="41"/>
                      <a:pt x="38" y="63"/>
                      <a:pt x="55" y="79"/>
                    </a:cubicBezTo>
                    <a:cubicBezTo>
                      <a:pt x="68" y="71"/>
                      <a:pt x="78" y="62"/>
                      <a:pt x="90" y="56"/>
                    </a:cubicBezTo>
                    <a:cubicBezTo>
                      <a:pt x="74" y="40"/>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9" name="Freeform 207"/>
              <p:cNvSpPr>
                <a:spLocks/>
              </p:cNvSpPr>
              <p:nvPr/>
            </p:nvSpPr>
            <p:spPr bwMode="auto">
              <a:xfrm>
                <a:off x="3638332" y="-4732676"/>
                <a:ext cx="93662" cy="95250"/>
              </a:xfrm>
              <a:custGeom>
                <a:avLst/>
                <a:gdLst>
                  <a:gd name="T0" fmla="*/ 29 w 127"/>
                  <a:gd name="T1" fmla="*/ 19 h 128"/>
                  <a:gd name="T2" fmla="*/ 18 w 127"/>
                  <a:gd name="T3" fmla="*/ 98 h 128"/>
                  <a:gd name="T4" fmla="*/ 98 w 127"/>
                  <a:gd name="T5" fmla="*/ 109 h 128"/>
                  <a:gd name="T6" fmla="*/ 108 w 127"/>
                  <a:gd name="T7" fmla="*/ 30 h 128"/>
                  <a:gd name="T8" fmla="*/ 29 w 127"/>
                  <a:gd name="T9" fmla="*/ 19 h 128"/>
                </a:gdLst>
                <a:ahLst/>
                <a:cxnLst>
                  <a:cxn ang="0">
                    <a:pos x="T0" y="T1"/>
                  </a:cxn>
                  <a:cxn ang="0">
                    <a:pos x="T2" y="T3"/>
                  </a:cxn>
                  <a:cxn ang="0">
                    <a:pos x="T4" y="T5"/>
                  </a:cxn>
                  <a:cxn ang="0">
                    <a:pos x="T6" y="T7"/>
                  </a:cxn>
                  <a:cxn ang="0">
                    <a:pos x="T8" y="T9"/>
                  </a:cxn>
                </a:cxnLst>
                <a:rect l="0" t="0" r="r" b="b"/>
                <a:pathLst>
                  <a:path w="127" h="128">
                    <a:moveTo>
                      <a:pt x="29" y="19"/>
                    </a:moveTo>
                    <a:cubicBezTo>
                      <a:pt x="4" y="38"/>
                      <a:pt x="0" y="74"/>
                      <a:pt x="18" y="98"/>
                    </a:cubicBezTo>
                    <a:cubicBezTo>
                      <a:pt x="38" y="123"/>
                      <a:pt x="73" y="128"/>
                      <a:pt x="98" y="109"/>
                    </a:cubicBezTo>
                    <a:cubicBezTo>
                      <a:pt x="123" y="90"/>
                      <a:pt x="127" y="55"/>
                      <a:pt x="108" y="30"/>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0" name="Freeform 208"/>
              <p:cNvSpPr>
                <a:spLocks/>
              </p:cNvSpPr>
              <p:nvPr/>
            </p:nvSpPr>
            <p:spPr bwMode="auto">
              <a:xfrm>
                <a:off x="3552607" y="-4626314"/>
                <a:ext cx="87312" cy="88900"/>
              </a:xfrm>
              <a:custGeom>
                <a:avLst/>
                <a:gdLst>
                  <a:gd name="T0" fmla="*/ 27 w 118"/>
                  <a:gd name="T1" fmla="*/ 18 h 118"/>
                  <a:gd name="T2" fmla="*/ 18 w 118"/>
                  <a:gd name="T3" fmla="*/ 91 h 118"/>
                  <a:gd name="T4" fmla="*/ 91 w 118"/>
                  <a:gd name="T5" fmla="*/ 101 h 118"/>
                  <a:gd name="T6" fmla="*/ 101 w 118"/>
                  <a:gd name="T7" fmla="*/ 27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0"/>
                      <a:pt x="101" y="27"/>
                    </a:cubicBezTo>
                    <a:cubicBezTo>
                      <a:pt x="83" y="4"/>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1" name="Freeform 209"/>
              <p:cNvSpPr>
                <a:spLocks/>
              </p:cNvSpPr>
              <p:nvPr/>
            </p:nvSpPr>
            <p:spPr bwMode="auto">
              <a:xfrm>
                <a:off x="3395444" y="-4756489"/>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3"/>
                      <a:pt x="0" y="103"/>
                      <a:pt x="26" y="138"/>
                    </a:cubicBezTo>
                    <a:cubicBezTo>
                      <a:pt x="53" y="173"/>
                      <a:pt x="103" y="180"/>
                      <a:pt x="138" y="153"/>
                    </a:cubicBezTo>
                    <a:cubicBezTo>
                      <a:pt x="173" y="126"/>
                      <a:pt x="179" y="76"/>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sp>
        <p:nvSpPr>
          <p:cNvPr id="192" name="Rectangle 212"/>
          <p:cNvSpPr>
            <a:spLocks noChangeArrowheads="1"/>
          </p:cNvSpPr>
          <p:nvPr/>
        </p:nvSpPr>
        <p:spPr bwMode="auto">
          <a:xfrm>
            <a:off x="6096354" y="2973602"/>
            <a:ext cx="585097"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App</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193" name="Freeform 213"/>
          <p:cNvSpPr>
            <a:spLocks/>
          </p:cNvSpPr>
          <p:nvPr/>
        </p:nvSpPr>
        <p:spPr bwMode="auto">
          <a:xfrm>
            <a:off x="7548185" y="2641316"/>
            <a:ext cx="339369" cy="441325"/>
          </a:xfrm>
          <a:custGeom>
            <a:avLst/>
            <a:gdLst>
              <a:gd name="T0" fmla="*/ 0 w 436"/>
              <a:gd name="T1" fmla="*/ 0 h 278"/>
              <a:gd name="T2" fmla="*/ 436 w 436"/>
              <a:gd name="T3" fmla="*/ 0 h 278"/>
              <a:gd name="T4" fmla="*/ 436 w 436"/>
              <a:gd name="T5" fmla="*/ 278 h 278"/>
            </a:gdLst>
            <a:ahLst/>
            <a:cxnLst>
              <a:cxn ang="0">
                <a:pos x="T0" y="T1"/>
              </a:cxn>
              <a:cxn ang="0">
                <a:pos x="T2" y="T3"/>
              </a:cxn>
              <a:cxn ang="0">
                <a:pos x="T4" y="T5"/>
              </a:cxn>
            </a:cxnLst>
            <a:rect l="0" t="0" r="r" b="b"/>
            <a:pathLst>
              <a:path w="436" h="278">
                <a:moveTo>
                  <a:pt x="0" y="0"/>
                </a:moveTo>
                <a:lnTo>
                  <a:pt x="436" y="0"/>
                </a:lnTo>
                <a:lnTo>
                  <a:pt x="436" y="278"/>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4" name="Freeform 214"/>
          <p:cNvSpPr>
            <a:spLocks/>
          </p:cNvSpPr>
          <p:nvPr/>
        </p:nvSpPr>
        <p:spPr bwMode="auto">
          <a:xfrm>
            <a:off x="7435747" y="2593955"/>
            <a:ext cx="125412" cy="127000"/>
          </a:xfrm>
          <a:custGeom>
            <a:avLst/>
            <a:gdLst>
              <a:gd name="T0" fmla="*/ 0 w 171"/>
              <a:gd name="T1" fmla="*/ 85 h 171"/>
              <a:gd name="T2" fmla="*/ 171 w 171"/>
              <a:gd name="T3" fmla="*/ 0 h 171"/>
              <a:gd name="T4" fmla="*/ 171 w 171"/>
              <a:gd name="T5" fmla="*/ 171 h 171"/>
              <a:gd name="T6" fmla="*/ 0 w 171"/>
              <a:gd name="T7" fmla="*/ 85 h 171"/>
            </a:gdLst>
            <a:ahLst/>
            <a:cxnLst>
              <a:cxn ang="0">
                <a:pos x="T0" y="T1"/>
              </a:cxn>
              <a:cxn ang="0">
                <a:pos x="T2" y="T3"/>
              </a:cxn>
              <a:cxn ang="0">
                <a:pos x="T4" y="T5"/>
              </a:cxn>
              <a:cxn ang="0">
                <a:pos x="T6" y="T7"/>
              </a:cxn>
            </a:cxnLst>
            <a:rect l="0" t="0" r="r" b="b"/>
            <a:pathLst>
              <a:path w="171" h="171">
                <a:moveTo>
                  <a:pt x="0" y="85"/>
                </a:moveTo>
                <a:lnTo>
                  <a:pt x="171" y="0"/>
                </a:lnTo>
                <a:cubicBezTo>
                  <a:pt x="144" y="54"/>
                  <a:pt x="144" y="117"/>
                  <a:pt x="171" y="171"/>
                </a:cubicBezTo>
                <a:lnTo>
                  <a:pt x="0" y="8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5" name="Freeform 215"/>
          <p:cNvSpPr>
            <a:spLocks/>
          </p:cNvSpPr>
          <p:nvPr/>
        </p:nvSpPr>
        <p:spPr bwMode="auto">
          <a:xfrm>
            <a:off x="7824053" y="3052479"/>
            <a:ext cx="127000" cy="127000"/>
          </a:xfrm>
          <a:custGeom>
            <a:avLst/>
            <a:gdLst>
              <a:gd name="T0" fmla="*/ 86 w 172"/>
              <a:gd name="T1" fmla="*/ 171 h 171"/>
              <a:gd name="T2" fmla="*/ 0 w 172"/>
              <a:gd name="T3" fmla="*/ 0 h 171"/>
              <a:gd name="T4" fmla="*/ 172 w 172"/>
              <a:gd name="T5" fmla="*/ 0 h 171"/>
              <a:gd name="T6" fmla="*/ 86 w 172"/>
              <a:gd name="T7" fmla="*/ 171 h 171"/>
            </a:gdLst>
            <a:ahLst/>
            <a:cxnLst>
              <a:cxn ang="0">
                <a:pos x="T0" y="T1"/>
              </a:cxn>
              <a:cxn ang="0">
                <a:pos x="T2" y="T3"/>
              </a:cxn>
              <a:cxn ang="0">
                <a:pos x="T4" y="T5"/>
              </a:cxn>
              <a:cxn ang="0">
                <a:pos x="T6" y="T7"/>
              </a:cxn>
            </a:cxnLst>
            <a:rect l="0" t="0" r="r" b="b"/>
            <a:pathLst>
              <a:path w="172" h="171">
                <a:moveTo>
                  <a:pt x="86" y="171"/>
                </a:moveTo>
                <a:lnTo>
                  <a:pt x="0" y="0"/>
                </a:lnTo>
                <a:cubicBezTo>
                  <a:pt x="54" y="27"/>
                  <a:pt x="118" y="27"/>
                  <a:pt x="172" y="0"/>
                </a:cubicBezTo>
                <a:lnTo>
                  <a:pt x="86" y="171"/>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6" name="Freeform 216"/>
          <p:cNvSpPr>
            <a:spLocks/>
          </p:cNvSpPr>
          <p:nvPr/>
        </p:nvSpPr>
        <p:spPr bwMode="auto">
          <a:xfrm>
            <a:off x="5838091" y="2641315"/>
            <a:ext cx="141021" cy="528639"/>
          </a:xfrm>
          <a:custGeom>
            <a:avLst/>
            <a:gdLst>
              <a:gd name="T0" fmla="*/ 486 w 486"/>
              <a:gd name="T1" fmla="*/ 0 h 333"/>
              <a:gd name="T2" fmla="*/ 0 w 486"/>
              <a:gd name="T3" fmla="*/ 0 h 333"/>
              <a:gd name="T4" fmla="*/ 0 w 486"/>
              <a:gd name="T5" fmla="*/ 333 h 333"/>
            </a:gdLst>
            <a:ahLst/>
            <a:cxnLst>
              <a:cxn ang="0">
                <a:pos x="T0" y="T1"/>
              </a:cxn>
              <a:cxn ang="0">
                <a:pos x="T2" y="T3"/>
              </a:cxn>
              <a:cxn ang="0">
                <a:pos x="T4" y="T5"/>
              </a:cxn>
            </a:cxnLst>
            <a:rect l="0" t="0" r="r" b="b"/>
            <a:pathLst>
              <a:path w="486" h="333">
                <a:moveTo>
                  <a:pt x="486" y="0"/>
                </a:moveTo>
                <a:lnTo>
                  <a:pt x="0" y="0"/>
                </a:lnTo>
                <a:lnTo>
                  <a:pt x="0" y="333"/>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7" name="Line 217"/>
          <p:cNvSpPr>
            <a:spLocks noChangeShapeType="1"/>
          </p:cNvSpPr>
          <p:nvPr/>
        </p:nvSpPr>
        <p:spPr bwMode="auto">
          <a:xfrm flipH="1" flipV="1">
            <a:off x="6721290" y="3437577"/>
            <a:ext cx="6351" cy="5318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8" name="Freeform 218"/>
          <p:cNvSpPr>
            <a:spLocks/>
          </p:cNvSpPr>
          <p:nvPr/>
        </p:nvSpPr>
        <p:spPr bwMode="auto">
          <a:xfrm>
            <a:off x="6657692" y="3319351"/>
            <a:ext cx="127000" cy="127000"/>
          </a:xfrm>
          <a:custGeom>
            <a:avLst/>
            <a:gdLst>
              <a:gd name="T0" fmla="*/ 86 w 172"/>
              <a:gd name="T1" fmla="*/ 0 h 172"/>
              <a:gd name="T2" fmla="*/ 172 w 172"/>
              <a:gd name="T3" fmla="*/ 172 h 172"/>
              <a:gd name="T4" fmla="*/ 0 w 172"/>
              <a:gd name="T5" fmla="*/ 172 h 172"/>
              <a:gd name="T6" fmla="*/ 86 w 172"/>
              <a:gd name="T7" fmla="*/ 0 h 172"/>
            </a:gdLst>
            <a:ahLst/>
            <a:cxnLst>
              <a:cxn ang="0">
                <a:pos x="T0" y="T1"/>
              </a:cxn>
              <a:cxn ang="0">
                <a:pos x="T2" y="T3"/>
              </a:cxn>
              <a:cxn ang="0">
                <a:pos x="T4" y="T5"/>
              </a:cxn>
              <a:cxn ang="0">
                <a:pos x="T6" y="T7"/>
              </a:cxn>
            </a:cxnLst>
            <a:rect l="0" t="0" r="r" b="b"/>
            <a:pathLst>
              <a:path w="172" h="172">
                <a:moveTo>
                  <a:pt x="86" y="0"/>
                </a:moveTo>
                <a:lnTo>
                  <a:pt x="172" y="172"/>
                </a:lnTo>
                <a:cubicBezTo>
                  <a:pt x="118" y="145"/>
                  <a:pt x="54" y="145"/>
                  <a:pt x="0" y="172"/>
                </a:cubicBezTo>
                <a:lnTo>
                  <a:pt x="86" y="0"/>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9" name="Freeform 234"/>
          <p:cNvSpPr>
            <a:spLocks/>
          </p:cNvSpPr>
          <p:nvPr/>
        </p:nvSpPr>
        <p:spPr bwMode="auto">
          <a:xfrm>
            <a:off x="3639404" y="2641317"/>
            <a:ext cx="2424112" cy="1287463"/>
          </a:xfrm>
          <a:custGeom>
            <a:avLst/>
            <a:gdLst>
              <a:gd name="T0" fmla="*/ 1871 w 1871"/>
              <a:gd name="T1" fmla="*/ 0 h 811"/>
              <a:gd name="T2" fmla="*/ 0 w 1871"/>
              <a:gd name="T3" fmla="*/ 0 h 811"/>
              <a:gd name="T4" fmla="*/ 0 w 1871"/>
              <a:gd name="T5" fmla="*/ 811 h 811"/>
            </a:gdLst>
            <a:ahLst/>
            <a:cxnLst>
              <a:cxn ang="0">
                <a:pos x="T0" y="T1"/>
              </a:cxn>
              <a:cxn ang="0">
                <a:pos x="T2" y="T3"/>
              </a:cxn>
              <a:cxn ang="0">
                <a:pos x="T4" y="T5"/>
              </a:cxn>
            </a:cxnLst>
            <a:rect l="0" t="0" r="r" b="b"/>
            <a:pathLst>
              <a:path w="1871" h="811">
                <a:moveTo>
                  <a:pt x="1871" y="0"/>
                </a:moveTo>
                <a:lnTo>
                  <a:pt x="0" y="0"/>
                </a:lnTo>
                <a:lnTo>
                  <a:pt x="0" y="811"/>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0" name="Freeform 235"/>
          <p:cNvSpPr>
            <a:spLocks/>
          </p:cNvSpPr>
          <p:nvPr/>
        </p:nvSpPr>
        <p:spPr bwMode="auto">
          <a:xfrm>
            <a:off x="3575903" y="3880700"/>
            <a:ext cx="127000" cy="127000"/>
          </a:xfrm>
          <a:custGeom>
            <a:avLst/>
            <a:gdLst>
              <a:gd name="T0" fmla="*/ 85 w 171"/>
              <a:gd name="T1" fmla="*/ 172 h 172"/>
              <a:gd name="T2" fmla="*/ 0 w 171"/>
              <a:gd name="T3" fmla="*/ 0 h 172"/>
              <a:gd name="T4" fmla="*/ 171 w 171"/>
              <a:gd name="T5" fmla="*/ 0 h 172"/>
              <a:gd name="T6" fmla="*/ 85 w 171"/>
              <a:gd name="T7" fmla="*/ 172 h 172"/>
            </a:gdLst>
            <a:ahLst/>
            <a:cxnLst>
              <a:cxn ang="0">
                <a:pos x="T0" y="T1"/>
              </a:cxn>
              <a:cxn ang="0">
                <a:pos x="T2" y="T3"/>
              </a:cxn>
              <a:cxn ang="0">
                <a:pos x="T4" y="T5"/>
              </a:cxn>
              <a:cxn ang="0">
                <a:pos x="T6" y="T7"/>
              </a:cxn>
            </a:cxnLst>
            <a:rect l="0" t="0" r="r" b="b"/>
            <a:pathLst>
              <a:path w="171" h="172">
                <a:moveTo>
                  <a:pt x="85" y="172"/>
                </a:moveTo>
                <a:lnTo>
                  <a:pt x="0" y="0"/>
                </a:lnTo>
                <a:cubicBezTo>
                  <a:pt x="54" y="27"/>
                  <a:pt x="117" y="27"/>
                  <a:pt x="171" y="0"/>
                </a:cubicBezTo>
                <a:lnTo>
                  <a:pt x="85" y="172"/>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01" name="Group 200"/>
          <p:cNvGrpSpPr/>
          <p:nvPr/>
        </p:nvGrpSpPr>
        <p:grpSpPr>
          <a:xfrm>
            <a:off x="4398228" y="4024029"/>
            <a:ext cx="641349" cy="498475"/>
            <a:chOff x="1107857" y="-3310276"/>
            <a:chExt cx="641349" cy="498475"/>
          </a:xfrm>
        </p:grpSpPr>
        <p:sp>
          <p:nvSpPr>
            <p:cNvPr id="202" name="Freeform 236"/>
            <p:cNvSpPr>
              <a:spLocks/>
            </p:cNvSpPr>
            <p:nvPr/>
          </p:nvSpPr>
          <p:spPr bwMode="auto">
            <a:xfrm>
              <a:off x="1296769" y="-3310276"/>
              <a:ext cx="452437" cy="498475"/>
            </a:xfrm>
            <a:custGeom>
              <a:avLst/>
              <a:gdLst>
                <a:gd name="T0" fmla="*/ 493 w 610"/>
                <a:gd name="T1" fmla="*/ 455 h 669"/>
                <a:gd name="T2" fmla="*/ 516 w 610"/>
                <a:gd name="T3" fmla="*/ 402 h 669"/>
                <a:gd name="T4" fmla="*/ 610 w 610"/>
                <a:gd name="T5" fmla="*/ 369 h 669"/>
                <a:gd name="T6" fmla="*/ 610 w 610"/>
                <a:gd name="T7" fmla="*/ 293 h 669"/>
                <a:gd name="T8" fmla="*/ 600 w 610"/>
                <a:gd name="T9" fmla="*/ 290 h 669"/>
                <a:gd name="T10" fmla="*/ 517 w 610"/>
                <a:gd name="T11" fmla="*/ 262 h 669"/>
                <a:gd name="T12" fmla="*/ 494 w 610"/>
                <a:gd name="T13" fmla="*/ 209 h 669"/>
                <a:gd name="T14" fmla="*/ 537 w 610"/>
                <a:gd name="T15" fmla="*/ 120 h 669"/>
                <a:gd name="T16" fmla="*/ 484 w 610"/>
                <a:gd name="T17" fmla="*/ 67 h 669"/>
                <a:gd name="T18" fmla="*/ 473 w 610"/>
                <a:gd name="T19" fmla="*/ 74 h 669"/>
                <a:gd name="T20" fmla="*/ 395 w 610"/>
                <a:gd name="T21" fmla="*/ 114 h 669"/>
                <a:gd name="T22" fmla="*/ 343 w 610"/>
                <a:gd name="T23" fmla="*/ 91 h 669"/>
                <a:gd name="T24" fmla="*/ 308 w 610"/>
                <a:gd name="T25" fmla="*/ 0 h 669"/>
                <a:gd name="T26" fmla="*/ 230 w 610"/>
                <a:gd name="T27" fmla="*/ 0 h 669"/>
                <a:gd name="T28" fmla="*/ 227 w 610"/>
                <a:gd name="T29" fmla="*/ 10 h 669"/>
                <a:gd name="T30" fmla="*/ 196 w 610"/>
                <a:gd name="T31" fmla="*/ 89 h 669"/>
                <a:gd name="T32" fmla="*/ 143 w 610"/>
                <a:gd name="T33" fmla="*/ 112 h 669"/>
                <a:gd name="T34" fmla="*/ 52 w 610"/>
                <a:gd name="T35" fmla="*/ 72 h 669"/>
                <a:gd name="T36" fmla="*/ 0 w 610"/>
                <a:gd name="T37" fmla="*/ 125 h 669"/>
                <a:gd name="T38" fmla="*/ 5 w 610"/>
                <a:gd name="T39" fmla="*/ 135 h 669"/>
                <a:gd name="T40" fmla="*/ 29 w 610"/>
                <a:gd name="T41" fmla="*/ 181 h 669"/>
                <a:gd name="T42" fmla="*/ 168 w 610"/>
                <a:gd name="T43" fmla="*/ 147 h 669"/>
                <a:gd name="T44" fmla="*/ 346 w 610"/>
                <a:gd name="T45" fmla="*/ 219 h 669"/>
                <a:gd name="T46" fmla="*/ 379 w 610"/>
                <a:gd name="T47" fmla="*/ 247 h 669"/>
                <a:gd name="T48" fmla="*/ 392 w 610"/>
                <a:gd name="T49" fmla="*/ 267 h 669"/>
                <a:gd name="T50" fmla="*/ 357 w 610"/>
                <a:gd name="T51" fmla="*/ 440 h 669"/>
                <a:gd name="T52" fmla="*/ 219 w 610"/>
                <a:gd name="T53" fmla="*/ 460 h 669"/>
                <a:gd name="T54" fmla="*/ 209 w 610"/>
                <a:gd name="T55" fmla="*/ 455 h 669"/>
                <a:gd name="T56" fmla="*/ 179 w 610"/>
                <a:gd name="T57" fmla="*/ 433 h 669"/>
                <a:gd name="T58" fmla="*/ 169 w 610"/>
                <a:gd name="T59" fmla="*/ 430 h 669"/>
                <a:gd name="T60" fmla="*/ 140 w 610"/>
                <a:gd name="T61" fmla="*/ 443 h 669"/>
                <a:gd name="T62" fmla="*/ 136 w 610"/>
                <a:gd name="T63" fmla="*/ 447 h 669"/>
                <a:gd name="T64" fmla="*/ 26 w 610"/>
                <a:gd name="T65" fmla="*/ 517 h 669"/>
                <a:gd name="T66" fmla="*/ 6 w 610"/>
                <a:gd name="T67" fmla="*/ 547 h 669"/>
                <a:gd name="T68" fmla="*/ 61 w 610"/>
                <a:gd name="T69" fmla="*/ 602 h 669"/>
                <a:gd name="T70" fmla="*/ 71 w 610"/>
                <a:gd name="T71" fmla="*/ 597 h 669"/>
                <a:gd name="T72" fmla="*/ 148 w 610"/>
                <a:gd name="T73" fmla="*/ 557 h 669"/>
                <a:gd name="T74" fmla="*/ 201 w 610"/>
                <a:gd name="T75" fmla="*/ 578 h 669"/>
                <a:gd name="T76" fmla="*/ 230 w 610"/>
                <a:gd name="T77" fmla="*/ 669 h 669"/>
                <a:gd name="T78" fmla="*/ 308 w 610"/>
                <a:gd name="T79" fmla="*/ 669 h 669"/>
                <a:gd name="T80" fmla="*/ 311 w 610"/>
                <a:gd name="T81" fmla="*/ 659 h 669"/>
                <a:gd name="T82" fmla="*/ 339 w 610"/>
                <a:gd name="T83" fmla="*/ 578 h 669"/>
                <a:gd name="T84" fmla="*/ 392 w 610"/>
                <a:gd name="T85" fmla="*/ 555 h 669"/>
                <a:gd name="T86" fmla="*/ 483 w 610"/>
                <a:gd name="T87" fmla="*/ 595 h 669"/>
                <a:gd name="T88" fmla="*/ 535 w 610"/>
                <a:gd name="T89" fmla="*/ 542 h 669"/>
                <a:gd name="T90" fmla="*/ 530 w 610"/>
                <a:gd name="T91" fmla="*/ 532 h 669"/>
                <a:gd name="T92" fmla="*/ 493 w 610"/>
                <a:gd name="T93" fmla="*/ 455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0" h="669">
                  <a:moveTo>
                    <a:pt x="493" y="455"/>
                  </a:moveTo>
                  <a:lnTo>
                    <a:pt x="516" y="402"/>
                  </a:lnTo>
                  <a:lnTo>
                    <a:pt x="610" y="369"/>
                  </a:lnTo>
                  <a:lnTo>
                    <a:pt x="610" y="293"/>
                  </a:lnTo>
                  <a:lnTo>
                    <a:pt x="600" y="290"/>
                  </a:lnTo>
                  <a:lnTo>
                    <a:pt x="517" y="262"/>
                  </a:lnTo>
                  <a:lnTo>
                    <a:pt x="494" y="209"/>
                  </a:lnTo>
                  <a:lnTo>
                    <a:pt x="537" y="120"/>
                  </a:lnTo>
                  <a:lnTo>
                    <a:pt x="484" y="67"/>
                  </a:lnTo>
                  <a:lnTo>
                    <a:pt x="473" y="74"/>
                  </a:lnTo>
                  <a:lnTo>
                    <a:pt x="395" y="114"/>
                  </a:lnTo>
                  <a:lnTo>
                    <a:pt x="343" y="91"/>
                  </a:lnTo>
                  <a:lnTo>
                    <a:pt x="308" y="0"/>
                  </a:lnTo>
                  <a:lnTo>
                    <a:pt x="230" y="0"/>
                  </a:lnTo>
                  <a:lnTo>
                    <a:pt x="227" y="10"/>
                  </a:lnTo>
                  <a:lnTo>
                    <a:pt x="196" y="89"/>
                  </a:lnTo>
                  <a:lnTo>
                    <a:pt x="143" y="112"/>
                  </a:lnTo>
                  <a:lnTo>
                    <a:pt x="52" y="72"/>
                  </a:lnTo>
                  <a:lnTo>
                    <a:pt x="0" y="125"/>
                  </a:lnTo>
                  <a:lnTo>
                    <a:pt x="5" y="135"/>
                  </a:lnTo>
                  <a:lnTo>
                    <a:pt x="29" y="181"/>
                  </a:lnTo>
                  <a:cubicBezTo>
                    <a:pt x="72" y="156"/>
                    <a:pt x="118" y="147"/>
                    <a:pt x="168" y="147"/>
                  </a:cubicBezTo>
                  <a:cubicBezTo>
                    <a:pt x="235" y="150"/>
                    <a:pt x="298" y="175"/>
                    <a:pt x="346" y="219"/>
                  </a:cubicBezTo>
                  <a:cubicBezTo>
                    <a:pt x="356" y="227"/>
                    <a:pt x="369" y="234"/>
                    <a:pt x="379" y="247"/>
                  </a:cubicBezTo>
                  <a:cubicBezTo>
                    <a:pt x="384" y="252"/>
                    <a:pt x="389" y="260"/>
                    <a:pt x="392" y="267"/>
                  </a:cubicBezTo>
                  <a:cubicBezTo>
                    <a:pt x="425" y="325"/>
                    <a:pt x="412" y="397"/>
                    <a:pt x="357" y="440"/>
                  </a:cubicBezTo>
                  <a:cubicBezTo>
                    <a:pt x="318" y="473"/>
                    <a:pt x="262" y="478"/>
                    <a:pt x="219" y="460"/>
                  </a:cubicBezTo>
                  <a:cubicBezTo>
                    <a:pt x="214" y="456"/>
                    <a:pt x="211" y="456"/>
                    <a:pt x="209" y="455"/>
                  </a:cubicBezTo>
                  <a:cubicBezTo>
                    <a:pt x="199" y="450"/>
                    <a:pt x="188" y="442"/>
                    <a:pt x="179" y="433"/>
                  </a:cubicBezTo>
                  <a:cubicBezTo>
                    <a:pt x="176" y="433"/>
                    <a:pt x="174" y="430"/>
                    <a:pt x="169" y="430"/>
                  </a:cubicBezTo>
                  <a:cubicBezTo>
                    <a:pt x="160" y="430"/>
                    <a:pt x="146" y="435"/>
                    <a:pt x="140" y="443"/>
                  </a:cubicBezTo>
                  <a:lnTo>
                    <a:pt x="136" y="447"/>
                  </a:lnTo>
                  <a:cubicBezTo>
                    <a:pt x="104" y="480"/>
                    <a:pt x="66" y="504"/>
                    <a:pt x="26" y="517"/>
                  </a:cubicBezTo>
                  <a:lnTo>
                    <a:pt x="6" y="547"/>
                  </a:lnTo>
                  <a:lnTo>
                    <a:pt x="61" y="602"/>
                  </a:lnTo>
                  <a:lnTo>
                    <a:pt x="71" y="597"/>
                  </a:lnTo>
                  <a:lnTo>
                    <a:pt x="148" y="557"/>
                  </a:lnTo>
                  <a:lnTo>
                    <a:pt x="201" y="578"/>
                  </a:lnTo>
                  <a:lnTo>
                    <a:pt x="230" y="669"/>
                  </a:lnTo>
                  <a:lnTo>
                    <a:pt x="308" y="669"/>
                  </a:lnTo>
                  <a:lnTo>
                    <a:pt x="311" y="659"/>
                  </a:lnTo>
                  <a:lnTo>
                    <a:pt x="339" y="578"/>
                  </a:lnTo>
                  <a:lnTo>
                    <a:pt x="392" y="555"/>
                  </a:lnTo>
                  <a:lnTo>
                    <a:pt x="483" y="595"/>
                  </a:lnTo>
                  <a:lnTo>
                    <a:pt x="535" y="542"/>
                  </a:lnTo>
                  <a:lnTo>
                    <a:pt x="530" y="532"/>
                  </a:lnTo>
                  <a:lnTo>
                    <a:pt x="493" y="455"/>
                  </a:ln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3" name="Freeform 237"/>
            <p:cNvSpPr>
              <a:spLocks/>
            </p:cNvSpPr>
            <p:nvPr/>
          </p:nvSpPr>
          <p:spPr bwMode="auto">
            <a:xfrm>
              <a:off x="1141194" y="-3127714"/>
              <a:ext cx="371475" cy="133350"/>
            </a:xfrm>
            <a:custGeom>
              <a:avLst/>
              <a:gdLst>
                <a:gd name="T0" fmla="*/ 240 w 501"/>
                <a:gd name="T1" fmla="*/ 76 h 180"/>
                <a:gd name="T2" fmla="*/ 29 w 501"/>
                <a:gd name="T3" fmla="*/ 72 h 180"/>
                <a:gd name="T4" fmla="*/ 5 w 501"/>
                <a:gd name="T5" fmla="*/ 72 h 180"/>
                <a:gd name="T6" fmla="*/ 0 w 501"/>
                <a:gd name="T7" fmla="*/ 86 h 180"/>
                <a:gd name="T8" fmla="*/ 5 w 501"/>
                <a:gd name="T9" fmla="*/ 99 h 180"/>
                <a:gd name="T10" fmla="*/ 263 w 501"/>
                <a:gd name="T11" fmla="*/ 104 h 180"/>
                <a:gd name="T12" fmla="*/ 263 w 501"/>
                <a:gd name="T13" fmla="*/ 100 h 180"/>
                <a:gd name="T14" fmla="*/ 471 w 501"/>
                <a:gd name="T15" fmla="*/ 105 h 180"/>
                <a:gd name="T16" fmla="*/ 496 w 501"/>
                <a:gd name="T17" fmla="*/ 105 h 180"/>
                <a:gd name="T18" fmla="*/ 501 w 501"/>
                <a:gd name="T19" fmla="*/ 92 h 180"/>
                <a:gd name="T20" fmla="*/ 496 w 501"/>
                <a:gd name="T21" fmla="*/ 79 h 180"/>
                <a:gd name="T22" fmla="*/ 240 w 501"/>
                <a:gd name="T23" fmla="*/ 76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1" h="180">
                  <a:moveTo>
                    <a:pt x="240" y="76"/>
                  </a:moveTo>
                  <a:cubicBezTo>
                    <a:pt x="181" y="138"/>
                    <a:pt x="87" y="138"/>
                    <a:pt x="29" y="72"/>
                  </a:cubicBezTo>
                  <a:cubicBezTo>
                    <a:pt x="24" y="64"/>
                    <a:pt x="10" y="64"/>
                    <a:pt x="5" y="72"/>
                  </a:cubicBezTo>
                  <a:cubicBezTo>
                    <a:pt x="1" y="76"/>
                    <a:pt x="0" y="81"/>
                    <a:pt x="0" y="86"/>
                  </a:cubicBezTo>
                  <a:cubicBezTo>
                    <a:pt x="0" y="91"/>
                    <a:pt x="3" y="95"/>
                    <a:pt x="5" y="99"/>
                  </a:cubicBezTo>
                  <a:cubicBezTo>
                    <a:pt x="75" y="176"/>
                    <a:pt x="191" y="180"/>
                    <a:pt x="263" y="104"/>
                  </a:cubicBezTo>
                  <a:lnTo>
                    <a:pt x="263" y="100"/>
                  </a:lnTo>
                  <a:cubicBezTo>
                    <a:pt x="323" y="41"/>
                    <a:pt x="415" y="41"/>
                    <a:pt x="471" y="105"/>
                  </a:cubicBezTo>
                  <a:cubicBezTo>
                    <a:pt x="479" y="114"/>
                    <a:pt x="491" y="114"/>
                    <a:pt x="496" y="105"/>
                  </a:cubicBezTo>
                  <a:cubicBezTo>
                    <a:pt x="499" y="102"/>
                    <a:pt x="501" y="97"/>
                    <a:pt x="501" y="92"/>
                  </a:cubicBezTo>
                  <a:cubicBezTo>
                    <a:pt x="501" y="87"/>
                    <a:pt x="497" y="82"/>
                    <a:pt x="496" y="79"/>
                  </a:cubicBezTo>
                  <a:cubicBezTo>
                    <a:pt x="428" y="1"/>
                    <a:pt x="313" y="0"/>
                    <a:pt x="240" y="76"/>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4" name="Freeform 238"/>
            <p:cNvSpPr>
              <a:spLocks/>
            </p:cNvSpPr>
            <p:nvPr/>
          </p:nvSpPr>
          <p:spPr bwMode="auto">
            <a:xfrm>
              <a:off x="1107857" y="-3048339"/>
              <a:ext cx="374650" cy="106363"/>
            </a:xfrm>
            <a:custGeom>
              <a:avLst/>
              <a:gdLst>
                <a:gd name="T0" fmla="*/ 414 w 506"/>
                <a:gd name="T1" fmla="*/ 0 h 143"/>
                <a:gd name="T2" fmla="*/ 331 w 506"/>
                <a:gd name="T3" fmla="*/ 35 h 143"/>
                <a:gd name="T4" fmla="*/ 325 w 506"/>
                <a:gd name="T5" fmla="*/ 41 h 143"/>
                <a:gd name="T6" fmla="*/ 173 w 506"/>
                <a:gd name="T7" fmla="*/ 104 h 143"/>
                <a:gd name="T8" fmla="*/ 25 w 506"/>
                <a:gd name="T9" fmla="*/ 33 h 143"/>
                <a:gd name="T10" fmla="*/ 0 w 506"/>
                <a:gd name="T11" fmla="*/ 33 h 143"/>
                <a:gd name="T12" fmla="*/ 0 w 506"/>
                <a:gd name="T13" fmla="*/ 46 h 143"/>
                <a:gd name="T14" fmla="*/ 5 w 506"/>
                <a:gd name="T15" fmla="*/ 59 h 143"/>
                <a:gd name="T16" fmla="*/ 178 w 506"/>
                <a:gd name="T17" fmla="*/ 140 h 143"/>
                <a:gd name="T18" fmla="*/ 355 w 506"/>
                <a:gd name="T19" fmla="*/ 64 h 143"/>
                <a:gd name="T20" fmla="*/ 361 w 506"/>
                <a:gd name="T21" fmla="*/ 58 h 143"/>
                <a:gd name="T22" fmla="*/ 419 w 506"/>
                <a:gd name="T23" fmla="*/ 33 h 143"/>
                <a:gd name="T24" fmla="*/ 477 w 506"/>
                <a:gd name="T25" fmla="*/ 61 h 143"/>
                <a:gd name="T26" fmla="*/ 501 w 506"/>
                <a:gd name="T27" fmla="*/ 61 h 143"/>
                <a:gd name="T28" fmla="*/ 506 w 506"/>
                <a:gd name="T29" fmla="*/ 48 h 143"/>
                <a:gd name="T30" fmla="*/ 501 w 506"/>
                <a:gd name="T31" fmla="*/ 35 h 143"/>
                <a:gd name="T32" fmla="*/ 414 w 506"/>
                <a:gd name="T33" fmla="*/ 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06" h="143">
                  <a:moveTo>
                    <a:pt x="414" y="0"/>
                  </a:moveTo>
                  <a:cubicBezTo>
                    <a:pt x="381" y="0"/>
                    <a:pt x="355" y="10"/>
                    <a:pt x="331" y="35"/>
                  </a:cubicBezTo>
                  <a:lnTo>
                    <a:pt x="325" y="41"/>
                  </a:lnTo>
                  <a:cubicBezTo>
                    <a:pt x="285" y="84"/>
                    <a:pt x="229" y="107"/>
                    <a:pt x="173" y="104"/>
                  </a:cubicBezTo>
                  <a:cubicBezTo>
                    <a:pt x="116" y="104"/>
                    <a:pt x="64" y="76"/>
                    <a:pt x="25" y="33"/>
                  </a:cubicBezTo>
                  <a:cubicBezTo>
                    <a:pt x="17" y="25"/>
                    <a:pt x="5" y="25"/>
                    <a:pt x="0" y="33"/>
                  </a:cubicBezTo>
                  <a:cubicBezTo>
                    <a:pt x="0" y="36"/>
                    <a:pt x="0" y="41"/>
                    <a:pt x="0" y="46"/>
                  </a:cubicBezTo>
                  <a:cubicBezTo>
                    <a:pt x="0" y="51"/>
                    <a:pt x="3" y="56"/>
                    <a:pt x="5" y="59"/>
                  </a:cubicBezTo>
                  <a:cubicBezTo>
                    <a:pt x="51" y="110"/>
                    <a:pt x="112" y="140"/>
                    <a:pt x="178" y="140"/>
                  </a:cubicBezTo>
                  <a:cubicBezTo>
                    <a:pt x="244" y="143"/>
                    <a:pt x="303" y="115"/>
                    <a:pt x="355" y="64"/>
                  </a:cubicBezTo>
                  <a:lnTo>
                    <a:pt x="361" y="58"/>
                  </a:lnTo>
                  <a:cubicBezTo>
                    <a:pt x="376" y="43"/>
                    <a:pt x="396" y="33"/>
                    <a:pt x="419" y="33"/>
                  </a:cubicBezTo>
                  <a:cubicBezTo>
                    <a:pt x="442" y="33"/>
                    <a:pt x="458" y="43"/>
                    <a:pt x="477" y="61"/>
                  </a:cubicBezTo>
                  <a:cubicBezTo>
                    <a:pt x="485" y="69"/>
                    <a:pt x="496" y="69"/>
                    <a:pt x="501" y="61"/>
                  </a:cubicBezTo>
                  <a:cubicBezTo>
                    <a:pt x="505" y="58"/>
                    <a:pt x="506" y="53"/>
                    <a:pt x="506" y="48"/>
                  </a:cubicBezTo>
                  <a:cubicBezTo>
                    <a:pt x="506" y="43"/>
                    <a:pt x="503" y="38"/>
                    <a:pt x="501" y="35"/>
                  </a:cubicBezTo>
                  <a:cubicBezTo>
                    <a:pt x="477" y="13"/>
                    <a:pt x="447" y="0"/>
                    <a:pt x="414" y="0"/>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5" name="Freeform 239"/>
            <p:cNvSpPr>
              <a:spLocks/>
            </p:cNvSpPr>
            <p:nvPr/>
          </p:nvSpPr>
          <p:spPr bwMode="auto">
            <a:xfrm>
              <a:off x="1174532" y="-3176926"/>
              <a:ext cx="371475" cy="106363"/>
            </a:xfrm>
            <a:custGeom>
              <a:avLst/>
              <a:gdLst>
                <a:gd name="T0" fmla="*/ 499 w 501"/>
                <a:gd name="T1" fmla="*/ 81 h 143"/>
                <a:gd name="T2" fmla="*/ 326 w 501"/>
                <a:gd name="T3" fmla="*/ 0 h 143"/>
                <a:gd name="T4" fmla="*/ 150 w 501"/>
                <a:gd name="T5" fmla="*/ 76 h 143"/>
                <a:gd name="T6" fmla="*/ 143 w 501"/>
                <a:gd name="T7" fmla="*/ 82 h 143"/>
                <a:gd name="T8" fmla="*/ 86 w 501"/>
                <a:gd name="T9" fmla="*/ 107 h 143"/>
                <a:gd name="T10" fmla="*/ 29 w 501"/>
                <a:gd name="T11" fmla="*/ 79 h 143"/>
                <a:gd name="T12" fmla="*/ 5 w 501"/>
                <a:gd name="T13" fmla="*/ 79 h 143"/>
                <a:gd name="T14" fmla="*/ 0 w 501"/>
                <a:gd name="T15" fmla="*/ 92 h 143"/>
                <a:gd name="T16" fmla="*/ 5 w 501"/>
                <a:gd name="T17" fmla="*/ 105 h 143"/>
                <a:gd name="T18" fmla="*/ 86 w 501"/>
                <a:gd name="T19" fmla="*/ 143 h 143"/>
                <a:gd name="T20" fmla="*/ 168 w 501"/>
                <a:gd name="T21" fmla="*/ 109 h 143"/>
                <a:gd name="T22" fmla="*/ 171 w 501"/>
                <a:gd name="T23" fmla="*/ 105 h 143"/>
                <a:gd name="T24" fmla="*/ 175 w 501"/>
                <a:gd name="T25" fmla="*/ 102 h 143"/>
                <a:gd name="T26" fmla="*/ 326 w 501"/>
                <a:gd name="T27" fmla="*/ 36 h 143"/>
                <a:gd name="T28" fmla="*/ 471 w 501"/>
                <a:gd name="T29" fmla="*/ 107 h 143"/>
                <a:gd name="T30" fmla="*/ 496 w 501"/>
                <a:gd name="T31" fmla="*/ 107 h 143"/>
                <a:gd name="T32" fmla="*/ 501 w 501"/>
                <a:gd name="T33" fmla="*/ 94 h 143"/>
                <a:gd name="T34" fmla="*/ 499 w 501"/>
                <a:gd name="T35" fmla="*/ 8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1" h="143">
                  <a:moveTo>
                    <a:pt x="499" y="81"/>
                  </a:moveTo>
                  <a:cubicBezTo>
                    <a:pt x="453" y="30"/>
                    <a:pt x="390" y="0"/>
                    <a:pt x="326" y="0"/>
                  </a:cubicBezTo>
                  <a:cubicBezTo>
                    <a:pt x="262" y="0"/>
                    <a:pt x="201" y="25"/>
                    <a:pt x="150" y="76"/>
                  </a:cubicBezTo>
                  <a:lnTo>
                    <a:pt x="143" y="82"/>
                  </a:lnTo>
                  <a:cubicBezTo>
                    <a:pt x="128" y="97"/>
                    <a:pt x="109" y="107"/>
                    <a:pt x="86" y="107"/>
                  </a:cubicBezTo>
                  <a:cubicBezTo>
                    <a:pt x="62" y="107"/>
                    <a:pt x="48" y="96"/>
                    <a:pt x="29" y="79"/>
                  </a:cubicBezTo>
                  <a:cubicBezTo>
                    <a:pt x="21" y="71"/>
                    <a:pt x="10" y="71"/>
                    <a:pt x="5" y="79"/>
                  </a:cubicBezTo>
                  <a:cubicBezTo>
                    <a:pt x="1" y="82"/>
                    <a:pt x="0" y="87"/>
                    <a:pt x="0" y="92"/>
                  </a:cubicBezTo>
                  <a:cubicBezTo>
                    <a:pt x="0" y="97"/>
                    <a:pt x="3" y="102"/>
                    <a:pt x="5" y="105"/>
                  </a:cubicBezTo>
                  <a:cubicBezTo>
                    <a:pt x="28" y="130"/>
                    <a:pt x="56" y="143"/>
                    <a:pt x="86" y="143"/>
                  </a:cubicBezTo>
                  <a:cubicBezTo>
                    <a:pt x="118" y="143"/>
                    <a:pt x="145" y="133"/>
                    <a:pt x="168" y="109"/>
                  </a:cubicBezTo>
                  <a:lnTo>
                    <a:pt x="171" y="105"/>
                  </a:lnTo>
                  <a:cubicBezTo>
                    <a:pt x="171" y="105"/>
                    <a:pt x="175" y="105"/>
                    <a:pt x="175" y="102"/>
                  </a:cubicBezTo>
                  <a:cubicBezTo>
                    <a:pt x="214" y="59"/>
                    <a:pt x="270" y="36"/>
                    <a:pt x="326" y="36"/>
                  </a:cubicBezTo>
                  <a:cubicBezTo>
                    <a:pt x="384" y="36"/>
                    <a:pt x="435" y="64"/>
                    <a:pt x="471" y="107"/>
                  </a:cubicBezTo>
                  <a:cubicBezTo>
                    <a:pt x="480" y="115"/>
                    <a:pt x="491" y="115"/>
                    <a:pt x="496" y="107"/>
                  </a:cubicBezTo>
                  <a:cubicBezTo>
                    <a:pt x="499" y="104"/>
                    <a:pt x="501" y="99"/>
                    <a:pt x="501" y="94"/>
                  </a:cubicBezTo>
                  <a:cubicBezTo>
                    <a:pt x="501" y="89"/>
                    <a:pt x="501" y="86"/>
                    <a:pt x="499" y="81"/>
                  </a:cubicBezTo>
                  <a:close/>
                </a:path>
              </a:pathLst>
            </a:custGeom>
            <a:solidFill>
              <a:srgbClr val="0070C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06" name="Rectangle 240"/>
          <p:cNvSpPr>
            <a:spLocks noChangeArrowheads="1"/>
          </p:cNvSpPr>
          <p:nvPr/>
        </p:nvSpPr>
        <p:spPr bwMode="auto">
          <a:xfrm>
            <a:off x="4207728" y="4546314"/>
            <a:ext cx="1032334"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Stream Analytics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07" name="Line 241"/>
          <p:cNvSpPr>
            <a:spLocks noChangeShapeType="1"/>
          </p:cNvSpPr>
          <p:nvPr/>
        </p:nvSpPr>
        <p:spPr bwMode="auto">
          <a:xfrm>
            <a:off x="5057040" y="4273265"/>
            <a:ext cx="427037"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8" name="Freeform 242"/>
          <p:cNvSpPr>
            <a:spLocks/>
          </p:cNvSpPr>
          <p:nvPr/>
        </p:nvSpPr>
        <p:spPr bwMode="auto">
          <a:xfrm>
            <a:off x="5452329" y="4209765"/>
            <a:ext cx="128587"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09" name="Group 208"/>
          <p:cNvGrpSpPr/>
          <p:nvPr/>
        </p:nvGrpSpPr>
        <p:grpSpPr>
          <a:xfrm>
            <a:off x="9043996" y="4043965"/>
            <a:ext cx="425451" cy="427039"/>
            <a:chOff x="5737007" y="-3299164"/>
            <a:chExt cx="425450" cy="427038"/>
          </a:xfrm>
        </p:grpSpPr>
        <p:sp>
          <p:nvSpPr>
            <p:cNvPr id="210" name="Freeform 248"/>
            <p:cNvSpPr>
              <a:spLocks noEditPoints="1"/>
            </p:cNvSpPr>
            <p:nvPr/>
          </p:nvSpPr>
          <p:spPr bwMode="auto">
            <a:xfrm>
              <a:off x="5737007" y="-3299164"/>
              <a:ext cx="425450" cy="427038"/>
            </a:xfrm>
            <a:custGeom>
              <a:avLst/>
              <a:gdLst>
                <a:gd name="T0" fmla="*/ 104 w 575"/>
                <a:gd name="T1" fmla="*/ 573 h 573"/>
                <a:gd name="T2" fmla="*/ 207 w 575"/>
                <a:gd name="T3" fmla="*/ 533 h 573"/>
                <a:gd name="T4" fmla="*/ 243 w 575"/>
                <a:gd name="T5" fmla="*/ 569 h 573"/>
                <a:gd name="T6" fmla="*/ 414 w 575"/>
                <a:gd name="T7" fmla="*/ 569 h 573"/>
                <a:gd name="T8" fmla="*/ 414 w 575"/>
                <a:gd name="T9" fmla="*/ 330 h 573"/>
                <a:gd name="T10" fmla="*/ 426 w 575"/>
                <a:gd name="T11" fmla="*/ 321 h 573"/>
                <a:gd name="T12" fmla="*/ 575 w 575"/>
                <a:gd name="T13" fmla="*/ 21 h 573"/>
                <a:gd name="T14" fmla="*/ 575 w 575"/>
                <a:gd name="T15" fmla="*/ 0 h 573"/>
                <a:gd name="T16" fmla="*/ 554 w 575"/>
                <a:gd name="T17" fmla="*/ 0 h 573"/>
                <a:gd name="T18" fmla="*/ 254 w 575"/>
                <a:gd name="T19" fmla="*/ 148 h 573"/>
                <a:gd name="T20" fmla="*/ 242 w 575"/>
                <a:gd name="T21" fmla="*/ 162 h 573"/>
                <a:gd name="T22" fmla="*/ 6 w 575"/>
                <a:gd name="T23" fmla="*/ 162 h 573"/>
                <a:gd name="T24" fmla="*/ 6 w 575"/>
                <a:gd name="T25" fmla="*/ 333 h 573"/>
                <a:gd name="T26" fmla="*/ 42 w 575"/>
                <a:gd name="T27" fmla="*/ 369 h 573"/>
                <a:gd name="T28" fmla="*/ 0 w 575"/>
                <a:gd name="T29" fmla="*/ 472 h 573"/>
                <a:gd name="T30" fmla="*/ 104 w 575"/>
                <a:gd name="T31" fmla="*/ 573 h 573"/>
                <a:gd name="T32" fmla="*/ 52 w 575"/>
                <a:gd name="T33" fmla="*/ 464 h 573"/>
                <a:gd name="T34" fmla="*/ 75 w 575"/>
                <a:gd name="T35" fmla="*/ 403 h 573"/>
                <a:gd name="T36" fmla="*/ 175 w 575"/>
                <a:gd name="T37" fmla="*/ 503 h 573"/>
                <a:gd name="T38" fmla="*/ 114 w 575"/>
                <a:gd name="T39" fmla="*/ 526 h 573"/>
                <a:gd name="T40" fmla="*/ 52 w 575"/>
                <a:gd name="T41" fmla="*/ 464 h 573"/>
                <a:gd name="T42" fmla="*/ 372 w 575"/>
                <a:gd name="T43" fmla="*/ 529 h 573"/>
                <a:gd name="T44" fmla="*/ 258 w 575"/>
                <a:gd name="T45" fmla="*/ 529 h 573"/>
                <a:gd name="T46" fmla="*/ 238 w 575"/>
                <a:gd name="T47" fmla="*/ 508 h 573"/>
                <a:gd name="T48" fmla="*/ 372 w 575"/>
                <a:gd name="T49" fmla="*/ 372 h 573"/>
                <a:gd name="T50" fmla="*/ 372 w 575"/>
                <a:gd name="T51" fmla="*/ 529 h 573"/>
                <a:gd name="T52" fmla="*/ 472 w 575"/>
                <a:gd name="T53" fmla="*/ 214 h 573"/>
                <a:gd name="T54" fmla="*/ 364 w 575"/>
                <a:gd name="T55" fmla="*/ 105 h 573"/>
                <a:gd name="T56" fmla="*/ 535 w 575"/>
                <a:gd name="T57" fmla="*/ 40 h 573"/>
                <a:gd name="T58" fmla="*/ 472 w 575"/>
                <a:gd name="T59" fmla="*/ 214 h 573"/>
                <a:gd name="T60" fmla="*/ 286 w 575"/>
                <a:gd name="T61" fmla="*/ 175 h 573"/>
                <a:gd name="T62" fmla="*/ 331 w 575"/>
                <a:gd name="T63" fmla="*/ 128 h 573"/>
                <a:gd name="T64" fmla="*/ 444 w 575"/>
                <a:gd name="T65" fmla="*/ 242 h 573"/>
                <a:gd name="T66" fmla="*/ 397 w 575"/>
                <a:gd name="T67" fmla="*/ 289 h 573"/>
                <a:gd name="T68" fmla="*/ 208 w 575"/>
                <a:gd name="T69" fmla="*/ 480 h 573"/>
                <a:gd name="T70" fmla="*/ 95 w 575"/>
                <a:gd name="T71" fmla="*/ 366 h 573"/>
                <a:gd name="T72" fmla="*/ 286 w 575"/>
                <a:gd name="T73" fmla="*/ 175 h 573"/>
                <a:gd name="T74" fmla="*/ 46 w 575"/>
                <a:gd name="T75" fmla="*/ 204 h 573"/>
                <a:gd name="T76" fmla="*/ 204 w 575"/>
                <a:gd name="T77" fmla="*/ 204 h 573"/>
                <a:gd name="T78" fmla="*/ 68 w 575"/>
                <a:gd name="T79" fmla="*/ 339 h 573"/>
                <a:gd name="T80" fmla="*/ 47 w 575"/>
                <a:gd name="T81" fmla="*/ 318 h 573"/>
                <a:gd name="T82" fmla="*/ 46 w 575"/>
                <a:gd name="T83" fmla="*/ 204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75" h="573">
                  <a:moveTo>
                    <a:pt x="104" y="573"/>
                  </a:moveTo>
                  <a:lnTo>
                    <a:pt x="207" y="533"/>
                  </a:lnTo>
                  <a:lnTo>
                    <a:pt x="243" y="569"/>
                  </a:lnTo>
                  <a:lnTo>
                    <a:pt x="414" y="569"/>
                  </a:lnTo>
                  <a:lnTo>
                    <a:pt x="414" y="330"/>
                  </a:lnTo>
                  <a:lnTo>
                    <a:pt x="426" y="321"/>
                  </a:lnTo>
                  <a:cubicBezTo>
                    <a:pt x="522" y="239"/>
                    <a:pt x="575" y="133"/>
                    <a:pt x="575" y="21"/>
                  </a:cubicBezTo>
                  <a:lnTo>
                    <a:pt x="575" y="0"/>
                  </a:lnTo>
                  <a:lnTo>
                    <a:pt x="554" y="0"/>
                  </a:lnTo>
                  <a:cubicBezTo>
                    <a:pt x="440" y="0"/>
                    <a:pt x="335" y="53"/>
                    <a:pt x="254" y="148"/>
                  </a:cubicBezTo>
                  <a:lnTo>
                    <a:pt x="242" y="162"/>
                  </a:lnTo>
                  <a:lnTo>
                    <a:pt x="6" y="162"/>
                  </a:lnTo>
                  <a:lnTo>
                    <a:pt x="6" y="333"/>
                  </a:lnTo>
                  <a:lnTo>
                    <a:pt x="42" y="369"/>
                  </a:lnTo>
                  <a:lnTo>
                    <a:pt x="0" y="472"/>
                  </a:lnTo>
                  <a:lnTo>
                    <a:pt x="104" y="573"/>
                  </a:lnTo>
                  <a:close/>
                  <a:moveTo>
                    <a:pt x="52" y="464"/>
                  </a:moveTo>
                  <a:lnTo>
                    <a:pt x="75" y="403"/>
                  </a:lnTo>
                  <a:lnTo>
                    <a:pt x="175" y="503"/>
                  </a:lnTo>
                  <a:lnTo>
                    <a:pt x="114" y="526"/>
                  </a:lnTo>
                  <a:lnTo>
                    <a:pt x="52" y="464"/>
                  </a:lnTo>
                  <a:close/>
                  <a:moveTo>
                    <a:pt x="372" y="529"/>
                  </a:moveTo>
                  <a:lnTo>
                    <a:pt x="258" y="529"/>
                  </a:lnTo>
                  <a:lnTo>
                    <a:pt x="238" y="508"/>
                  </a:lnTo>
                  <a:lnTo>
                    <a:pt x="372" y="372"/>
                  </a:lnTo>
                  <a:lnTo>
                    <a:pt x="372" y="529"/>
                  </a:lnTo>
                  <a:close/>
                  <a:moveTo>
                    <a:pt x="472" y="214"/>
                  </a:moveTo>
                  <a:lnTo>
                    <a:pt x="364" y="105"/>
                  </a:lnTo>
                  <a:cubicBezTo>
                    <a:pt x="414" y="67"/>
                    <a:pt x="474" y="44"/>
                    <a:pt x="535" y="40"/>
                  </a:cubicBezTo>
                  <a:cubicBezTo>
                    <a:pt x="531" y="103"/>
                    <a:pt x="508" y="161"/>
                    <a:pt x="472" y="214"/>
                  </a:cubicBezTo>
                  <a:close/>
                  <a:moveTo>
                    <a:pt x="286" y="175"/>
                  </a:moveTo>
                  <a:cubicBezTo>
                    <a:pt x="300" y="158"/>
                    <a:pt x="315" y="143"/>
                    <a:pt x="331" y="128"/>
                  </a:cubicBezTo>
                  <a:lnTo>
                    <a:pt x="444" y="242"/>
                  </a:lnTo>
                  <a:cubicBezTo>
                    <a:pt x="431" y="258"/>
                    <a:pt x="414" y="273"/>
                    <a:pt x="397" y="289"/>
                  </a:cubicBezTo>
                  <a:lnTo>
                    <a:pt x="208" y="480"/>
                  </a:lnTo>
                  <a:lnTo>
                    <a:pt x="95" y="366"/>
                  </a:lnTo>
                  <a:lnTo>
                    <a:pt x="286" y="175"/>
                  </a:lnTo>
                  <a:close/>
                  <a:moveTo>
                    <a:pt x="46" y="204"/>
                  </a:moveTo>
                  <a:lnTo>
                    <a:pt x="204" y="204"/>
                  </a:lnTo>
                  <a:lnTo>
                    <a:pt x="68" y="339"/>
                  </a:lnTo>
                  <a:lnTo>
                    <a:pt x="47" y="318"/>
                  </a:lnTo>
                  <a:cubicBezTo>
                    <a:pt x="46" y="316"/>
                    <a:pt x="46" y="204"/>
                    <a:pt x="46" y="204"/>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1" name="Oval 249"/>
            <p:cNvSpPr>
              <a:spLocks noChangeArrowheads="1"/>
            </p:cNvSpPr>
            <p:nvPr/>
          </p:nvSpPr>
          <p:spPr bwMode="auto">
            <a:xfrm>
              <a:off x="5937032" y="-3132476"/>
              <a:ext cx="60325" cy="60325"/>
            </a:xfrm>
            <a:prstGeom prst="ellipse">
              <a:avLst/>
            </a:pr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12" name="Rectangle 250"/>
          <p:cNvSpPr>
            <a:spLocks noChangeArrowheads="1"/>
          </p:cNvSpPr>
          <p:nvPr/>
        </p:nvSpPr>
        <p:spPr bwMode="auto">
          <a:xfrm>
            <a:off x="8865050" y="4552122"/>
            <a:ext cx="68768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Logic Apps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sp>
        <p:nvSpPr>
          <p:cNvPr id="213" name="Line 251"/>
          <p:cNvSpPr>
            <a:spLocks noChangeShapeType="1"/>
          </p:cNvSpPr>
          <p:nvPr/>
        </p:nvSpPr>
        <p:spPr bwMode="auto">
          <a:xfrm>
            <a:off x="7100154" y="4282109"/>
            <a:ext cx="1820863" cy="0"/>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52"/>
          <p:cNvSpPr>
            <a:spLocks/>
          </p:cNvSpPr>
          <p:nvPr/>
        </p:nvSpPr>
        <p:spPr bwMode="auto">
          <a:xfrm>
            <a:off x="8889265" y="4218609"/>
            <a:ext cx="127000" cy="127000"/>
          </a:xfrm>
          <a:custGeom>
            <a:avLst/>
            <a:gdLst>
              <a:gd name="T0" fmla="*/ 172 w 172"/>
              <a:gd name="T1" fmla="*/ 86 h 171"/>
              <a:gd name="T2" fmla="*/ 0 w 172"/>
              <a:gd name="T3" fmla="*/ 171 h 171"/>
              <a:gd name="T4" fmla="*/ 0 w 172"/>
              <a:gd name="T5" fmla="*/ 0 h 171"/>
              <a:gd name="T6" fmla="*/ 172 w 172"/>
              <a:gd name="T7" fmla="*/ 86 h 171"/>
            </a:gdLst>
            <a:ahLst/>
            <a:cxnLst>
              <a:cxn ang="0">
                <a:pos x="T0" y="T1"/>
              </a:cxn>
              <a:cxn ang="0">
                <a:pos x="T2" y="T3"/>
              </a:cxn>
              <a:cxn ang="0">
                <a:pos x="T4" y="T5"/>
              </a:cxn>
              <a:cxn ang="0">
                <a:pos x="T6" y="T7"/>
              </a:cxn>
            </a:cxnLst>
            <a:rect l="0" t="0" r="r" b="b"/>
            <a:pathLst>
              <a:path w="172" h="171">
                <a:moveTo>
                  <a:pt x="172" y="86"/>
                </a:moveTo>
                <a:lnTo>
                  <a:pt x="0" y="171"/>
                </a:lnTo>
                <a:cubicBezTo>
                  <a:pt x="27" y="117"/>
                  <a:pt x="27" y="54"/>
                  <a:pt x="0" y="0"/>
                </a:cubicBezTo>
                <a:lnTo>
                  <a:pt x="172" y="86"/>
                </a:lnTo>
                <a:close/>
              </a:path>
            </a:pathLst>
          </a:custGeom>
          <a:solidFill>
            <a:srgbClr val="0070C0"/>
          </a:solidFill>
          <a:ln w="0">
            <a:solidFill>
              <a:srgbClr val="0070C0"/>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15" name="Group 214"/>
          <p:cNvGrpSpPr/>
          <p:nvPr/>
        </p:nvGrpSpPr>
        <p:grpSpPr>
          <a:xfrm>
            <a:off x="7853340" y="5082976"/>
            <a:ext cx="479425" cy="485775"/>
            <a:chOff x="4355882" y="-2354601"/>
            <a:chExt cx="479425" cy="485775"/>
          </a:xfrm>
        </p:grpSpPr>
        <p:sp>
          <p:nvSpPr>
            <p:cNvPr id="216" name="Freeform 253"/>
            <p:cNvSpPr>
              <a:spLocks/>
            </p:cNvSpPr>
            <p:nvPr/>
          </p:nvSpPr>
          <p:spPr bwMode="auto">
            <a:xfrm>
              <a:off x="4498757" y="-2168864"/>
              <a:ext cx="85725" cy="152400"/>
            </a:xfrm>
            <a:custGeom>
              <a:avLst/>
              <a:gdLst>
                <a:gd name="T0" fmla="*/ 0 w 117"/>
                <a:gd name="T1" fmla="*/ 99 h 206"/>
                <a:gd name="T2" fmla="*/ 8 w 117"/>
                <a:gd name="T3" fmla="*/ 125 h 206"/>
                <a:gd name="T4" fmla="*/ 6 w 117"/>
                <a:gd name="T5" fmla="*/ 139 h 206"/>
                <a:gd name="T6" fmla="*/ 117 w 117"/>
                <a:gd name="T7" fmla="*/ 206 h 206"/>
                <a:gd name="T8" fmla="*/ 117 w 117"/>
                <a:gd name="T9" fmla="*/ 13 h 206"/>
                <a:gd name="T10" fmla="*/ 108 w 117"/>
                <a:gd name="T11" fmla="*/ 0 h 206"/>
                <a:gd name="T12" fmla="*/ 0 w 117"/>
                <a:gd name="T13" fmla="*/ 99 h 206"/>
              </a:gdLst>
              <a:ahLst/>
              <a:cxnLst>
                <a:cxn ang="0">
                  <a:pos x="T0" y="T1"/>
                </a:cxn>
                <a:cxn ang="0">
                  <a:pos x="T2" y="T3"/>
                </a:cxn>
                <a:cxn ang="0">
                  <a:pos x="T4" y="T5"/>
                </a:cxn>
                <a:cxn ang="0">
                  <a:pos x="T6" y="T7"/>
                </a:cxn>
                <a:cxn ang="0">
                  <a:pos x="T8" y="T9"/>
                </a:cxn>
                <a:cxn ang="0">
                  <a:pos x="T10" y="T11"/>
                </a:cxn>
                <a:cxn ang="0">
                  <a:pos x="T12" y="T13"/>
                </a:cxn>
              </a:cxnLst>
              <a:rect l="0" t="0" r="r" b="b"/>
              <a:pathLst>
                <a:path w="117" h="206">
                  <a:moveTo>
                    <a:pt x="0" y="99"/>
                  </a:moveTo>
                  <a:cubicBezTo>
                    <a:pt x="5" y="107"/>
                    <a:pt x="8" y="116"/>
                    <a:pt x="8" y="125"/>
                  </a:cubicBezTo>
                  <a:cubicBezTo>
                    <a:pt x="8" y="130"/>
                    <a:pt x="7" y="135"/>
                    <a:pt x="6" y="139"/>
                  </a:cubicBezTo>
                  <a:lnTo>
                    <a:pt x="117" y="206"/>
                  </a:lnTo>
                  <a:lnTo>
                    <a:pt x="117" y="13"/>
                  </a:lnTo>
                  <a:cubicBezTo>
                    <a:pt x="115" y="12"/>
                    <a:pt x="109" y="1"/>
                    <a:pt x="108" y="0"/>
                  </a:cubicBezTo>
                  <a:lnTo>
                    <a:pt x="0" y="99"/>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7" name="Freeform 254"/>
            <p:cNvSpPr>
              <a:spLocks/>
            </p:cNvSpPr>
            <p:nvPr/>
          </p:nvSpPr>
          <p:spPr bwMode="auto">
            <a:xfrm>
              <a:off x="4603532" y="-2170451"/>
              <a:ext cx="82550" cy="153988"/>
            </a:xfrm>
            <a:custGeom>
              <a:avLst/>
              <a:gdLst>
                <a:gd name="T0" fmla="*/ 21 w 112"/>
                <a:gd name="T1" fmla="*/ 0 h 208"/>
                <a:gd name="T2" fmla="*/ 0 w 112"/>
                <a:gd name="T3" fmla="*/ 16 h 208"/>
                <a:gd name="T4" fmla="*/ 0 w 112"/>
                <a:gd name="T5" fmla="*/ 208 h 208"/>
                <a:gd name="T6" fmla="*/ 110 w 112"/>
                <a:gd name="T7" fmla="*/ 137 h 208"/>
                <a:gd name="T8" fmla="*/ 109 w 112"/>
                <a:gd name="T9" fmla="*/ 126 h 208"/>
                <a:gd name="T10" fmla="*/ 112 w 112"/>
                <a:gd name="T11" fmla="*/ 108 h 208"/>
                <a:gd name="T12" fmla="*/ 21 w 112"/>
                <a:gd name="T13" fmla="*/ 0 h 208"/>
              </a:gdLst>
              <a:ahLst/>
              <a:cxnLst>
                <a:cxn ang="0">
                  <a:pos x="T0" y="T1"/>
                </a:cxn>
                <a:cxn ang="0">
                  <a:pos x="T2" y="T3"/>
                </a:cxn>
                <a:cxn ang="0">
                  <a:pos x="T4" y="T5"/>
                </a:cxn>
                <a:cxn ang="0">
                  <a:pos x="T6" y="T7"/>
                </a:cxn>
                <a:cxn ang="0">
                  <a:pos x="T8" y="T9"/>
                </a:cxn>
                <a:cxn ang="0">
                  <a:pos x="T10" y="T11"/>
                </a:cxn>
                <a:cxn ang="0">
                  <a:pos x="T12" y="T13"/>
                </a:cxn>
              </a:cxnLst>
              <a:rect l="0" t="0" r="r" b="b"/>
              <a:pathLst>
                <a:path w="112" h="208">
                  <a:moveTo>
                    <a:pt x="21" y="0"/>
                  </a:moveTo>
                  <a:cubicBezTo>
                    <a:pt x="19" y="1"/>
                    <a:pt x="2" y="15"/>
                    <a:pt x="0" y="16"/>
                  </a:cubicBezTo>
                  <a:lnTo>
                    <a:pt x="0" y="208"/>
                  </a:lnTo>
                  <a:lnTo>
                    <a:pt x="110" y="137"/>
                  </a:lnTo>
                  <a:cubicBezTo>
                    <a:pt x="109" y="134"/>
                    <a:pt x="109" y="130"/>
                    <a:pt x="109" y="126"/>
                  </a:cubicBezTo>
                  <a:cubicBezTo>
                    <a:pt x="109" y="120"/>
                    <a:pt x="110" y="114"/>
                    <a:pt x="112" y="108"/>
                  </a:cubicBezTo>
                  <a:lnTo>
                    <a:pt x="21" y="0"/>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8" name="Freeform 255"/>
            <p:cNvSpPr>
              <a:spLocks noEditPoints="1"/>
            </p:cNvSpPr>
            <p:nvPr/>
          </p:nvSpPr>
          <p:spPr bwMode="auto">
            <a:xfrm>
              <a:off x="4355882" y="-2354601"/>
              <a:ext cx="479425" cy="485775"/>
            </a:xfrm>
            <a:custGeom>
              <a:avLst/>
              <a:gdLst>
                <a:gd name="T0" fmla="*/ 493 w 645"/>
                <a:gd name="T1" fmla="*/ 426 h 653"/>
                <a:gd name="T2" fmla="*/ 456 w 645"/>
                <a:gd name="T3" fmla="*/ 410 h 653"/>
                <a:gd name="T4" fmla="*/ 367 w 645"/>
                <a:gd name="T5" fmla="*/ 473 h 653"/>
                <a:gd name="T6" fmla="*/ 376 w 645"/>
                <a:gd name="T7" fmla="*/ 502 h 653"/>
                <a:gd name="T8" fmla="*/ 324 w 645"/>
                <a:gd name="T9" fmla="*/ 553 h 653"/>
                <a:gd name="T10" fmla="*/ 272 w 645"/>
                <a:gd name="T11" fmla="*/ 502 h 653"/>
                <a:gd name="T12" fmla="*/ 285 w 645"/>
                <a:gd name="T13" fmla="*/ 468 h 653"/>
                <a:gd name="T14" fmla="*/ 182 w 645"/>
                <a:gd name="T15" fmla="*/ 413 h 653"/>
                <a:gd name="T16" fmla="*/ 147 w 645"/>
                <a:gd name="T17" fmla="*/ 427 h 653"/>
                <a:gd name="T18" fmla="*/ 95 w 645"/>
                <a:gd name="T19" fmla="*/ 375 h 653"/>
                <a:gd name="T20" fmla="*/ 147 w 645"/>
                <a:gd name="T21" fmla="*/ 323 h 653"/>
                <a:gd name="T22" fmla="*/ 171 w 645"/>
                <a:gd name="T23" fmla="*/ 330 h 653"/>
                <a:gd name="T24" fmla="*/ 279 w 645"/>
                <a:gd name="T25" fmla="*/ 230 h 653"/>
                <a:gd name="T26" fmla="*/ 267 w 645"/>
                <a:gd name="T27" fmla="*/ 196 h 653"/>
                <a:gd name="T28" fmla="*/ 324 w 645"/>
                <a:gd name="T29" fmla="*/ 140 h 653"/>
                <a:gd name="T30" fmla="*/ 381 w 645"/>
                <a:gd name="T31" fmla="*/ 196 h 653"/>
                <a:gd name="T32" fmla="*/ 372 w 645"/>
                <a:gd name="T33" fmla="*/ 226 h 653"/>
                <a:gd name="T34" fmla="*/ 462 w 645"/>
                <a:gd name="T35" fmla="*/ 333 h 653"/>
                <a:gd name="T36" fmla="*/ 493 w 645"/>
                <a:gd name="T37" fmla="*/ 323 h 653"/>
                <a:gd name="T38" fmla="*/ 545 w 645"/>
                <a:gd name="T39" fmla="*/ 374 h 653"/>
                <a:gd name="T40" fmla="*/ 493 w 645"/>
                <a:gd name="T41" fmla="*/ 426 h 653"/>
                <a:gd name="T42" fmla="*/ 325 w 645"/>
                <a:gd name="T43" fmla="*/ 6 h 653"/>
                <a:gd name="T44" fmla="*/ 325 w 645"/>
                <a:gd name="T45" fmla="*/ 1 h 653"/>
                <a:gd name="T46" fmla="*/ 323 w 645"/>
                <a:gd name="T47" fmla="*/ 4 h 653"/>
                <a:gd name="T48" fmla="*/ 319 w 645"/>
                <a:gd name="T49" fmla="*/ 0 h 653"/>
                <a:gd name="T50" fmla="*/ 319 w 645"/>
                <a:gd name="T51" fmla="*/ 8 h 653"/>
                <a:gd name="T52" fmla="*/ 0 w 645"/>
                <a:gd name="T53" fmla="*/ 387 h 653"/>
                <a:gd name="T54" fmla="*/ 321 w 645"/>
                <a:gd name="T55" fmla="*/ 649 h 653"/>
                <a:gd name="T56" fmla="*/ 321 w 645"/>
                <a:gd name="T57" fmla="*/ 653 h 653"/>
                <a:gd name="T58" fmla="*/ 645 w 645"/>
                <a:gd name="T59" fmla="*/ 389 h 653"/>
                <a:gd name="T60" fmla="*/ 325 w 645"/>
                <a:gd name="T61" fmla="*/ 6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5" h="653">
                  <a:moveTo>
                    <a:pt x="493" y="426"/>
                  </a:moveTo>
                  <a:cubicBezTo>
                    <a:pt x="479" y="426"/>
                    <a:pt x="465" y="421"/>
                    <a:pt x="456" y="410"/>
                  </a:cubicBezTo>
                  <a:lnTo>
                    <a:pt x="367" y="473"/>
                  </a:lnTo>
                  <a:cubicBezTo>
                    <a:pt x="373" y="482"/>
                    <a:pt x="376" y="491"/>
                    <a:pt x="376" y="502"/>
                  </a:cubicBezTo>
                  <a:cubicBezTo>
                    <a:pt x="376" y="530"/>
                    <a:pt x="352" y="553"/>
                    <a:pt x="324" y="553"/>
                  </a:cubicBezTo>
                  <a:cubicBezTo>
                    <a:pt x="295" y="553"/>
                    <a:pt x="272" y="530"/>
                    <a:pt x="272" y="502"/>
                  </a:cubicBezTo>
                  <a:cubicBezTo>
                    <a:pt x="272" y="489"/>
                    <a:pt x="277" y="477"/>
                    <a:pt x="285" y="468"/>
                  </a:cubicBezTo>
                  <a:lnTo>
                    <a:pt x="182" y="413"/>
                  </a:lnTo>
                  <a:cubicBezTo>
                    <a:pt x="173" y="422"/>
                    <a:pt x="160" y="427"/>
                    <a:pt x="147" y="427"/>
                  </a:cubicBezTo>
                  <a:cubicBezTo>
                    <a:pt x="119" y="427"/>
                    <a:pt x="95" y="404"/>
                    <a:pt x="95" y="375"/>
                  </a:cubicBezTo>
                  <a:cubicBezTo>
                    <a:pt x="95" y="347"/>
                    <a:pt x="119" y="323"/>
                    <a:pt x="147" y="323"/>
                  </a:cubicBezTo>
                  <a:cubicBezTo>
                    <a:pt x="156" y="323"/>
                    <a:pt x="164" y="326"/>
                    <a:pt x="171" y="330"/>
                  </a:cubicBezTo>
                  <a:lnTo>
                    <a:pt x="279" y="230"/>
                  </a:lnTo>
                  <a:cubicBezTo>
                    <a:pt x="271" y="221"/>
                    <a:pt x="267" y="209"/>
                    <a:pt x="267" y="196"/>
                  </a:cubicBezTo>
                  <a:cubicBezTo>
                    <a:pt x="267" y="165"/>
                    <a:pt x="293" y="140"/>
                    <a:pt x="324" y="140"/>
                  </a:cubicBezTo>
                  <a:cubicBezTo>
                    <a:pt x="356" y="140"/>
                    <a:pt x="381" y="165"/>
                    <a:pt x="381" y="196"/>
                  </a:cubicBezTo>
                  <a:cubicBezTo>
                    <a:pt x="381" y="207"/>
                    <a:pt x="378" y="217"/>
                    <a:pt x="372" y="226"/>
                  </a:cubicBezTo>
                  <a:lnTo>
                    <a:pt x="462" y="333"/>
                  </a:lnTo>
                  <a:cubicBezTo>
                    <a:pt x="471" y="326"/>
                    <a:pt x="482" y="323"/>
                    <a:pt x="493" y="323"/>
                  </a:cubicBezTo>
                  <a:cubicBezTo>
                    <a:pt x="522" y="323"/>
                    <a:pt x="545" y="346"/>
                    <a:pt x="545" y="374"/>
                  </a:cubicBezTo>
                  <a:cubicBezTo>
                    <a:pt x="545" y="403"/>
                    <a:pt x="521" y="426"/>
                    <a:pt x="493" y="426"/>
                  </a:cubicBezTo>
                  <a:close/>
                  <a:moveTo>
                    <a:pt x="325" y="6"/>
                  </a:moveTo>
                  <a:lnTo>
                    <a:pt x="325" y="1"/>
                  </a:lnTo>
                  <a:lnTo>
                    <a:pt x="323" y="4"/>
                  </a:lnTo>
                  <a:lnTo>
                    <a:pt x="319" y="0"/>
                  </a:lnTo>
                  <a:lnTo>
                    <a:pt x="319" y="8"/>
                  </a:lnTo>
                  <a:lnTo>
                    <a:pt x="0" y="387"/>
                  </a:lnTo>
                  <a:lnTo>
                    <a:pt x="321" y="649"/>
                  </a:lnTo>
                  <a:lnTo>
                    <a:pt x="321" y="653"/>
                  </a:lnTo>
                  <a:lnTo>
                    <a:pt x="645" y="389"/>
                  </a:lnTo>
                  <a:lnTo>
                    <a:pt x="325" y="6"/>
                  </a:ln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19" name="Rectangle 256"/>
          <p:cNvSpPr>
            <a:spLocks noChangeArrowheads="1"/>
          </p:cNvSpPr>
          <p:nvPr/>
        </p:nvSpPr>
        <p:spPr bwMode="auto">
          <a:xfrm>
            <a:off x="7918426" y="5627486"/>
            <a:ext cx="397545"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Azure </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0" name="Rectangle 257"/>
          <p:cNvSpPr>
            <a:spLocks noChangeArrowheads="1"/>
          </p:cNvSpPr>
          <p:nvPr/>
        </p:nvSpPr>
        <p:spPr bwMode="auto">
          <a:xfrm>
            <a:off x="7600925" y="5800525"/>
            <a:ext cx="99065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Active Directory</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sp>
        <p:nvSpPr>
          <p:cNvPr id="221" name="Rectangle 260"/>
          <p:cNvSpPr>
            <a:spLocks noChangeArrowheads="1"/>
          </p:cNvSpPr>
          <p:nvPr/>
        </p:nvSpPr>
        <p:spPr bwMode="auto">
          <a:xfrm>
            <a:off x="3413979" y="4546315"/>
            <a:ext cx="495328"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a:ln>
                  <a:noFill/>
                </a:ln>
                <a:solidFill>
                  <a:srgbClr val="0078D7"/>
                </a:solidFill>
                <a:effectLst/>
                <a:uLnTx/>
                <a:uFillTx/>
                <a:latin typeface="Segoe UI" panose="020B0502040204020203" pitchFamily="34" charset="0"/>
                <a:ea typeface="+mn-ea"/>
                <a:cs typeface="+mn-cs"/>
              </a:rPr>
              <a:t>IoT Hub</a:t>
            </a:r>
            <a:endParaRPr kumimoji="0" lang="en-US" altLang="en-US" sz="1800" b="0" i="0" u="none" strike="noStrike" kern="0" cap="none" spc="0" normalizeH="0" baseline="0" noProof="0">
              <a:ln>
                <a:noFill/>
              </a:ln>
              <a:solidFill>
                <a:prstClr val="black"/>
              </a:solidFill>
              <a:effectLst/>
              <a:uLnTx/>
              <a:uFillTx/>
              <a:latin typeface="Arial" panose="020B0604020202020204" pitchFamily="34" charset="0"/>
              <a:ea typeface="+mn-ea"/>
              <a:cs typeface="+mn-cs"/>
            </a:endParaRPr>
          </a:p>
        </p:txBody>
      </p:sp>
      <p:grpSp>
        <p:nvGrpSpPr>
          <p:cNvPr id="222" name="Group 221"/>
          <p:cNvGrpSpPr/>
          <p:nvPr/>
        </p:nvGrpSpPr>
        <p:grpSpPr>
          <a:xfrm>
            <a:off x="6490552" y="4047678"/>
            <a:ext cx="508000" cy="449263"/>
            <a:chOff x="3314482" y="-3310276"/>
            <a:chExt cx="508000" cy="449263"/>
          </a:xfrm>
        </p:grpSpPr>
        <p:sp>
          <p:nvSpPr>
            <p:cNvPr id="223"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4"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5"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6"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7"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8"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9"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0"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1"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2"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3"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4"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5"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36"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solidFill>
              <a:srgbClr val="0078D7"/>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37" name="Rectangle 275"/>
          <p:cNvSpPr>
            <a:spLocks noChangeArrowheads="1"/>
          </p:cNvSpPr>
          <p:nvPr/>
        </p:nvSpPr>
        <p:spPr bwMode="auto">
          <a:xfrm>
            <a:off x="6437083" y="4551141"/>
            <a:ext cx="602729"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609585" rtl="0" eaLnBrk="0" fontAlgn="base" latinLnBrk="0" hangingPunct="0">
              <a:lnSpc>
                <a:spcPct val="100000"/>
              </a:lnSpc>
              <a:spcBef>
                <a:spcPct val="0"/>
              </a:spcBef>
              <a:spcAft>
                <a:spcPct val="0"/>
              </a:spcAft>
              <a:buClrTx/>
              <a:buSzTx/>
              <a:buFontTx/>
              <a:buNone/>
              <a:tabLst/>
              <a:defRPr/>
            </a:pPr>
            <a:r>
              <a:rPr kumimoji="0" lang="en-US" altLang="en-US" sz="1100" b="0" i="0" u="none" strike="noStrike" kern="0" cap="none" spc="0" normalizeH="0" baseline="0" noProof="0" dirty="0">
                <a:ln>
                  <a:noFill/>
                </a:ln>
                <a:solidFill>
                  <a:srgbClr val="0078D7"/>
                </a:solidFill>
                <a:effectLst/>
                <a:uLnTx/>
                <a:uFillTx/>
                <a:latin typeface="Segoe UI" panose="020B0502040204020203" pitchFamily="34" charset="0"/>
                <a:ea typeface="+mn-ea"/>
                <a:cs typeface="+mn-cs"/>
              </a:rPr>
              <a:t>Web Jobs</a:t>
            </a:r>
            <a:endParaRPr kumimoji="0" lang="en-US" altLang="en-US" sz="1800" b="0" i="0" u="none" strike="noStrike" kern="0" cap="none" spc="0" normalizeH="0" baseline="0" noProof="0" dirty="0">
              <a:ln>
                <a:noFill/>
              </a:ln>
              <a:solidFill>
                <a:prstClr val="black"/>
              </a:solidFill>
              <a:effectLst/>
              <a:uLnTx/>
              <a:uFillTx/>
              <a:latin typeface="Arial" panose="020B0604020202020204" pitchFamily="34" charset="0"/>
              <a:ea typeface="+mn-ea"/>
              <a:cs typeface="+mn-cs"/>
            </a:endParaRPr>
          </a:p>
        </p:txBody>
      </p:sp>
      <p:grpSp>
        <p:nvGrpSpPr>
          <p:cNvPr id="247" name="Group 246"/>
          <p:cNvGrpSpPr/>
          <p:nvPr/>
        </p:nvGrpSpPr>
        <p:grpSpPr>
          <a:xfrm>
            <a:off x="9575862" y="4105880"/>
            <a:ext cx="1006107" cy="157862"/>
            <a:chOff x="2220913" y="3983038"/>
            <a:chExt cx="1041400" cy="115888"/>
          </a:xfrm>
        </p:grpSpPr>
        <p:sp>
          <p:nvSpPr>
            <p:cNvPr id="248"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49"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50" name="1 Devices - sensors"/>
          <p:cNvGrpSpPr/>
          <p:nvPr/>
        </p:nvGrpSpPr>
        <p:grpSpPr>
          <a:xfrm>
            <a:off x="-119909" y="2073757"/>
            <a:ext cx="3657869" cy="3487793"/>
            <a:chOff x="-977339" y="2485984"/>
            <a:chExt cx="3976839" cy="3501091"/>
          </a:xfrm>
        </p:grpSpPr>
        <p:sp>
          <p:nvSpPr>
            <p:cNvPr id="251" name="TextBox 250"/>
            <p:cNvSpPr txBox="1"/>
            <p:nvPr/>
          </p:nvSpPr>
          <p:spPr>
            <a:xfrm>
              <a:off x="-977339" y="2485984"/>
              <a:ext cx="3976839" cy="834165"/>
            </a:xfrm>
            <a:prstGeom prst="rect">
              <a:avLst/>
            </a:prstGeom>
            <a:noFill/>
            <a:ln>
              <a:noFill/>
              <a:headEnd type="none" w="med" len="med"/>
              <a:tailEnd type="none" w="med" len="med"/>
            </a:ln>
          </p:spPr>
          <p:txBody>
            <a:bodyPr wrap="square" lIns="0" tIns="0" rIns="0" bIns="0" rtlCol="0">
              <a:spAutoFit/>
            </a:bodyPr>
            <a:lstStyle/>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87CD8"/>
                  </a:solidFill>
                  <a:effectLst/>
                  <a:uLnTx/>
                  <a:uFillTx/>
                  <a:latin typeface="Segoe UI Light" panose="020B0502040204020203" pitchFamily="34" charset="0"/>
                  <a:ea typeface="+mn-ea"/>
                  <a:cs typeface="+mn-cs"/>
                </a:rPr>
                <a:t>Devices</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Azure IoT SDK (OSS)</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Linux, RTOS, mBed, Windows, </a:t>
              </a:r>
            </a:p>
            <a:p>
              <a:pPr marL="0" marR="0" lvl="0" indent="0" algn="ctr" defTabSz="932361"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87CD8"/>
                  </a:solidFill>
                  <a:effectLst/>
                  <a:uLnTx/>
                  <a:uFillTx/>
                  <a:latin typeface="Segoe UI Light" panose="020B0502040204020203" pitchFamily="34" charset="0"/>
                  <a:ea typeface="+mn-ea"/>
                  <a:cs typeface="Segoe UI Light" panose="020B0502040204020203" pitchFamily="34" charset="0"/>
                </a:rPr>
                <a:t>Android, iOS </a:t>
              </a:r>
            </a:p>
          </p:txBody>
        </p:sp>
        <p:sp>
          <p:nvSpPr>
            <p:cNvPr id="252" name="Rectangle 251"/>
            <p:cNvSpPr/>
            <p:nvPr/>
          </p:nvSpPr>
          <p:spPr bwMode="auto">
            <a:xfrm>
              <a:off x="814417" y="3511836"/>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3" name="Frame 5"/>
            <p:cNvSpPr>
              <a:spLocks noChangeAspect="1"/>
            </p:cNvSpPr>
            <p:nvPr/>
          </p:nvSpPr>
          <p:spPr bwMode="auto">
            <a:xfrm>
              <a:off x="856938" y="354806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Rectangle 253"/>
            <p:cNvSpPr/>
            <p:nvPr/>
          </p:nvSpPr>
          <p:spPr bwMode="auto">
            <a:xfrm>
              <a:off x="814417" y="3873444"/>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5" name="Frame 5"/>
            <p:cNvSpPr>
              <a:spLocks noChangeAspect="1"/>
            </p:cNvSpPr>
            <p:nvPr/>
          </p:nvSpPr>
          <p:spPr bwMode="auto">
            <a:xfrm>
              <a:off x="856938" y="3909673"/>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255"/>
            <p:cNvSpPr/>
            <p:nvPr/>
          </p:nvSpPr>
          <p:spPr bwMode="auto">
            <a:xfrm>
              <a:off x="814417" y="422799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7" name="Frame 5"/>
            <p:cNvSpPr>
              <a:spLocks noChangeAspect="1"/>
            </p:cNvSpPr>
            <p:nvPr/>
          </p:nvSpPr>
          <p:spPr bwMode="auto">
            <a:xfrm>
              <a:off x="856938" y="426422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Rectangle 257"/>
            <p:cNvSpPr/>
            <p:nvPr/>
          </p:nvSpPr>
          <p:spPr bwMode="auto">
            <a:xfrm>
              <a:off x="814417" y="4588407"/>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59" name="Frame 5"/>
            <p:cNvSpPr>
              <a:spLocks noChangeAspect="1"/>
            </p:cNvSpPr>
            <p:nvPr/>
          </p:nvSpPr>
          <p:spPr bwMode="auto">
            <a:xfrm>
              <a:off x="856938" y="4624635"/>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259"/>
            <p:cNvSpPr/>
            <p:nvPr/>
          </p:nvSpPr>
          <p:spPr bwMode="auto">
            <a:xfrm>
              <a:off x="814417" y="4948865"/>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1" name="Frame 5"/>
            <p:cNvSpPr>
              <a:spLocks noChangeAspect="1"/>
            </p:cNvSpPr>
            <p:nvPr/>
          </p:nvSpPr>
          <p:spPr bwMode="auto">
            <a:xfrm>
              <a:off x="856938" y="4985094"/>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261"/>
            <p:cNvSpPr/>
            <p:nvPr/>
          </p:nvSpPr>
          <p:spPr bwMode="auto">
            <a:xfrm>
              <a:off x="814417" y="530704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3" name="Frame 5"/>
            <p:cNvSpPr>
              <a:spLocks noChangeAspect="1"/>
            </p:cNvSpPr>
            <p:nvPr/>
          </p:nvSpPr>
          <p:spPr bwMode="auto">
            <a:xfrm>
              <a:off x="856938" y="534327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Rectangle 263"/>
            <p:cNvSpPr/>
            <p:nvPr/>
          </p:nvSpPr>
          <p:spPr bwMode="auto">
            <a:xfrm>
              <a:off x="814417" y="5665173"/>
              <a:ext cx="333651" cy="32190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15" tIns="45707" rIns="45707" bIns="91415" numCol="1" spcCol="0" rtlCol="0" fromWordArt="0" anchor="b" anchorCtr="0" forceAA="0" compatLnSpc="1">
              <a:prstTxWarp prst="textNoShape">
                <a:avLst/>
              </a:prstTxWarp>
              <a:noAutofit/>
            </a:bodyPr>
            <a:lstStyle/>
            <a:p>
              <a:pPr marL="0" marR="0" lvl="0" indent="0" algn="ctr" defTabSz="91372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1"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265" name="Frame 5"/>
            <p:cNvSpPr>
              <a:spLocks noChangeAspect="1"/>
            </p:cNvSpPr>
            <p:nvPr/>
          </p:nvSpPr>
          <p:spPr bwMode="auto">
            <a:xfrm>
              <a:off x="856938" y="5701402"/>
              <a:ext cx="249509" cy="249443"/>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07540" tIns="53771" rIns="53771" bIns="107540" numCol="1" spcCol="0" rtlCol="0" fromWordArt="0" anchor="b" anchorCtr="0" forceAA="0" compatLnSpc="1">
              <a:prstTxWarp prst="textNoShape">
                <a:avLst/>
              </a:prstTxWarp>
              <a:noAutofit/>
            </a:bodyPr>
            <a:lstStyle/>
            <a:p>
              <a:pPr marL="0" marR="0" lvl="0" indent="0" algn="ctr" defTabSz="1074869"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6" name="Group 265"/>
          <p:cNvGrpSpPr/>
          <p:nvPr/>
        </p:nvGrpSpPr>
        <p:grpSpPr>
          <a:xfrm rot="10800000">
            <a:off x="9596623" y="4338531"/>
            <a:ext cx="1006107" cy="158409"/>
            <a:chOff x="2220913" y="3983038"/>
            <a:chExt cx="1041400" cy="115888"/>
          </a:xfrm>
        </p:grpSpPr>
        <p:sp>
          <p:nvSpPr>
            <p:cNvPr id="267" name="Line 83"/>
            <p:cNvSpPr>
              <a:spLocks noChangeShapeType="1"/>
            </p:cNvSpPr>
            <p:nvPr/>
          </p:nvSpPr>
          <p:spPr bwMode="auto">
            <a:xfrm flipH="1">
              <a:off x="2308225" y="4041775"/>
              <a:ext cx="954088" cy="0"/>
            </a:xfrm>
            <a:prstGeom prst="line">
              <a:avLst/>
            </a:prstGeom>
            <a:noFill/>
            <a:ln w="22225" cap="rnd">
              <a:solidFill>
                <a:srgbClr val="505050">
                  <a:lumMod val="75000"/>
                </a:srgb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68" name="Freeform 84"/>
            <p:cNvSpPr>
              <a:spLocks/>
            </p:cNvSpPr>
            <p:nvPr/>
          </p:nvSpPr>
          <p:spPr bwMode="auto">
            <a:xfrm>
              <a:off x="2220913" y="3983038"/>
              <a:ext cx="115888" cy="115888"/>
            </a:xfrm>
            <a:custGeom>
              <a:avLst/>
              <a:gdLst>
                <a:gd name="T0" fmla="*/ 0 w 172"/>
                <a:gd name="T1" fmla="*/ 85 h 171"/>
                <a:gd name="T2" fmla="*/ 172 w 172"/>
                <a:gd name="T3" fmla="*/ 0 h 171"/>
                <a:gd name="T4" fmla="*/ 172 w 172"/>
                <a:gd name="T5" fmla="*/ 171 h 171"/>
                <a:gd name="T6" fmla="*/ 0 w 172"/>
                <a:gd name="T7" fmla="*/ 85 h 171"/>
              </a:gdLst>
              <a:ahLst/>
              <a:cxnLst>
                <a:cxn ang="0">
                  <a:pos x="T0" y="T1"/>
                </a:cxn>
                <a:cxn ang="0">
                  <a:pos x="T2" y="T3"/>
                </a:cxn>
                <a:cxn ang="0">
                  <a:pos x="T4" y="T5"/>
                </a:cxn>
                <a:cxn ang="0">
                  <a:pos x="T6" y="T7"/>
                </a:cxn>
              </a:cxnLst>
              <a:rect l="0" t="0" r="r" b="b"/>
              <a:pathLst>
                <a:path w="172" h="171">
                  <a:moveTo>
                    <a:pt x="0" y="85"/>
                  </a:moveTo>
                  <a:lnTo>
                    <a:pt x="172" y="0"/>
                  </a:lnTo>
                  <a:cubicBezTo>
                    <a:pt x="145" y="54"/>
                    <a:pt x="145" y="117"/>
                    <a:pt x="172" y="171"/>
                  </a:cubicBezTo>
                  <a:lnTo>
                    <a:pt x="0" y="85"/>
                  </a:lnTo>
                  <a:close/>
                </a:path>
              </a:pathLst>
            </a:custGeom>
            <a:solidFill>
              <a:srgbClr val="505050">
                <a:lumMod val="75000"/>
              </a:srgbClr>
            </a:solidFill>
            <a:ln w="0">
              <a:solidFill>
                <a:srgbClr val="505050">
                  <a:lumMod val="75000"/>
                </a:srgb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70" name="Freeform 194"/>
          <p:cNvSpPr>
            <a:spLocks/>
          </p:cNvSpPr>
          <p:nvPr/>
        </p:nvSpPr>
        <p:spPr bwMode="auto">
          <a:xfrm flipV="1">
            <a:off x="4740171" y="4764053"/>
            <a:ext cx="773112" cy="357535"/>
          </a:xfrm>
          <a:custGeom>
            <a:avLst/>
            <a:gdLst>
              <a:gd name="T0" fmla="*/ 0 w 487"/>
              <a:gd name="T1" fmla="*/ 403 h 403"/>
              <a:gd name="T2" fmla="*/ 0 w 487"/>
              <a:gd name="T3" fmla="*/ 0 h 403"/>
              <a:gd name="T4" fmla="*/ 487 w 487"/>
              <a:gd name="T5" fmla="*/ 0 h 403"/>
            </a:gdLst>
            <a:ahLst/>
            <a:cxnLst>
              <a:cxn ang="0">
                <a:pos x="T0" y="T1"/>
              </a:cxn>
              <a:cxn ang="0">
                <a:pos x="T2" y="T3"/>
              </a:cxn>
              <a:cxn ang="0">
                <a:pos x="T4" y="T5"/>
              </a:cxn>
            </a:cxnLst>
            <a:rect l="0" t="0" r="r" b="b"/>
            <a:pathLst>
              <a:path w="487" h="403">
                <a:moveTo>
                  <a:pt x="0" y="403"/>
                </a:moveTo>
                <a:lnTo>
                  <a:pt x="0" y="0"/>
                </a:lnTo>
                <a:lnTo>
                  <a:pt x="487"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1" name="Line 251"/>
          <p:cNvSpPr>
            <a:spLocks noChangeShapeType="1"/>
          </p:cNvSpPr>
          <p:nvPr/>
        </p:nvSpPr>
        <p:spPr bwMode="auto">
          <a:xfrm flipV="1">
            <a:off x="5480834" y="5111416"/>
            <a:ext cx="2406719" cy="10171"/>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2" name="Freeform 192"/>
          <p:cNvSpPr>
            <a:spLocks/>
          </p:cNvSpPr>
          <p:nvPr/>
        </p:nvSpPr>
        <p:spPr bwMode="auto">
          <a:xfrm>
            <a:off x="7100152" y="4242461"/>
            <a:ext cx="787400" cy="869275"/>
          </a:xfrm>
          <a:custGeom>
            <a:avLst/>
            <a:gdLst>
              <a:gd name="T0" fmla="*/ 0 w 496"/>
              <a:gd name="T1" fmla="*/ 237 h 237"/>
              <a:gd name="T2" fmla="*/ 496 w 496"/>
              <a:gd name="T3" fmla="*/ 237 h 237"/>
              <a:gd name="T4" fmla="*/ 496 w 496"/>
              <a:gd name="T5" fmla="*/ 0 h 237"/>
            </a:gdLst>
            <a:ahLst/>
            <a:cxnLst>
              <a:cxn ang="0">
                <a:pos x="T0" y="T1"/>
              </a:cxn>
              <a:cxn ang="0">
                <a:pos x="T2" y="T3"/>
              </a:cxn>
              <a:cxn ang="0">
                <a:pos x="T4" y="T5"/>
              </a:cxn>
            </a:cxnLst>
            <a:rect l="0" t="0" r="r" b="b"/>
            <a:pathLst>
              <a:path w="496" h="237">
                <a:moveTo>
                  <a:pt x="0" y="237"/>
                </a:moveTo>
                <a:lnTo>
                  <a:pt x="496" y="237"/>
                </a:lnTo>
                <a:lnTo>
                  <a:pt x="496" y="0"/>
                </a:lnTo>
              </a:path>
            </a:pathLst>
          </a:custGeom>
          <a:noFill/>
          <a:ln w="23813" cap="rnd">
            <a:solidFill>
              <a:srgbClr val="0070C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73" name="Line 217"/>
          <p:cNvSpPr>
            <a:spLocks noChangeShapeType="1"/>
          </p:cNvSpPr>
          <p:nvPr/>
        </p:nvSpPr>
        <p:spPr bwMode="auto">
          <a:xfrm flipH="1" flipV="1">
            <a:off x="7883082" y="3863354"/>
            <a:ext cx="6351" cy="531812"/>
          </a:xfrm>
          <a:prstGeom prst="line">
            <a:avLst/>
          </a:prstGeom>
          <a:noFill/>
          <a:ln w="23813" cap="rnd">
            <a:solidFill>
              <a:srgbClr val="0070C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60958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pic>
        <p:nvPicPr>
          <p:cNvPr id="137" name="Picture 136"/>
          <p:cNvPicPr>
            <a:picLocks noChangeAspect="1"/>
          </p:cNvPicPr>
          <p:nvPr/>
        </p:nvPicPr>
        <p:blipFill>
          <a:blip r:embed="rId3"/>
          <a:stretch>
            <a:fillRect/>
          </a:stretch>
        </p:blipFill>
        <p:spPr>
          <a:xfrm>
            <a:off x="6691309" y="2445000"/>
            <a:ext cx="756595" cy="807572"/>
          </a:xfrm>
          <a:prstGeom prst="rect">
            <a:avLst/>
          </a:prstGeom>
        </p:spPr>
      </p:pic>
    </p:spTree>
    <p:extLst>
      <p:ext uri="{BB962C8B-B14F-4D97-AF65-F5344CB8AC3E}">
        <p14:creationId xmlns:p14="http://schemas.microsoft.com/office/powerpoint/2010/main" val="388646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IoT Device SDK</a:t>
            </a:r>
          </a:p>
        </p:txBody>
      </p:sp>
      <p:sp>
        <p:nvSpPr>
          <p:cNvPr id="5" name="Text Placeholder 5"/>
          <p:cNvSpPr>
            <a:spLocks noGrp="1"/>
          </p:cNvSpPr>
          <p:nvPr>
            <p:ph type="body" sz="quarter" idx="10"/>
          </p:nvPr>
        </p:nvSpPr>
        <p:spPr>
          <a:xfrm>
            <a:off x="503237" y="1453454"/>
            <a:ext cx="6019800" cy="5232202"/>
          </a:xfrm>
        </p:spPr>
        <p:txBody>
          <a:bodyPr/>
          <a:lstStyle/>
          <a:p>
            <a:r>
              <a:rPr lang="en-US" sz="3200" dirty="0"/>
              <a:t>Open Source</a:t>
            </a:r>
          </a:p>
          <a:p>
            <a:pPr lvl="1"/>
            <a:r>
              <a:rPr lang="en-US" sz="1600" dirty="0"/>
              <a:t>Everything is on GitHub, open source under MIT license</a:t>
            </a:r>
          </a:p>
          <a:p>
            <a:pPr lvl="1"/>
            <a:endParaRPr lang="en-US" sz="1600" dirty="0"/>
          </a:p>
          <a:p>
            <a:r>
              <a:rPr lang="en-US" sz="3200" dirty="0"/>
              <a:t>Cross-Platform Support</a:t>
            </a:r>
          </a:p>
          <a:p>
            <a:pPr lvl="1"/>
            <a:r>
              <a:rPr lang="en-US" sz="1600" dirty="0"/>
              <a:t>RTOS, Linux, Windows, iOS, Android</a:t>
            </a:r>
          </a:p>
          <a:p>
            <a:pPr lvl="1"/>
            <a:endParaRPr lang="en-US" sz="1600" dirty="0"/>
          </a:p>
          <a:p>
            <a:r>
              <a:rPr lang="en-US" sz="3200" dirty="0"/>
              <a:t>Multi-Language Support</a:t>
            </a:r>
          </a:p>
          <a:p>
            <a:pPr lvl="1"/>
            <a:r>
              <a:rPr lang="en-US" sz="1600" dirty="0"/>
              <a:t>C, Node.js, Java, C#, Python</a:t>
            </a:r>
          </a:p>
          <a:p>
            <a:pPr lvl="1"/>
            <a:endParaRPr lang="en-US" sz="1600" dirty="0"/>
          </a:p>
          <a:p>
            <a:r>
              <a:rPr lang="en-US" sz="3200" dirty="0"/>
              <a:t>Xamarin Compatible</a:t>
            </a:r>
          </a:p>
          <a:p>
            <a:pPr lvl="1"/>
            <a:r>
              <a:rPr lang="en-US" sz="1600" dirty="0"/>
              <a:t>Includes Xamarin compatible libraries</a:t>
            </a:r>
          </a:p>
          <a:p>
            <a:pPr lvl="1"/>
            <a:endParaRPr lang="en-US" sz="1600" dirty="0"/>
          </a:p>
          <a:p>
            <a:r>
              <a:rPr lang="en-US" sz="3200" dirty="0"/>
              <a:t>Easy To Get Started</a:t>
            </a:r>
          </a:p>
          <a:p>
            <a:pPr lvl="1"/>
            <a:r>
              <a:rPr lang="en-US" sz="1600" dirty="0"/>
              <a:t>Samples, walkthroughs to get you started quickly</a:t>
            </a:r>
          </a:p>
        </p:txBody>
      </p:sp>
      <p:pic>
        <p:nvPicPr>
          <p:cNvPr id="3" name="Picture 2"/>
          <p:cNvPicPr>
            <a:picLocks noChangeAspect="1"/>
          </p:cNvPicPr>
          <p:nvPr/>
        </p:nvPicPr>
        <p:blipFill>
          <a:blip r:embed="rId3"/>
          <a:stretch>
            <a:fillRect/>
          </a:stretch>
        </p:blipFill>
        <p:spPr>
          <a:xfrm>
            <a:off x="7359865" y="295274"/>
            <a:ext cx="4804338" cy="6630988"/>
          </a:xfrm>
          <a:prstGeom prst="rect">
            <a:avLst/>
          </a:prstGeom>
        </p:spPr>
      </p:pic>
    </p:spTree>
    <p:extLst>
      <p:ext uri="{BB962C8B-B14F-4D97-AF65-F5344CB8AC3E}">
        <p14:creationId xmlns:p14="http://schemas.microsoft.com/office/powerpoint/2010/main" val="1328631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IoT Starter Kits</a:t>
            </a:r>
            <a:br>
              <a:rPr lang="en-US" sz="3200" dirty="0"/>
            </a:br>
            <a:r>
              <a:rPr lang="en-US" sz="3200" spc="0" dirty="0">
                <a:ln>
                  <a:noFill/>
                </a:ln>
                <a:gradFill>
                  <a:gsLst>
                    <a:gs pos="0">
                      <a:srgbClr val="0078D7"/>
                    </a:gs>
                    <a:gs pos="100000">
                      <a:srgbClr val="0078D7"/>
                    </a:gs>
                  </a:gsLst>
                  <a:lin ang="5400000" scaled="0"/>
                </a:gradFill>
                <a:latin typeface="Segoe UI Light" panose="020B0502040204020203" pitchFamily="34" charset="0"/>
                <a:cs typeface="Segoe UI Light" panose="020B0502040204020203" pitchFamily="34" charset="0"/>
              </a:rPr>
              <a:t>Get started quickly</a:t>
            </a:r>
            <a:br>
              <a:rPr lang="en-US" sz="3200" dirty="0"/>
            </a:br>
            <a:br>
              <a:rPr lang="en-US" sz="3200" dirty="0"/>
            </a:br>
            <a:endParaRPr lang="en-US" dirty="0"/>
          </a:p>
        </p:txBody>
      </p:sp>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ackgroundRemoval t="659" b="99763" l="2452" r="88468">
                        <a14:foregroundMark x1="15849" y1="40211" x2="15849" y2="40211"/>
                        <a14:foregroundMark x1="17572" y1="53597" x2="17572" y2="53597"/>
                        <a14:foregroundMark x1="61694" y1="83294" x2="61694" y2="83294"/>
                        <a14:foregroundMark x1="62383" y1="70777" x2="62383" y2="70777"/>
                        <a14:foregroundMark x1="84353" y1="43768" x2="84353" y2="43768"/>
                        <a14:foregroundMark x1="83158" y1="54704" x2="83158" y2="54704"/>
                        <a14:foregroundMark x1="65626" y1="78814" x2="65626" y2="78814"/>
                        <a14:foregroundMark x1="65626" y1="68986" x2="65626" y2="68986"/>
                        <a14:foregroundMark x1="19274" y1="55599" x2="19274" y2="55599"/>
                        <a14:foregroundMark x1="23571" y1="59183" x2="23571" y2="59183"/>
                        <a14:foregroundMark x1="20653" y1="47115" x2="20653" y2="47115"/>
                        <a14:foregroundMark x1="55513" y1="71462" x2="55513" y2="71462"/>
                        <a14:foregroundMark x1="73531" y1="62740" x2="73531" y2="62740"/>
                        <a14:foregroundMark x1="78516" y1="57154" x2="78516" y2="57154"/>
                        <a14:foregroundMark x1="82631" y1="48696" x2="82631" y2="48696"/>
                        <a14:foregroundMark x1="85043" y1="42661" x2="85043" y2="42661"/>
                      </a14:backgroundRemoval>
                    </a14:imgEffect>
                  </a14:imgLayer>
                </a14:imgProps>
              </a:ext>
              <a:ext uri="{28A0092B-C50C-407E-A947-70E740481C1C}">
                <a14:useLocalDpi xmlns:a14="http://schemas.microsoft.com/office/drawing/2010/main" val="0"/>
              </a:ext>
            </a:extLst>
          </a:blip>
          <a:srcRect l="11542" r="11542"/>
          <a:stretch/>
        </p:blipFill>
        <p:spPr>
          <a:xfrm>
            <a:off x="613713" y="3800951"/>
            <a:ext cx="1463040" cy="1463040"/>
          </a:xfrm>
          <a:prstGeom prst="rect">
            <a:avLst/>
          </a:prstGeom>
        </p:spPr>
      </p:pic>
      <p:pic>
        <p:nvPicPr>
          <p:cNvPr id="22" name="Picture 21"/>
          <p:cNvPicPr>
            <a:picLocks noChangeAspect="1"/>
          </p:cNvPicPr>
          <p:nvPr/>
        </p:nvPicPr>
        <p:blipFill rotWithShape="1">
          <a:blip r:embed="rId4">
            <a:extLst>
              <a:ext uri="{BEBA8EAE-BF5A-486C-A8C5-ECC9F3942E4B}">
                <a14:imgProps xmlns:a14="http://schemas.microsoft.com/office/drawing/2010/main">
                  <a14:imgLayer r:embed="rId3">
                    <a14:imgEffect>
                      <a14:backgroundRemoval t="9987" b="89987" l="0" r="99858">
                        <a14:foregroundMark x1="84759" y1="42635" x2="84759" y2="42635"/>
                        <a14:foregroundMark x1="84576" y1="45323" x2="84576" y2="45323"/>
                      </a14:backgroundRemoval>
                    </a14:imgEffect>
                  </a14:imgLayer>
                </a14:imgProps>
              </a:ext>
              <a:ext uri="{28A0092B-C50C-407E-A947-70E740481C1C}">
                <a14:useLocalDpi xmlns:a14="http://schemas.microsoft.com/office/drawing/2010/main" val="0"/>
              </a:ext>
            </a:extLst>
          </a:blip>
          <a:srcRect l="12285" r="10799"/>
          <a:stretch/>
        </p:blipFill>
        <p:spPr>
          <a:xfrm>
            <a:off x="613713" y="5430837"/>
            <a:ext cx="1463040" cy="1463040"/>
          </a:xfrm>
          <a:prstGeom prst="rect">
            <a:avLst/>
          </a:prstGeom>
        </p:spPr>
      </p:pic>
      <p:pic>
        <p:nvPicPr>
          <p:cNvPr id="23" name="Picture 22"/>
          <p:cNvPicPr>
            <a:picLocks noChangeAspect="1"/>
          </p:cNvPicPr>
          <p:nvPr/>
        </p:nvPicPr>
        <p:blipFill rotWithShape="1">
          <a:blip r:embed="rId5">
            <a:extLst>
              <a:ext uri="{BEBA8EAE-BF5A-486C-A8C5-ECC9F3942E4B}">
                <a14:imgProps xmlns:a14="http://schemas.microsoft.com/office/drawing/2010/main">
                  <a14:imgLayer r:embed="rId6">
                    <a14:imgEffect>
                      <a14:backgroundRemoval t="0" b="99368" l="11877" r="88306">
                        <a14:foregroundMark x1="84353" y1="43347" x2="84353" y2="43347"/>
                      </a14:backgroundRemoval>
                    </a14:imgEffect>
                  </a14:imgLayer>
                </a14:imgProps>
              </a:ext>
              <a:ext uri="{28A0092B-C50C-407E-A947-70E740481C1C}">
                <a14:useLocalDpi xmlns:a14="http://schemas.microsoft.com/office/drawing/2010/main" val="0"/>
              </a:ext>
            </a:extLst>
          </a:blip>
          <a:srcRect l="11542" r="11542"/>
          <a:stretch/>
        </p:blipFill>
        <p:spPr>
          <a:xfrm>
            <a:off x="613713" y="2171064"/>
            <a:ext cx="1463040" cy="1463040"/>
          </a:xfrm>
          <a:prstGeom prst="rect">
            <a:avLst/>
          </a:prstGeom>
        </p:spPr>
      </p:pic>
      <p:sp>
        <p:nvSpPr>
          <p:cNvPr id="25" name="TextBox 24"/>
          <p:cNvSpPr txBox="1"/>
          <p:nvPr/>
        </p:nvSpPr>
        <p:spPr>
          <a:xfrm>
            <a:off x="2065640" y="2064511"/>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Raspberry Pi 2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Windows 10 and Raspbian</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C and C#</a:t>
            </a:r>
          </a:p>
        </p:txBody>
      </p:sp>
      <p:sp>
        <p:nvSpPr>
          <p:cNvPr id="26" name="TextBox 25"/>
          <p:cNvSpPr txBox="1"/>
          <p:nvPr/>
        </p:nvSpPr>
        <p:spPr>
          <a:xfrm>
            <a:off x="2037368" y="3649662"/>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Feather M0 Wi-Fi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IDE and C </a:t>
            </a:r>
          </a:p>
        </p:txBody>
      </p:sp>
      <p:sp>
        <p:nvSpPr>
          <p:cNvPr id="27" name="TextBox 26"/>
          <p:cNvSpPr txBox="1"/>
          <p:nvPr/>
        </p:nvSpPr>
        <p:spPr>
          <a:xfrm>
            <a:off x="2035780" y="5326062"/>
            <a:ext cx="3877657" cy="1612749"/>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Feather Huzzah ESP8266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IDE and C </a:t>
            </a:r>
          </a:p>
        </p:txBody>
      </p:sp>
      <p:grpSp>
        <p:nvGrpSpPr>
          <p:cNvPr id="6" name="Group 5"/>
          <p:cNvGrpSpPr/>
          <p:nvPr/>
        </p:nvGrpSpPr>
        <p:grpSpPr>
          <a:xfrm>
            <a:off x="6827837" y="4024520"/>
            <a:ext cx="5006037" cy="1534817"/>
            <a:chOff x="6904037" y="2099287"/>
            <a:chExt cx="5006037" cy="1534817"/>
          </a:xfrm>
        </p:grpSpPr>
        <p:pic>
          <p:nvPicPr>
            <p:cNvPr id="21" name="Picture 20"/>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04037" y="2171064"/>
              <a:ext cx="1463040" cy="1463040"/>
            </a:xfrm>
            <a:prstGeom prst="rect">
              <a:avLst/>
            </a:prstGeom>
          </p:spPr>
        </p:pic>
        <p:sp>
          <p:nvSpPr>
            <p:cNvPr id="28" name="TextBox 27"/>
            <p:cNvSpPr txBox="1"/>
            <p:nvPr/>
          </p:nvSpPr>
          <p:spPr>
            <a:xfrm>
              <a:off x="8367077" y="2099287"/>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ThingDev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RTOS</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Arduino and C</a:t>
              </a:r>
            </a:p>
          </p:txBody>
        </p:sp>
      </p:grpSp>
      <p:grpSp>
        <p:nvGrpSpPr>
          <p:cNvPr id="7" name="Group 6"/>
          <p:cNvGrpSpPr/>
          <p:nvPr/>
        </p:nvGrpSpPr>
        <p:grpSpPr>
          <a:xfrm>
            <a:off x="6827837" y="2158947"/>
            <a:ext cx="5075251" cy="1422400"/>
            <a:chOff x="6858000" y="4206240"/>
            <a:chExt cx="5075251" cy="1422400"/>
          </a:xfrm>
        </p:grpSpPr>
        <p:sp>
          <p:nvSpPr>
            <p:cNvPr id="29" name="TextBox 28"/>
            <p:cNvSpPr txBox="1"/>
            <p:nvPr/>
          </p:nvSpPr>
          <p:spPr>
            <a:xfrm>
              <a:off x="8390254" y="4259262"/>
              <a:ext cx="3542997" cy="1280351"/>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Intel Edison Kit</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Linux Yocto</a:t>
              </a:r>
            </a:p>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Samples in JavaScript (Node.js)</a:t>
              </a:r>
            </a:p>
          </p:txBody>
        </p:sp>
        <p:pic>
          <p:nvPicPr>
            <p:cNvPr id="5" name="Picture 4"/>
            <p:cNvPicPr>
              <a:picLocks noChangeAspect="1"/>
            </p:cNvPicPr>
            <p:nvPr/>
          </p:nvPicPr>
          <p:blipFill rotWithShape="1">
            <a:blip r:embed="rId8">
              <a:clrChange>
                <a:clrFrom>
                  <a:srgbClr val="E4E4E4"/>
                </a:clrFrom>
                <a:clrTo>
                  <a:srgbClr val="E4E4E4">
                    <a:alpha val="0"/>
                  </a:srgbClr>
                </a:clrTo>
              </a:clrChange>
              <a:extLst>
                <a:ext uri="{28A0092B-C50C-407E-A947-70E740481C1C}">
                  <a14:useLocalDpi xmlns:a14="http://schemas.microsoft.com/office/drawing/2010/main" val="0"/>
                </a:ext>
              </a:extLst>
            </a:blip>
            <a:srcRect l="13557" t="1266" r="13586" b="-1266"/>
            <a:stretch/>
          </p:blipFill>
          <p:spPr>
            <a:xfrm>
              <a:off x="6858000" y="4206240"/>
              <a:ext cx="1554480" cy="1422400"/>
            </a:xfrm>
            <a:prstGeom prst="rect">
              <a:avLst/>
            </a:prstGeom>
          </p:spPr>
        </p:pic>
      </p:grpSp>
      <p:sp>
        <p:nvSpPr>
          <p:cNvPr id="14" name="TextBox 13"/>
          <p:cNvSpPr txBox="1"/>
          <p:nvPr/>
        </p:nvSpPr>
        <p:spPr>
          <a:xfrm>
            <a:off x="6675437" y="6437674"/>
            <a:ext cx="5562600" cy="871008"/>
          </a:xfrm>
          <a:prstGeom prst="rect">
            <a:avLst/>
          </a:prstGeom>
          <a:noFill/>
        </p:spPr>
        <p:txBody>
          <a:bodyPr wrap="squar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rPr>
              <a:t>Start today: </a:t>
            </a:r>
            <a:r>
              <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hlinkClick r:id="rId9"/>
              </a:rPr>
              <a:t>http://azure.com/iotstarterkits</a:t>
            </a:r>
            <a:endParaRPr kumimoji="0" lang="en-US" sz="20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a:p>
            <a:pPr marL="0" marR="0" lvl="0" indent="0" algn="l" defTabSz="932742"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dirty="0">
              <a:ln>
                <a:noFill/>
              </a:ln>
              <a:gradFill>
                <a:gsLst>
                  <a:gs pos="2917">
                    <a:srgbClr val="505050"/>
                  </a:gs>
                  <a:gs pos="3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95570578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New Offering Announcements</a:t>
            </a:r>
          </a:p>
        </p:txBody>
      </p:sp>
      <p:sp>
        <p:nvSpPr>
          <p:cNvPr id="6" name="Text Placeholder 5"/>
          <p:cNvSpPr>
            <a:spLocks noGrp="1"/>
          </p:cNvSpPr>
          <p:nvPr>
            <p:ph type="body" sz="quarter" idx="10"/>
          </p:nvPr>
        </p:nvSpPr>
        <p:spPr>
          <a:xfrm>
            <a:off x="274638" y="1212850"/>
            <a:ext cx="11887200" cy="4801314"/>
          </a:xfrm>
        </p:spPr>
        <p:txBody>
          <a:bodyPr/>
          <a:lstStyle/>
          <a:p>
            <a:r>
              <a:rPr lang="en-US" dirty="0"/>
              <a:t>Azure IoT Hub Device Management</a:t>
            </a:r>
          </a:p>
          <a:p>
            <a:pPr lvl="1"/>
            <a:r>
              <a:rPr lang="en-US" dirty="0"/>
              <a:t>Update firmware, software, configuration on </a:t>
            </a:r>
            <a:r>
              <a:rPr lang="en-US" i="1" dirty="0"/>
              <a:t>any</a:t>
            </a:r>
            <a:r>
              <a:rPr lang="en-US" dirty="0"/>
              <a:t> device running </a:t>
            </a:r>
            <a:r>
              <a:rPr lang="en-US" i="1" dirty="0"/>
              <a:t>any</a:t>
            </a:r>
            <a:r>
              <a:rPr lang="en-US" dirty="0"/>
              <a:t> operating system</a:t>
            </a:r>
          </a:p>
          <a:p>
            <a:pPr lvl="1"/>
            <a:r>
              <a:rPr lang="en-US" dirty="0"/>
              <a:t>Organize and update devices based on hierarchical topologies</a:t>
            </a:r>
          </a:p>
          <a:p>
            <a:r>
              <a:rPr lang="en-US" dirty="0"/>
              <a:t>Azure IoT Gateway SDK</a:t>
            </a:r>
          </a:p>
          <a:p>
            <a:pPr lvl="1"/>
            <a:r>
              <a:rPr lang="en-US" dirty="0"/>
              <a:t>Cross platform middleware for field gateways</a:t>
            </a:r>
          </a:p>
          <a:p>
            <a:pPr lvl="1"/>
            <a:r>
              <a:rPr lang="en-US" dirty="0"/>
              <a:t>Connect, manage and monitor multiple devices</a:t>
            </a:r>
          </a:p>
          <a:p>
            <a:pPr lvl="1"/>
            <a:r>
              <a:rPr lang="en-US" dirty="0"/>
              <a:t>Protocol translation &amp; data normalization</a:t>
            </a:r>
          </a:p>
          <a:p>
            <a:r>
              <a:rPr lang="en-US" dirty="0"/>
              <a:t>Azure IoT Starter Kits</a:t>
            </a:r>
          </a:p>
          <a:p>
            <a:pPr lvl="1"/>
            <a:r>
              <a:rPr lang="en-US" dirty="0"/>
              <a:t>5 new kits to get started quickly</a:t>
            </a:r>
          </a:p>
          <a:p>
            <a:r>
              <a:rPr lang="en-US" dirty="0"/>
              <a:t>New Region Availability</a:t>
            </a:r>
          </a:p>
        </p:txBody>
      </p:sp>
    </p:spTree>
    <p:extLst>
      <p:ext uri="{BB962C8B-B14F-4D97-AF65-F5344CB8AC3E}">
        <p14:creationId xmlns:p14="http://schemas.microsoft.com/office/powerpoint/2010/main" val="6313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500"/>
                                        <p:tgtEl>
                                          <p:spTgt spid="6">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4" end="4"/>
                                            </p:txEl>
                                          </p:spTgt>
                                        </p:tgtEl>
                                        <p:attrNameLst>
                                          <p:attrName>style.visibility</p:attrName>
                                        </p:attrNameLst>
                                      </p:cBhvr>
                                      <p:to>
                                        <p:strVal val="visible"/>
                                      </p:to>
                                    </p:set>
                                    <p:animEffect transition="in" filter="fade">
                                      <p:cBhvr>
                                        <p:cTn id="20" dur="500"/>
                                        <p:tgtEl>
                                          <p:spTgt spid="6">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fade">
                                      <p:cBhvr>
                                        <p:cTn id="23" dur="500"/>
                                        <p:tgtEl>
                                          <p:spTgt spid="6">
                                            <p:txEl>
                                              <p:pRg st="5" end="5"/>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fade">
                                      <p:cBhvr>
                                        <p:cTn id="26" dur="500"/>
                                        <p:tgtEl>
                                          <p:spTgt spid="6">
                                            <p:txEl>
                                              <p:pRg st="6" end="6"/>
                                            </p:txEl>
                                          </p:spTgt>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6">
                                            <p:txEl>
                                              <p:pRg st="7" end="7"/>
                                            </p:txEl>
                                          </p:spTgt>
                                        </p:tgtEl>
                                        <p:attrNameLst>
                                          <p:attrName>style.visibility</p:attrName>
                                        </p:attrNameLst>
                                      </p:cBhvr>
                                      <p:to>
                                        <p:strVal val="visible"/>
                                      </p:to>
                                    </p:set>
                                    <p:animEffect transition="in" filter="fade">
                                      <p:cBhvr>
                                        <p:cTn id="30" dur="500"/>
                                        <p:tgtEl>
                                          <p:spTgt spid="6">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animEffect transition="in" filter="fade">
                                      <p:cBhvr>
                                        <p:cTn id="33" dur="500"/>
                                        <p:tgtEl>
                                          <p:spTgt spid="6">
                                            <p:txEl>
                                              <p:pRg st="8" end="8"/>
                                            </p:txEl>
                                          </p:spTgt>
                                        </p:tgtEl>
                                      </p:cBhvr>
                                    </p:animEffect>
                                  </p:childTnLst>
                                </p:cTn>
                              </p:par>
                            </p:childTnLst>
                          </p:cTn>
                        </p:par>
                        <p:par>
                          <p:cTn id="34" fill="hold">
                            <p:stCondLst>
                              <p:cond delay="1500"/>
                            </p:stCondLst>
                            <p:childTnLst>
                              <p:par>
                                <p:cTn id="35" presetID="10" presetClass="entr" presetSubtype="0" fill="hold" nodeType="after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fade">
                                      <p:cBhvr>
                                        <p:cTn id="37"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MyDriving</a:t>
            </a:r>
            <a:endParaRPr lang="en-US" dirty="0"/>
          </a:p>
        </p:txBody>
      </p:sp>
      <p:pic>
        <p:nvPicPr>
          <p:cNvPr id="4" name="Picture 3"/>
          <p:cNvPicPr>
            <a:picLocks noChangeAspect="1"/>
          </p:cNvPicPr>
          <p:nvPr/>
        </p:nvPicPr>
        <p:blipFill>
          <a:blip r:embed="rId2"/>
          <a:stretch>
            <a:fillRect/>
          </a:stretch>
        </p:blipFill>
        <p:spPr>
          <a:xfrm>
            <a:off x="1265237" y="1058862"/>
            <a:ext cx="9448800" cy="5386452"/>
          </a:xfrm>
          <a:prstGeom prst="rect">
            <a:avLst/>
          </a:prstGeom>
        </p:spPr>
      </p:pic>
      <p:sp>
        <p:nvSpPr>
          <p:cNvPr id="5" name="Rectangle 4"/>
          <p:cNvSpPr/>
          <p:nvPr/>
        </p:nvSpPr>
        <p:spPr>
          <a:xfrm>
            <a:off x="6368083" y="6599301"/>
            <a:ext cx="6019020" cy="369332"/>
          </a:xfrm>
          <a:prstGeom prst="rect">
            <a:avLst/>
          </a:prstGeom>
        </p:spPr>
        <p:txBody>
          <a:bodyPr wrap="none">
            <a:spAutoFit/>
          </a:bodyPr>
          <a:lstStyle/>
          <a:p>
            <a:r>
              <a:rPr lang="en-US" dirty="0"/>
              <a:t>https://azure.microsoft.com/en-us/campaigns/mydriving/</a:t>
            </a:r>
          </a:p>
        </p:txBody>
      </p:sp>
    </p:spTree>
    <p:extLst>
      <p:ext uri="{BB962C8B-B14F-4D97-AF65-F5344CB8AC3E}">
        <p14:creationId xmlns:p14="http://schemas.microsoft.com/office/powerpoint/2010/main" val="15884546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857824" y="2253343"/>
            <a:ext cx="795824" cy="795824"/>
          </a:xfrm>
          <a:prstGeom prst="rect">
            <a:avLst/>
          </a:prstGeom>
        </p:spPr>
      </p:pic>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428" kern="0" dirty="0">
              <a:solidFill>
                <a:schemeClr val="bg1"/>
              </a:solidFill>
            </a:endParaRPr>
          </a:p>
          <a:p>
            <a:pPr algn="ctr" defTabSz="932597">
              <a:defRPr/>
            </a:pPr>
            <a:endParaRPr lang="en-US" sz="1428" kern="0" dirty="0">
              <a:solidFill>
                <a:schemeClr val="bg1"/>
              </a:solidFill>
            </a:endParaRPr>
          </a:p>
          <a:p>
            <a:pPr algn="ctr" defTabSz="932597">
              <a:defRPr/>
            </a:pPr>
            <a:endParaRPr lang="en-US" sz="1428" kern="0" dirty="0">
              <a:solidFill>
                <a:schemeClr val="bg1"/>
              </a:solidFill>
            </a:endParaRPr>
          </a:p>
          <a:p>
            <a:pPr algn="ctr" defTabSz="932597">
              <a:defRPr/>
            </a:pPr>
            <a:r>
              <a:rPr lang="en-US" sz="1428" kern="0" dirty="0">
                <a:solidFill>
                  <a:schemeClr val="bg1"/>
                </a:solidFill>
              </a:rPr>
              <a:t>Cloud Gateway</a:t>
            </a:r>
          </a:p>
          <a:p>
            <a:pPr algn="ctr" defTabSz="932597">
              <a:defRPr/>
            </a:pPr>
            <a:r>
              <a:rPr lang="en-US" sz="1428" kern="0" dirty="0">
                <a:solidFill>
                  <a:schemeClr val="bg1"/>
                </a:solidFill>
              </a:rPr>
              <a:t>(IoT Hub)</a:t>
            </a:r>
          </a:p>
        </p:txBody>
      </p:sp>
      <p:pic>
        <p:nvPicPr>
          <p:cNvPr id="6" name="Picture 5" descr="Car, Silhouette, Vehicle, Auto, Sedan"/>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56839" y="2509671"/>
            <a:ext cx="1270928" cy="635465"/>
          </a:xfrm>
          <a:prstGeom prst="rect">
            <a:avLst/>
          </a:prstGeom>
        </p:spPr>
      </p:pic>
      <p:sp>
        <p:nvSpPr>
          <p:cNvPr id="7" name="Rounded Rectangle 6"/>
          <p:cNvSpPr/>
          <p:nvPr/>
        </p:nvSpPr>
        <p:spPr>
          <a:xfrm>
            <a:off x="984650" y="2497905"/>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defRPr/>
            </a:pPr>
            <a:r>
              <a:rPr lang="en-US" sz="1836" kern="0" dirty="0">
                <a:solidFill>
                  <a:schemeClr val="bg1"/>
                </a:solidFill>
              </a:rPr>
              <a:t>OBD</a:t>
            </a:r>
          </a:p>
        </p:txBody>
      </p:sp>
      <p:sp>
        <p:nvSpPr>
          <p:cNvPr id="12" name="TextBox 11"/>
          <p:cNvSpPr txBox="1"/>
          <p:nvPr/>
        </p:nvSpPr>
        <p:spPr>
          <a:xfrm>
            <a:off x="1673556" y="1690538"/>
            <a:ext cx="2034347" cy="542399"/>
          </a:xfrm>
          <a:prstGeom prst="rect">
            <a:avLst/>
          </a:prstGeom>
          <a:noFill/>
        </p:spPr>
        <p:txBody>
          <a:bodyPr wrap="square" rtlCol="0">
            <a:spAutoFit/>
          </a:bodyPr>
          <a:lstStyle/>
          <a:p>
            <a:pPr defTabSz="932597">
              <a:defRPr/>
            </a:pPr>
            <a:r>
              <a:rPr lang="en-US" sz="1428" kern="0" dirty="0">
                <a:solidFill>
                  <a:sysClr val="windowText" lastClr="000000"/>
                </a:solidFill>
              </a:rPr>
              <a:t>Field Gateway</a:t>
            </a:r>
          </a:p>
          <a:p>
            <a:pPr defTabSz="932597">
              <a:defRPr/>
            </a:pPr>
            <a:r>
              <a:rPr lang="en-US" sz="1428" kern="0" dirty="0">
                <a:solidFill>
                  <a:sysClr val="windowText" lastClr="000000"/>
                </a:solidFill>
              </a:rPr>
              <a:t>(mobile phone)</a:t>
            </a:r>
          </a:p>
        </p:txBody>
      </p:sp>
      <p:sp>
        <p:nvSpPr>
          <p:cNvPr id="27" name="Rectangle 26"/>
          <p:cNvSpPr/>
          <p:nvPr/>
        </p:nvSpPr>
        <p:spPr>
          <a:xfrm>
            <a:off x="2976369" y="5223834"/>
            <a:ext cx="6848108" cy="1659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836" kern="0" dirty="0">
              <a:solidFill>
                <a:schemeClr val="bg1"/>
              </a:solidFill>
            </a:endParaRPr>
          </a:p>
        </p:txBody>
      </p:sp>
      <p:sp>
        <p:nvSpPr>
          <p:cNvPr id="5" name="Rectangle 4"/>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endParaRPr lang="en-US" sz="1428" kern="0" dirty="0">
              <a:solidFill>
                <a:schemeClr val="bg1"/>
              </a:solidFill>
            </a:endParaRPr>
          </a:p>
          <a:p>
            <a:pPr algn="ctr" defTabSz="932597">
              <a:defRPr/>
            </a:pPr>
            <a:endParaRPr lang="en-US" sz="1428" kern="0" dirty="0">
              <a:solidFill>
                <a:schemeClr val="bg1"/>
              </a:solidFill>
            </a:endParaRPr>
          </a:p>
          <a:p>
            <a:pPr algn="ctr" defTabSz="932597">
              <a:defRPr/>
            </a:pPr>
            <a:r>
              <a:rPr lang="en-US" sz="1428" kern="0" dirty="0">
                <a:solidFill>
                  <a:schemeClr val="bg1"/>
                </a:solidFill>
              </a:rPr>
              <a:t>In-stream processing</a:t>
            </a:r>
          </a:p>
          <a:p>
            <a:pPr algn="ctr" defTabSz="932597">
              <a:defRPr/>
            </a:pPr>
            <a:r>
              <a:rPr lang="en-US" sz="1428" kern="0" dirty="0">
                <a:solidFill>
                  <a:schemeClr val="bg1"/>
                </a:solidFill>
              </a:rPr>
              <a:t>(Stream Analytics)</a:t>
            </a:r>
          </a:p>
        </p:txBody>
      </p:sp>
      <p:sp>
        <p:nvSpPr>
          <p:cNvPr id="39" name="Rectangle 38"/>
          <p:cNvSpPr/>
          <p:nvPr/>
        </p:nvSpPr>
        <p:spPr>
          <a:xfrm>
            <a:off x="10738449" y="5653963"/>
            <a:ext cx="411537" cy="460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kern="0">
              <a:solidFill>
                <a:sysClr val="windowText" lastClr="000000"/>
              </a:solidFill>
            </a:endParaRPr>
          </a:p>
        </p:txBody>
      </p:sp>
      <p:pic>
        <p:nvPicPr>
          <p:cNvPr id="46" name="Picture 45"/>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6098705" y="2100562"/>
            <a:ext cx="586604" cy="586604"/>
          </a:xfrm>
          <a:prstGeom prst="rect">
            <a:avLst/>
          </a:prstGeom>
        </p:spPr>
      </p:pic>
      <p:sp>
        <p:nvSpPr>
          <p:cNvPr id="50" name="TextBox 49"/>
          <p:cNvSpPr txBox="1"/>
          <p:nvPr/>
        </p:nvSpPr>
        <p:spPr>
          <a:xfrm>
            <a:off x="10004555" y="6253841"/>
            <a:ext cx="2034347" cy="542399"/>
          </a:xfrm>
          <a:prstGeom prst="rect">
            <a:avLst/>
          </a:prstGeom>
          <a:noFill/>
        </p:spPr>
        <p:txBody>
          <a:bodyPr wrap="square" rtlCol="0">
            <a:spAutoFit/>
          </a:bodyPr>
          <a:lstStyle/>
          <a:p>
            <a:pPr algn="ctr" defTabSz="932597">
              <a:defRPr/>
            </a:pPr>
            <a:r>
              <a:rPr lang="en-US" sz="1428" kern="0" dirty="0">
                <a:solidFill>
                  <a:sysClr val="windowText" lastClr="000000"/>
                </a:solidFill>
              </a:rPr>
              <a:t>UX</a:t>
            </a:r>
          </a:p>
          <a:p>
            <a:pPr algn="ctr" defTabSz="932597">
              <a:defRPr/>
            </a:pPr>
            <a:r>
              <a:rPr lang="en-US" sz="1428" kern="0" dirty="0">
                <a:solidFill>
                  <a:sysClr val="windowText" lastClr="000000"/>
                </a:solidFill>
              </a:rPr>
              <a:t>(mobile phone)</a:t>
            </a:r>
          </a:p>
        </p:txBody>
      </p:sp>
      <p:pic>
        <p:nvPicPr>
          <p:cNvPr id="64" name="Picture 63"/>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3374611" y="2215034"/>
            <a:ext cx="491340" cy="491340"/>
          </a:xfrm>
          <a:prstGeom prst="rect">
            <a:avLst/>
          </a:prstGeom>
        </p:spPr>
      </p:pic>
      <p:sp>
        <p:nvSpPr>
          <p:cNvPr id="25" name="Rectangle 24"/>
          <p:cNvSpPr/>
          <p:nvPr/>
        </p:nvSpPr>
        <p:spPr>
          <a:xfrm>
            <a:off x="4805230" y="3665143"/>
            <a:ext cx="1415088"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428" kern="0" dirty="0">
                <a:solidFill>
                  <a:schemeClr val="bg1"/>
                </a:solidFill>
              </a:rPr>
              <a:t>Machine Learning</a:t>
            </a:r>
          </a:p>
        </p:txBody>
      </p:sp>
      <p:pic>
        <p:nvPicPr>
          <p:cNvPr id="47" name="Picture 46"/>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5293394" y="3863648"/>
            <a:ext cx="438759" cy="438759"/>
          </a:xfrm>
          <a:prstGeom prst="rect">
            <a:avLst/>
          </a:prstGeom>
        </p:spPr>
      </p:pic>
      <p:sp>
        <p:nvSpPr>
          <p:cNvPr id="19" name="Rectangle 18"/>
          <p:cNvSpPr/>
          <p:nvPr/>
        </p:nvSpPr>
        <p:spPr>
          <a:xfrm>
            <a:off x="8440649" y="3663888"/>
            <a:ext cx="1415088" cy="1290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428" kern="0" dirty="0">
                <a:solidFill>
                  <a:schemeClr val="bg1"/>
                </a:solidFill>
              </a:rPr>
              <a:t>Processing unit (Functions)</a:t>
            </a:r>
          </a:p>
        </p:txBody>
      </p:sp>
      <p:pic>
        <p:nvPicPr>
          <p:cNvPr id="78" name="Picture 77"/>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8894177" y="3870574"/>
            <a:ext cx="476304" cy="434824"/>
          </a:xfrm>
          <a:prstGeom prst="rect">
            <a:avLst/>
          </a:prstGeom>
        </p:spPr>
      </p:pic>
      <p:sp>
        <p:nvSpPr>
          <p:cNvPr id="83" name="Rectangle 82"/>
          <p:cNvSpPr/>
          <p:nvPr/>
        </p:nvSpPr>
        <p:spPr>
          <a:xfrm>
            <a:off x="8420773" y="1996436"/>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endParaRPr lang="en-US" sz="1428" kern="0" dirty="0">
              <a:solidFill>
                <a:schemeClr val="bg1"/>
              </a:solidFill>
            </a:endParaRPr>
          </a:p>
          <a:p>
            <a:pPr algn="ctr" defTabSz="932597">
              <a:defRPr/>
            </a:pPr>
            <a:r>
              <a:rPr lang="en-US" sz="1428" kern="0" dirty="0">
                <a:solidFill>
                  <a:schemeClr val="bg1"/>
                </a:solidFill>
              </a:rPr>
              <a:t>Message bus (Event Hub)</a:t>
            </a:r>
          </a:p>
        </p:txBody>
      </p:sp>
      <p:pic>
        <p:nvPicPr>
          <p:cNvPr id="93" name="Picture 9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8896794" y="2175326"/>
            <a:ext cx="447053" cy="447053"/>
          </a:xfrm>
          <a:prstGeom prst="rect">
            <a:avLst/>
          </a:prstGeom>
        </p:spPr>
      </p:pic>
      <p:sp>
        <p:nvSpPr>
          <p:cNvPr id="22" name="Rectangle 21"/>
          <p:cNvSpPr/>
          <p:nvPr/>
        </p:nvSpPr>
        <p:spPr>
          <a:xfrm>
            <a:off x="6604707" y="3662862"/>
            <a:ext cx="1419824" cy="129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428" kern="0" dirty="0">
                <a:solidFill>
                  <a:schemeClr val="bg1"/>
                </a:solidFill>
              </a:rPr>
              <a:t>Storage</a:t>
            </a:r>
          </a:p>
          <a:p>
            <a:pPr algn="ctr" defTabSz="932597">
              <a:defRPr/>
            </a:pPr>
            <a:r>
              <a:rPr lang="en-US" sz="1428" kern="0" dirty="0">
                <a:solidFill>
                  <a:schemeClr val="bg1"/>
                </a:solidFill>
              </a:rPr>
              <a:t> (Document DB)</a:t>
            </a:r>
          </a:p>
        </p:txBody>
      </p:sp>
      <p:pic>
        <p:nvPicPr>
          <p:cNvPr id="94" name="Picture 93"/>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7067033" y="3845166"/>
            <a:ext cx="475721" cy="475721"/>
          </a:xfrm>
          <a:prstGeom prst="rect">
            <a:avLst/>
          </a:prstGeom>
        </p:spPr>
      </p:pic>
      <p:sp>
        <p:nvSpPr>
          <p:cNvPr id="105" name="Rectangle 104"/>
          <p:cNvSpPr/>
          <p:nvPr/>
        </p:nvSpPr>
        <p:spPr>
          <a:xfrm>
            <a:off x="10240126" y="3662863"/>
            <a:ext cx="1415088" cy="1290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endParaRPr lang="en-US" sz="1428" kern="0" dirty="0">
              <a:solidFill>
                <a:schemeClr val="bg1"/>
              </a:solidFill>
            </a:endParaRPr>
          </a:p>
          <a:p>
            <a:pPr algn="ctr" defTabSz="932597">
              <a:defRPr/>
            </a:pPr>
            <a:r>
              <a:rPr lang="en-US" sz="1428" kern="0" dirty="0">
                <a:solidFill>
                  <a:schemeClr val="bg1"/>
                </a:solidFill>
              </a:rPr>
              <a:t>App Monitoring</a:t>
            </a:r>
          </a:p>
          <a:p>
            <a:pPr algn="ctr" defTabSz="932597">
              <a:defRPr/>
            </a:pPr>
            <a:r>
              <a:rPr lang="en-US" sz="1428" kern="0" dirty="0">
                <a:solidFill>
                  <a:schemeClr val="bg1"/>
                </a:solidFill>
              </a:rPr>
              <a:t>(App Insights</a:t>
            </a:r>
          </a:p>
          <a:p>
            <a:pPr algn="ctr" defTabSz="932597">
              <a:defRPr/>
            </a:pPr>
            <a:r>
              <a:rPr lang="en-US" sz="1428" kern="0" dirty="0" err="1">
                <a:solidFill>
                  <a:schemeClr val="bg1"/>
                </a:solidFill>
              </a:rPr>
              <a:t>HockeyApp</a:t>
            </a:r>
            <a:r>
              <a:rPr lang="en-US" sz="1428" kern="0" dirty="0">
                <a:solidFill>
                  <a:schemeClr val="bg1"/>
                </a:solidFill>
              </a:rPr>
              <a:t>)</a:t>
            </a:r>
          </a:p>
        </p:txBody>
      </p:sp>
      <p:pic>
        <p:nvPicPr>
          <p:cNvPr id="107" name="Picture 106"/>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10725820" y="3845166"/>
            <a:ext cx="436076" cy="436076"/>
          </a:xfrm>
          <a:prstGeom prst="rect">
            <a:avLst/>
          </a:prstGeom>
        </p:spPr>
      </p:pic>
      <p:sp>
        <p:nvSpPr>
          <p:cNvPr id="112" name="Title 111"/>
          <p:cNvSpPr>
            <a:spLocks noGrp="1"/>
          </p:cNvSpPr>
          <p:nvPr>
            <p:ph type="title"/>
          </p:nvPr>
        </p:nvSpPr>
        <p:spPr>
          <a:xfrm>
            <a:off x="882" y="0"/>
            <a:ext cx="10724938" cy="1351952"/>
          </a:xfrm>
        </p:spPr>
        <p:txBody>
          <a:bodyPr/>
          <a:lstStyle/>
          <a:p>
            <a:r>
              <a:rPr lang="en-US" dirty="0"/>
              <a:t>Architecture</a:t>
            </a:r>
          </a:p>
        </p:txBody>
      </p:sp>
      <p:sp>
        <p:nvSpPr>
          <p:cNvPr id="77" name="TextBox 76"/>
          <p:cNvSpPr txBox="1"/>
          <p:nvPr/>
        </p:nvSpPr>
        <p:spPr>
          <a:xfrm>
            <a:off x="3333696" y="5593573"/>
            <a:ext cx="1433518" cy="374846"/>
          </a:xfrm>
          <a:prstGeom prst="rect">
            <a:avLst/>
          </a:prstGeom>
          <a:solidFill>
            <a:schemeClr val="accent6">
              <a:lumMod val="50000"/>
            </a:schemeClr>
          </a:solidFill>
        </p:spPr>
        <p:txBody>
          <a:bodyPr wrap="square" rtlCol="0">
            <a:spAutoFit/>
          </a:bodyPr>
          <a:lstStyle/>
          <a:p>
            <a:pPr defTabSz="932597">
              <a:defRPr/>
            </a:pPr>
            <a:r>
              <a:rPr lang="en-US" sz="1836" kern="0" dirty="0">
                <a:solidFill>
                  <a:schemeClr val="bg1"/>
                </a:solidFill>
              </a:rPr>
              <a:t>Provision API</a:t>
            </a:r>
          </a:p>
        </p:txBody>
      </p:sp>
      <p:cxnSp>
        <p:nvCxnSpPr>
          <p:cNvPr id="21" name="Elbow Connector 20"/>
          <p:cNvCxnSpPr>
            <a:endCxn id="77" idx="1"/>
          </p:cNvCxnSpPr>
          <p:nvPr/>
        </p:nvCxnSpPr>
        <p:spPr>
          <a:xfrm rot="16200000" flipH="1">
            <a:off x="1428483" y="3875783"/>
            <a:ext cx="2731830" cy="1078596"/>
          </a:xfrm>
          <a:prstGeom prst="bentConnector2">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82" name="Rectangle 81"/>
          <p:cNvSpPr/>
          <p:nvPr/>
        </p:nvSpPr>
        <p:spPr>
          <a:xfrm>
            <a:off x="3077480" y="3715036"/>
            <a:ext cx="1210521" cy="103883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defTabSz="932597">
              <a:defRPr/>
            </a:pPr>
            <a:r>
              <a:rPr lang="en-US" sz="1836" kern="0" dirty="0">
                <a:solidFill>
                  <a:schemeClr val="bg1"/>
                </a:solidFill>
              </a:rPr>
              <a:t>Device Id &amp; Registry</a:t>
            </a:r>
          </a:p>
        </p:txBody>
      </p:sp>
      <p:cxnSp>
        <p:nvCxnSpPr>
          <p:cNvPr id="84" name="Straight Arrow Connector 83"/>
          <p:cNvCxnSpPr>
            <a:stCxn id="77" idx="0"/>
          </p:cNvCxnSpPr>
          <p:nvPr/>
        </p:nvCxnSpPr>
        <p:spPr>
          <a:xfrm flipV="1">
            <a:off x="4050455" y="4753871"/>
            <a:ext cx="7015" cy="839702"/>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6" name="Straight Arrow Connector 85"/>
          <p:cNvCxnSpPr/>
          <p:nvPr/>
        </p:nvCxnSpPr>
        <p:spPr>
          <a:xfrm flipV="1">
            <a:off x="2481649" y="2613653"/>
            <a:ext cx="491256" cy="22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p:cNvCxnSpPr>
            <a:endCxn id="5" idx="1"/>
          </p:cNvCxnSpPr>
          <p:nvPr/>
        </p:nvCxnSpPr>
        <p:spPr>
          <a:xfrm>
            <a:off x="4389112" y="2634936"/>
            <a:ext cx="416118" cy="59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7320998" y="5715211"/>
            <a:ext cx="989002" cy="382308"/>
          </a:xfrm>
          <a:prstGeom prst="rect">
            <a:avLst/>
          </a:prstGeom>
          <a:solidFill>
            <a:schemeClr val="accent6">
              <a:lumMod val="50000"/>
            </a:schemeClr>
          </a:solidFill>
        </p:spPr>
        <p:txBody>
          <a:bodyPr wrap="square" rtlCol="0">
            <a:spAutoFit/>
          </a:bodyPr>
          <a:lstStyle/>
          <a:p>
            <a:pPr algn="r" defTabSz="932597">
              <a:defRPr/>
            </a:pPr>
            <a:r>
              <a:rPr lang="en-US" sz="1836" kern="0" dirty="0">
                <a:solidFill>
                  <a:schemeClr val="bg1"/>
                </a:solidFill>
              </a:rPr>
              <a:t>Trip API</a:t>
            </a:r>
          </a:p>
        </p:txBody>
      </p:sp>
      <p:cxnSp>
        <p:nvCxnSpPr>
          <p:cNvPr id="101" name="Straight Arrow Connector 100"/>
          <p:cNvCxnSpPr>
            <a:stCxn id="10" idx="1"/>
            <a:endCxn id="49" idx="3"/>
          </p:cNvCxnSpPr>
          <p:nvPr/>
        </p:nvCxnSpPr>
        <p:spPr>
          <a:xfrm flipH="1" flipV="1">
            <a:off x="8310000" y="5906365"/>
            <a:ext cx="2236306" cy="538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06" name="Straight Arrow Connector 105"/>
          <p:cNvCxnSpPr>
            <a:stCxn id="22" idx="1"/>
            <a:endCxn id="25" idx="3"/>
          </p:cNvCxnSpPr>
          <p:nvPr/>
        </p:nvCxnSpPr>
        <p:spPr>
          <a:xfrm flipH="1" flipV="1">
            <a:off x="6220318" y="4310184"/>
            <a:ext cx="384389" cy="20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4" name="Straight Arrow Connector 113"/>
          <p:cNvCxnSpPr>
            <a:stCxn id="5" idx="3"/>
            <a:endCxn id="83" idx="1"/>
          </p:cNvCxnSpPr>
          <p:nvPr/>
        </p:nvCxnSpPr>
        <p:spPr>
          <a:xfrm>
            <a:off x="8024531" y="2640882"/>
            <a:ext cx="396242" cy="48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5" name="Straight Arrow Connector 114"/>
          <p:cNvCxnSpPr>
            <a:stCxn id="19" idx="0"/>
            <a:endCxn id="83" idx="2"/>
          </p:cNvCxnSpPr>
          <p:nvPr/>
        </p:nvCxnSpPr>
        <p:spPr>
          <a:xfrm flipH="1" flipV="1">
            <a:off x="9148193" y="3295013"/>
            <a:ext cx="1" cy="36887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16" name="Straight Arrow Connector 115"/>
          <p:cNvCxnSpPr>
            <a:endCxn id="22" idx="0"/>
          </p:cNvCxnSpPr>
          <p:nvPr/>
        </p:nvCxnSpPr>
        <p:spPr>
          <a:xfrm>
            <a:off x="7314619" y="3295014"/>
            <a:ext cx="1" cy="3678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7" name="Straight Arrow Connector 116"/>
          <p:cNvCxnSpPr>
            <a:stCxn id="19" idx="3"/>
            <a:endCxn id="105" idx="1"/>
          </p:cNvCxnSpPr>
          <p:nvPr/>
        </p:nvCxnSpPr>
        <p:spPr>
          <a:xfrm flipV="1">
            <a:off x="9855737" y="4307904"/>
            <a:ext cx="384389" cy="10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p:cNvCxnSpPr>
            <a:stCxn id="10" idx="0"/>
            <a:endCxn id="105" idx="2"/>
          </p:cNvCxnSpPr>
          <p:nvPr/>
        </p:nvCxnSpPr>
        <p:spPr>
          <a:xfrm flipV="1">
            <a:off x="10944218" y="4952945"/>
            <a:ext cx="3452" cy="5608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4" name="TextBox 123"/>
          <p:cNvSpPr txBox="1"/>
          <p:nvPr/>
        </p:nvSpPr>
        <p:spPr>
          <a:xfrm>
            <a:off x="7244965" y="6184615"/>
            <a:ext cx="1130440" cy="374846"/>
          </a:xfrm>
          <a:prstGeom prst="rect">
            <a:avLst/>
          </a:prstGeom>
          <a:solidFill>
            <a:schemeClr val="accent6">
              <a:lumMod val="50000"/>
            </a:schemeClr>
          </a:solidFill>
        </p:spPr>
        <p:txBody>
          <a:bodyPr wrap="square" rtlCol="0">
            <a:spAutoFit/>
          </a:bodyPr>
          <a:lstStyle/>
          <a:p>
            <a:pPr algn="r" defTabSz="932597">
              <a:defRPr/>
            </a:pPr>
            <a:r>
              <a:rPr lang="en-US" sz="1836" kern="0" dirty="0">
                <a:solidFill>
                  <a:schemeClr val="bg1"/>
                </a:solidFill>
              </a:rPr>
              <a:t>Route API</a:t>
            </a:r>
          </a:p>
        </p:txBody>
      </p:sp>
      <p:pic>
        <p:nvPicPr>
          <p:cNvPr id="126" name="Picture 125"/>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3921867" y="6115999"/>
            <a:ext cx="333311" cy="333311"/>
          </a:xfrm>
          <a:prstGeom prst="rect">
            <a:avLst/>
          </a:prstGeom>
        </p:spPr>
      </p:pic>
      <p:sp>
        <p:nvSpPr>
          <p:cNvPr id="127" name="TextBox 126"/>
          <p:cNvSpPr txBox="1"/>
          <p:nvPr/>
        </p:nvSpPr>
        <p:spPr>
          <a:xfrm>
            <a:off x="3365717" y="6399664"/>
            <a:ext cx="1683634" cy="531812"/>
          </a:xfrm>
          <a:prstGeom prst="rect">
            <a:avLst/>
          </a:prstGeom>
          <a:noFill/>
        </p:spPr>
        <p:txBody>
          <a:bodyPr wrap="square" rtlCol="0">
            <a:spAutoFit/>
          </a:bodyPr>
          <a:lstStyle/>
          <a:p>
            <a:pPr defTabSz="932597"/>
            <a:r>
              <a:rPr lang="en-US" sz="1428" kern="0" dirty="0">
                <a:solidFill>
                  <a:schemeClr val="bg1"/>
                </a:solidFill>
              </a:rPr>
              <a:t>application backend</a:t>
            </a:r>
          </a:p>
          <a:p>
            <a:pPr defTabSz="932597"/>
            <a:r>
              <a:rPr lang="en-US" sz="1428" kern="0" dirty="0">
                <a:solidFill>
                  <a:schemeClr val="bg1"/>
                </a:solidFill>
              </a:rPr>
              <a:t>(Mobile Apps)</a:t>
            </a:r>
          </a:p>
        </p:txBody>
      </p:sp>
      <p:cxnSp>
        <p:nvCxnSpPr>
          <p:cNvPr id="128" name="Elbow Connector 127"/>
          <p:cNvCxnSpPr>
            <a:stCxn id="124" idx="3"/>
            <a:endCxn id="10" idx="1"/>
          </p:cNvCxnSpPr>
          <p:nvPr/>
        </p:nvCxnSpPr>
        <p:spPr>
          <a:xfrm flipV="1">
            <a:off x="8375405" y="5911749"/>
            <a:ext cx="2170901" cy="460289"/>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131" name="Rectangle 130"/>
          <p:cNvSpPr/>
          <p:nvPr/>
        </p:nvSpPr>
        <p:spPr>
          <a:xfrm>
            <a:off x="5655256" y="6172402"/>
            <a:ext cx="914909" cy="4010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defTabSz="932597">
              <a:defRPr/>
            </a:pPr>
            <a:r>
              <a:rPr lang="en-US" sz="1836" kern="0" dirty="0">
                <a:solidFill>
                  <a:schemeClr val="bg1"/>
                </a:solidFill>
              </a:rPr>
              <a:t>Routes</a:t>
            </a:r>
          </a:p>
        </p:txBody>
      </p:sp>
      <p:sp>
        <p:nvSpPr>
          <p:cNvPr id="132" name="Rectangle 131"/>
          <p:cNvSpPr/>
          <p:nvPr/>
        </p:nvSpPr>
        <p:spPr>
          <a:xfrm>
            <a:off x="5660529" y="5711221"/>
            <a:ext cx="914909" cy="40105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pPr algn="ctr" defTabSz="932597">
              <a:defRPr/>
            </a:pPr>
            <a:r>
              <a:rPr lang="en-US" sz="1836" kern="0" dirty="0">
                <a:solidFill>
                  <a:schemeClr val="bg1"/>
                </a:solidFill>
              </a:rPr>
              <a:t>Trips</a:t>
            </a:r>
          </a:p>
        </p:txBody>
      </p:sp>
      <p:cxnSp>
        <p:nvCxnSpPr>
          <p:cNvPr id="133" name="Straight Arrow Connector 132"/>
          <p:cNvCxnSpPr>
            <a:stCxn id="49" idx="1"/>
            <a:endCxn id="132" idx="3"/>
          </p:cNvCxnSpPr>
          <p:nvPr/>
        </p:nvCxnSpPr>
        <p:spPr>
          <a:xfrm flipH="1">
            <a:off x="6575437" y="5906365"/>
            <a:ext cx="745560" cy="5384"/>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41" name="Straight Arrow Connector 140"/>
          <p:cNvCxnSpPr>
            <a:stCxn id="124" idx="1"/>
            <a:endCxn id="131" idx="3"/>
          </p:cNvCxnSpPr>
          <p:nvPr/>
        </p:nvCxnSpPr>
        <p:spPr>
          <a:xfrm flipH="1">
            <a:off x="6570165" y="6372038"/>
            <a:ext cx="674800" cy="892"/>
          </a:xfrm>
          <a:prstGeom prst="straightConnector1">
            <a:avLst/>
          </a:prstGeom>
          <a:ln>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146" name="Elbow Connector 145"/>
          <p:cNvCxnSpPr>
            <a:stCxn id="49" idx="0"/>
            <a:endCxn id="22" idx="2"/>
          </p:cNvCxnSpPr>
          <p:nvPr/>
        </p:nvCxnSpPr>
        <p:spPr>
          <a:xfrm rot="16200000" flipV="1">
            <a:off x="7188280" y="5087991"/>
            <a:ext cx="753560" cy="500880"/>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49" name="Elbow Connector 148"/>
          <p:cNvCxnSpPr>
            <a:stCxn id="124" idx="2"/>
            <a:endCxn id="25" idx="2"/>
          </p:cNvCxnSpPr>
          <p:nvPr/>
        </p:nvCxnSpPr>
        <p:spPr>
          <a:xfrm rot="5400000" flipH="1">
            <a:off x="5859361" y="4608638"/>
            <a:ext cx="1604237" cy="2297411"/>
          </a:xfrm>
          <a:prstGeom prst="bentConnector3">
            <a:avLst>
              <a:gd name="adj1" fmla="val -1425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68" name="Elbow Connector 167"/>
          <p:cNvCxnSpPr/>
          <p:nvPr/>
        </p:nvCxnSpPr>
        <p:spPr>
          <a:xfrm rot="10800000" flipV="1">
            <a:off x="1734860" y="2509671"/>
            <a:ext cx="255406" cy="226569"/>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178" name="Elbow Connector 177"/>
          <p:cNvCxnSpPr>
            <a:stCxn id="160" idx="1"/>
            <a:endCxn id="7" idx="2"/>
          </p:cNvCxnSpPr>
          <p:nvPr/>
        </p:nvCxnSpPr>
        <p:spPr>
          <a:xfrm rot="10800000">
            <a:off x="1222286" y="2775893"/>
            <a:ext cx="322928" cy="155667"/>
          </a:xfrm>
          <a:prstGeom prst="bentConnector2">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184" name="TextBox 183"/>
          <p:cNvSpPr txBox="1"/>
          <p:nvPr/>
        </p:nvSpPr>
        <p:spPr>
          <a:xfrm>
            <a:off x="8147992" y="5308285"/>
            <a:ext cx="1529398" cy="382308"/>
          </a:xfrm>
          <a:prstGeom prst="rect">
            <a:avLst/>
          </a:prstGeom>
          <a:solidFill>
            <a:schemeClr val="accent6">
              <a:lumMod val="50000"/>
            </a:schemeClr>
          </a:solidFill>
        </p:spPr>
        <p:txBody>
          <a:bodyPr wrap="square" rtlCol="0">
            <a:spAutoFit/>
          </a:bodyPr>
          <a:lstStyle/>
          <a:p>
            <a:pPr algn="r" defTabSz="932597">
              <a:defRPr/>
            </a:pPr>
            <a:r>
              <a:rPr lang="en-US" sz="1836" kern="0" dirty="0">
                <a:solidFill>
                  <a:schemeClr val="bg1"/>
                </a:solidFill>
              </a:rPr>
              <a:t>Feedback API</a:t>
            </a:r>
          </a:p>
        </p:txBody>
      </p:sp>
      <p:cxnSp>
        <p:nvCxnSpPr>
          <p:cNvPr id="185" name="Elbow Connector 184"/>
          <p:cNvCxnSpPr>
            <a:stCxn id="184" idx="3"/>
            <a:endCxn id="10" idx="1"/>
          </p:cNvCxnSpPr>
          <p:nvPr/>
        </p:nvCxnSpPr>
        <p:spPr>
          <a:xfrm>
            <a:off x="9677390" y="5499439"/>
            <a:ext cx="868916" cy="412310"/>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91" name="Elbow Connector 190"/>
          <p:cNvCxnSpPr>
            <a:stCxn id="22" idx="2"/>
            <a:endCxn id="184" idx="0"/>
          </p:cNvCxnSpPr>
          <p:nvPr/>
        </p:nvCxnSpPr>
        <p:spPr>
          <a:xfrm rot="16200000" flipH="1">
            <a:off x="7940337" y="4335933"/>
            <a:ext cx="346634" cy="1598071"/>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68" name="Elbow Connector 67"/>
          <p:cNvCxnSpPr>
            <a:stCxn id="71" idx="2"/>
            <a:endCxn id="5" idx="0"/>
          </p:cNvCxnSpPr>
          <p:nvPr/>
        </p:nvCxnSpPr>
        <p:spPr>
          <a:xfrm rot="16200000" flipH="1">
            <a:off x="5777762" y="1358724"/>
            <a:ext cx="374498" cy="899738"/>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1" name="Rectangle 70"/>
          <p:cNvSpPr/>
          <p:nvPr/>
        </p:nvSpPr>
        <p:spPr>
          <a:xfrm>
            <a:off x="4805230" y="322555"/>
            <a:ext cx="1419824" cy="129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428" kern="0" dirty="0">
                <a:solidFill>
                  <a:schemeClr val="bg1"/>
                </a:solidFill>
              </a:rPr>
              <a:t>Archive storage (Blob)</a:t>
            </a:r>
          </a:p>
        </p:txBody>
      </p:sp>
      <p:pic>
        <p:nvPicPr>
          <p:cNvPr id="72" name="Picture 71"/>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5274914" y="441797"/>
            <a:ext cx="475721" cy="475721"/>
          </a:xfrm>
          <a:prstGeom prst="rect">
            <a:avLst/>
          </a:prstGeom>
        </p:spPr>
      </p:pic>
      <p:sp>
        <p:nvSpPr>
          <p:cNvPr id="160" name="Rectangle 159"/>
          <p:cNvSpPr/>
          <p:nvPr/>
        </p:nvSpPr>
        <p:spPr>
          <a:xfrm>
            <a:off x="1545213" y="2736239"/>
            <a:ext cx="635682" cy="390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r>
              <a:rPr lang="en-US" sz="1122" kern="0" dirty="0">
                <a:solidFill>
                  <a:schemeClr val="bg1"/>
                </a:solidFill>
              </a:rPr>
              <a:t>OBD Library</a:t>
            </a:r>
          </a:p>
        </p:txBody>
      </p:sp>
      <p:sp>
        <p:nvSpPr>
          <p:cNvPr id="65" name="TextBox 64"/>
          <p:cNvSpPr txBox="1"/>
          <p:nvPr/>
        </p:nvSpPr>
        <p:spPr>
          <a:xfrm>
            <a:off x="8737031" y="6467551"/>
            <a:ext cx="972499" cy="382308"/>
          </a:xfrm>
          <a:prstGeom prst="rect">
            <a:avLst/>
          </a:prstGeom>
          <a:solidFill>
            <a:schemeClr val="accent6">
              <a:lumMod val="50000"/>
            </a:schemeClr>
          </a:solidFill>
        </p:spPr>
        <p:txBody>
          <a:bodyPr wrap="square" rtlCol="0">
            <a:spAutoFit/>
          </a:bodyPr>
          <a:lstStyle/>
          <a:p>
            <a:pPr algn="r" defTabSz="932597">
              <a:defRPr/>
            </a:pPr>
            <a:r>
              <a:rPr lang="en-US" sz="1836" kern="0" dirty="0">
                <a:solidFill>
                  <a:schemeClr val="bg1"/>
                </a:solidFill>
              </a:rPr>
              <a:t>POI API</a:t>
            </a:r>
          </a:p>
        </p:txBody>
      </p:sp>
      <p:cxnSp>
        <p:nvCxnSpPr>
          <p:cNvPr id="66" name="Elbow Connector 65"/>
          <p:cNvCxnSpPr>
            <a:stCxn id="65" idx="3"/>
            <a:endCxn id="10" idx="1"/>
          </p:cNvCxnSpPr>
          <p:nvPr/>
        </p:nvCxnSpPr>
        <p:spPr>
          <a:xfrm flipV="1">
            <a:off x="9709530" y="5911749"/>
            <a:ext cx="836776" cy="746956"/>
          </a:xfrm>
          <a:prstGeom prst="bentConnector3">
            <a:avLst>
              <a:gd name="adj1" fmla="val 50000"/>
            </a:avLst>
          </a:prstGeom>
          <a:ln>
            <a:headEnd type="triangle"/>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a:blip r:embed="rId2" cstate="print">
            <a:biLevel thresh="50000"/>
            <a:extLst>
              <a:ext uri="{28A0092B-C50C-407E-A947-70E740481C1C}">
                <a14:useLocalDpi xmlns:a14="http://schemas.microsoft.com/office/drawing/2010/main" val="0"/>
              </a:ext>
            </a:extLst>
          </a:blip>
          <a:stretch>
            <a:fillRect/>
          </a:stretch>
        </p:blipFill>
        <p:spPr>
          <a:xfrm>
            <a:off x="10546306" y="5513837"/>
            <a:ext cx="795824" cy="795824"/>
          </a:xfrm>
          <a:prstGeom prst="rect">
            <a:avLst/>
          </a:prstGeom>
        </p:spPr>
      </p:pic>
      <p:sp>
        <p:nvSpPr>
          <p:cNvPr id="73" name="Rectangle 72"/>
          <p:cNvSpPr/>
          <p:nvPr/>
        </p:nvSpPr>
        <p:spPr>
          <a:xfrm>
            <a:off x="8392902" y="321243"/>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endParaRPr lang="en-US" sz="1428" kern="0" dirty="0">
              <a:solidFill>
                <a:schemeClr val="bg1"/>
              </a:solidFill>
            </a:endParaRPr>
          </a:p>
          <a:p>
            <a:pPr algn="ctr" defTabSz="932597">
              <a:defRPr/>
            </a:pPr>
            <a:r>
              <a:rPr lang="en-US" sz="1428" kern="0" dirty="0">
                <a:solidFill>
                  <a:schemeClr val="bg1"/>
                </a:solidFill>
              </a:rPr>
              <a:t>Presentation &amp; Action </a:t>
            </a:r>
          </a:p>
          <a:p>
            <a:pPr algn="ctr" defTabSz="932597">
              <a:defRPr/>
            </a:pPr>
            <a:r>
              <a:rPr lang="en-US" sz="1428" kern="0" dirty="0">
                <a:solidFill>
                  <a:schemeClr val="bg1"/>
                </a:solidFill>
              </a:rPr>
              <a:t>(Power BI)</a:t>
            </a:r>
          </a:p>
        </p:txBody>
      </p:sp>
      <p:pic>
        <p:nvPicPr>
          <p:cNvPr id="9" name="Picture 8"/>
          <p:cNvPicPr>
            <a:picLocks noChangeAspect="1"/>
          </p:cNvPicPr>
          <p:nvPr/>
        </p:nvPicPr>
        <p:blipFill>
          <a:blip r:embed="rId13" cstate="print">
            <a:biLevel thresh="50000"/>
            <a:extLst>
              <a:ext uri="{28A0092B-C50C-407E-A947-70E740481C1C}">
                <a14:useLocalDpi xmlns:a14="http://schemas.microsoft.com/office/drawing/2010/main" val="0"/>
              </a:ext>
            </a:extLst>
          </a:blip>
          <a:stretch>
            <a:fillRect/>
          </a:stretch>
        </p:blipFill>
        <p:spPr>
          <a:xfrm>
            <a:off x="8827018" y="411659"/>
            <a:ext cx="586604" cy="586604"/>
          </a:xfrm>
          <a:prstGeom prst="rect">
            <a:avLst/>
          </a:prstGeom>
        </p:spPr>
      </p:pic>
      <p:cxnSp>
        <p:nvCxnSpPr>
          <p:cNvPr id="75" name="Straight Arrow Connector 74"/>
          <p:cNvCxnSpPr>
            <a:stCxn id="79" idx="3"/>
            <a:endCxn id="73" idx="1"/>
          </p:cNvCxnSpPr>
          <p:nvPr/>
        </p:nvCxnSpPr>
        <p:spPr>
          <a:xfrm>
            <a:off x="8042037" y="970416"/>
            <a:ext cx="350865" cy="1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9" name="Rectangle 78"/>
          <p:cNvSpPr/>
          <p:nvPr/>
        </p:nvSpPr>
        <p:spPr>
          <a:xfrm>
            <a:off x="6587199" y="321127"/>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endParaRPr lang="en-US" sz="1428" kern="0" dirty="0">
              <a:solidFill>
                <a:schemeClr val="bg1"/>
              </a:solidFill>
            </a:endParaRPr>
          </a:p>
          <a:p>
            <a:pPr algn="ctr" defTabSz="932597">
              <a:defRPr/>
            </a:pPr>
            <a:r>
              <a:rPr lang="en-US" sz="1428" kern="0" dirty="0">
                <a:solidFill>
                  <a:schemeClr val="bg1"/>
                </a:solidFill>
              </a:rPr>
              <a:t>Query engine</a:t>
            </a:r>
          </a:p>
          <a:p>
            <a:pPr algn="ctr" defTabSz="932597">
              <a:defRPr/>
            </a:pPr>
            <a:r>
              <a:rPr lang="en-US" sz="1428" kern="0" dirty="0">
                <a:solidFill>
                  <a:schemeClr val="bg1"/>
                </a:solidFill>
              </a:rPr>
              <a:t>(SQL Data Warehouse)</a:t>
            </a:r>
          </a:p>
        </p:txBody>
      </p:sp>
      <p:cxnSp>
        <p:nvCxnSpPr>
          <p:cNvPr id="81" name="Straight Arrow Connector 80"/>
          <p:cNvCxnSpPr>
            <a:stCxn id="71" idx="3"/>
            <a:endCxn id="79" idx="1"/>
          </p:cNvCxnSpPr>
          <p:nvPr/>
        </p:nvCxnSpPr>
        <p:spPr>
          <a:xfrm flipV="1">
            <a:off x="6225054" y="970416"/>
            <a:ext cx="362145" cy="1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6" name="Picture 25"/>
          <p:cNvPicPr>
            <a:picLocks noChangeAspect="1"/>
          </p:cNvPicPr>
          <p:nvPr/>
        </p:nvPicPr>
        <p:blipFill>
          <a:blip r:embed="rId14" cstate="print">
            <a:biLevel thresh="50000"/>
            <a:extLst>
              <a:ext uri="{28A0092B-C50C-407E-A947-70E740481C1C}">
                <a14:useLocalDpi xmlns:a14="http://schemas.microsoft.com/office/drawing/2010/main" val="0"/>
              </a:ext>
            </a:extLst>
          </a:blip>
          <a:stretch>
            <a:fillRect/>
          </a:stretch>
        </p:blipFill>
        <p:spPr>
          <a:xfrm>
            <a:off x="7067032" y="441797"/>
            <a:ext cx="483891" cy="483891"/>
          </a:xfrm>
          <a:prstGeom prst="rect">
            <a:avLst/>
          </a:prstGeom>
        </p:spPr>
      </p:pic>
      <p:cxnSp>
        <p:nvCxnSpPr>
          <p:cNvPr id="87" name="Elbow Connector 86"/>
          <p:cNvCxnSpPr>
            <a:stCxn id="73" idx="2"/>
            <a:endCxn id="5" idx="0"/>
          </p:cNvCxnSpPr>
          <p:nvPr/>
        </p:nvCxnSpPr>
        <p:spPr>
          <a:xfrm rot="5400000">
            <a:off x="7579590" y="455111"/>
            <a:ext cx="376022" cy="2705441"/>
          </a:xfrm>
          <a:prstGeom prst="bentConnector3">
            <a:avLst>
              <a:gd name="adj1" fmla="val 50000"/>
            </a:avLst>
          </a:prstGeom>
          <a:ln>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4" name="TextBox 73"/>
          <p:cNvSpPr txBox="1"/>
          <p:nvPr/>
        </p:nvSpPr>
        <p:spPr>
          <a:xfrm>
            <a:off x="811930" y="2951871"/>
            <a:ext cx="2034347" cy="318286"/>
          </a:xfrm>
          <a:prstGeom prst="rect">
            <a:avLst/>
          </a:prstGeom>
          <a:noFill/>
        </p:spPr>
        <p:txBody>
          <a:bodyPr wrap="square" rtlCol="0">
            <a:spAutoFit/>
          </a:bodyPr>
          <a:lstStyle/>
          <a:p>
            <a:pPr defTabSz="932597">
              <a:defRPr/>
            </a:pPr>
            <a:r>
              <a:rPr lang="en-US" sz="1428" kern="0" dirty="0">
                <a:solidFill>
                  <a:sysClr val="windowText" lastClr="000000"/>
                </a:solidFill>
              </a:rPr>
              <a:t>(sensor)</a:t>
            </a:r>
          </a:p>
        </p:txBody>
      </p:sp>
    </p:spTree>
    <p:extLst>
      <p:ext uri="{BB962C8B-B14F-4D97-AF65-F5344CB8AC3E}">
        <p14:creationId xmlns:p14="http://schemas.microsoft.com/office/powerpoint/2010/main" val="3791942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ight Arrow 95"/>
          <p:cNvSpPr/>
          <p:nvPr/>
        </p:nvSpPr>
        <p:spPr>
          <a:xfrm rot="18975387">
            <a:off x="7428310" y="1884802"/>
            <a:ext cx="1114420"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9" name="Right Arrow 118"/>
          <p:cNvSpPr/>
          <p:nvPr/>
        </p:nvSpPr>
        <p:spPr>
          <a:xfrm rot="16200000" flipV="1">
            <a:off x="7638974" y="5035013"/>
            <a:ext cx="372659" cy="246881"/>
          </a:xfrm>
          <a:prstGeom prst="right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116" name="Right Arrow 115"/>
          <p:cNvSpPr/>
          <p:nvPr/>
        </p:nvSpPr>
        <p:spPr>
          <a:xfrm rot="1585488" flipV="1">
            <a:off x="9572320" y="5024673"/>
            <a:ext cx="1114420" cy="246881"/>
          </a:xfrm>
          <a:prstGeom prst="rightArrow">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6" name="Right Arrow 15"/>
          <p:cNvSpPr/>
          <p:nvPr/>
        </p:nvSpPr>
        <p:spPr>
          <a:xfrm>
            <a:off x="1102244" y="2518302"/>
            <a:ext cx="3702986"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r>
              <a:rPr lang="en-US" sz="1836" kern="0" dirty="0">
                <a:solidFill>
                  <a:sysClr val="windowText" lastClr="000000"/>
                </a:solidFill>
              </a:rPr>
              <a:t>IoT Hub</a:t>
            </a:r>
          </a:p>
        </p:txBody>
      </p:sp>
      <p:pic>
        <p:nvPicPr>
          <p:cNvPr id="6" name="Picture 5" descr="Car, Silhouette, Vehicle, Auto, Sedan"/>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70138" y="2445194"/>
            <a:ext cx="1270928" cy="635465"/>
          </a:xfrm>
          <a:prstGeom prst="rect">
            <a:avLst/>
          </a:prstGeom>
        </p:spPr>
      </p:pic>
      <p:sp>
        <p:nvSpPr>
          <p:cNvPr id="7" name="Rounded Rectangle 6"/>
          <p:cNvSpPr/>
          <p:nvPr/>
        </p:nvSpPr>
        <p:spPr>
          <a:xfrm>
            <a:off x="987500" y="2445194"/>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r>
              <a:rPr lang="en-US" sz="1836" kern="0" dirty="0">
                <a:solidFill>
                  <a:sysClr val="windowText" lastClr="000000"/>
                </a:solidFill>
              </a:rPr>
              <a:t>OBD</a:t>
            </a:r>
          </a:p>
        </p:txBody>
      </p:sp>
      <p:sp>
        <p:nvSpPr>
          <p:cNvPr id="12" name="TextBox 11"/>
          <p:cNvSpPr txBox="1"/>
          <p:nvPr/>
        </p:nvSpPr>
        <p:spPr>
          <a:xfrm>
            <a:off x="1606774" y="2995758"/>
            <a:ext cx="2034347" cy="542399"/>
          </a:xfrm>
          <a:prstGeom prst="rect">
            <a:avLst/>
          </a:prstGeom>
          <a:noFill/>
        </p:spPr>
        <p:txBody>
          <a:bodyPr wrap="square" rtlCol="0">
            <a:spAutoFit/>
          </a:bodyPr>
          <a:lstStyle/>
          <a:p>
            <a:pPr defTabSz="932597"/>
            <a:r>
              <a:rPr lang="en-US" sz="1428" kern="0" dirty="0">
                <a:solidFill>
                  <a:sysClr val="windowText" lastClr="000000"/>
                </a:solidFill>
              </a:rPr>
              <a:t>mobile phone</a:t>
            </a:r>
          </a:p>
          <a:p>
            <a:pPr defTabSz="932597"/>
            <a:r>
              <a:rPr lang="en-US" sz="1428" kern="0" dirty="0">
                <a:solidFill>
                  <a:sysClr val="windowText" lastClr="000000"/>
                </a:solidFill>
              </a:rPr>
              <a:t>(field gateway)</a:t>
            </a:r>
          </a:p>
        </p:txBody>
      </p:sp>
      <p:sp>
        <p:nvSpPr>
          <p:cNvPr id="27" name="Rectangle 26"/>
          <p:cNvSpPr/>
          <p:nvPr/>
        </p:nvSpPr>
        <p:spPr>
          <a:xfrm>
            <a:off x="4805230" y="5334444"/>
            <a:ext cx="5019247" cy="1277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p:txBody>
      </p:sp>
      <p:sp>
        <p:nvSpPr>
          <p:cNvPr id="5" name="Rectangle 4"/>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Stream Analytics</a:t>
            </a:r>
          </a:p>
          <a:p>
            <a:pPr algn="ctr" defTabSz="932597"/>
            <a:endParaRPr lang="en-US" sz="1428" kern="0" dirty="0">
              <a:solidFill>
                <a:sysClr val="windowText" lastClr="000000"/>
              </a:solidFill>
            </a:endParaRPr>
          </a:p>
        </p:txBody>
      </p:sp>
      <p:sp>
        <p:nvSpPr>
          <p:cNvPr id="35" name="Left-Right Arrow 34"/>
          <p:cNvSpPr/>
          <p:nvPr/>
        </p:nvSpPr>
        <p:spPr>
          <a:xfrm rot="5400000">
            <a:off x="8948155" y="3347690"/>
            <a:ext cx="372660" cy="246882"/>
          </a:xfrm>
          <a:prstGeom prst="leftRightArrow">
            <a:avLst>
              <a:gd name="adj1" fmla="val 50708"/>
              <a:gd name="adj2" fmla="val 416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46" name="Picture 4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5945663" y="2031579"/>
            <a:ext cx="795824" cy="795824"/>
          </a:xfrm>
          <a:prstGeom prst="rect">
            <a:avLst/>
          </a:prstGeom>
        </p:spPr>
      </p:pic>
      <p:pic>
        <p:nvPicPr>
          <p:cNvPr id="48" name="Picture 47"/>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16805" y="5482766"/>
            <a:ext cx="646185" cy="646185"/>
          </a:xfrm>
          <a:prstGeom prst="rect">
            <a:avLst/>
          </a:prstGeom>
        </p:spPr>
      </p:pic>
      <p:sp>
        <p:nvSpPr>
          <p:cNvPr id="49" name="TextBox 48"/>
          <p:cNvSpPr txBox="1"/>
          <p:nvPr/>
        </p:nvSpPr>
        <p:spPr>
          <a:xfrm>
            <a:off x="6628583" y="6121858"/>
            <a:ext cx="1683634" cy="382308"/>
          </a:xfrm>
          <a:prstGeom prst="rect">
            <a:avLst/>
          </a:prstGeom>
          <a:noFill/>
        </p:spPr>
        <p:txBody>
          <a:bodyPr wrap="square" rtlCol="0">
            <a:spAutoFit/>
          </a:bodyPr>
          <a:lstStyle/>
          <a:p>
            <a:pPr defTabSz="932597"/>
            <a:r>
              <a:rPr lang="en-US" sz="1836" kern="0" dirty="0">
                <a:solidFill>
                  <a:schemeClr val="bg1"/>
                </a:solidFill>
              </a:rPr>
              <a:t>Mobile Apps</a:t>
            </a:r>
          </a:p>
        </p:txBody>
      </p:sp>
      <p:sp>
        <p:nvSpPr>
          <p:cNvPr id="50" name="TextBox 49"/>
          <p:cNvSpPr txBox="1"/>
          <p:nvPr/>
        </p:nvSpPr>
        <p:spPr>
          <a:xfrm>
            <a:off x="9944288" y="6072818"/>
            <a:ext cx="2034347" cy="542399"/>
          </a:xfrm>
          <a:prstGeom prst="rect">
            <a:avLst/>
          </a:prstGeom>
          <a:noFill/>
        </p:spPr>
        <p:txBody>
          <a:bodyPr wrap="square" rtlCol="0">
            <a:spAutoFit/>
          </a:bodyPr>
          <a:lstStyle/>
          <a:p>
            <a:pPr algn="ctr" defTabSz="932597"/>
            <a:r>
              <a:rPr lang="en-US" sz="1428" kern="0" dirty="0">
                <a:solidFill>
                  <a:sysClr val="windowText" lastClr="000000"/>
                </a:solidFill>
              </a:rPr>
              <a:t>mobile phone</a:t>
            </a:r>
          </a:p>
          <a:p>
            <a:pPr algn="ctr" defTabSz="932597"/>
            <a:r>
              <a:rPr lang="en-US" sz="1428" kern="0" dirty="0">
                <a:solidFill>
                  <a:sysClr val="windowText" lastClr="000000"/>
                </a:solidFill>
              </a:rPr>
              <a:t>(UX)</a:t>
            </a:r>
          </a:p>
        </p:txBody>
      </p:sp>
      <p:pic>
        <p:nvPicPr>
          <p:cNvPr id="64" name="Picture 63"/>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3396083" y="2954254"/>
            <a:ext cx="666583" cy="666583"/>
          </a:xfrm>
          <a:prstGeom prst="rect">
            <a:avLst/>
          </a:prstGeom>
        </p:spPr>
      </p:pic>
      <p:sp>
        <p:nvSpPr>
          <p:cNvPr id="69" name="Right Arrow 68"/>
          <p:cNvSpPr/>
          <p:nvPr/>
        </p:nvSpPr>
        <p:spPr>
          <a:xfrm>
            <a:off x="265628" y="4732627"/>
            <a:ext cx="504594"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0" name="Right Arrow 69"/>
          <p:cNvSpPr/>
          <p:nvPr/>
        </p:nvSpPr>
        <p:spPr>
          <a:xfrm>
            <a:off x="265630" y="5946368"/>
            <a:ext cx="504594" cy="24688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3" name="TextBox 72"/>
          <p:cNvSpPr txBox="1"/>
          <p:nvPr/>
        </p:nvSpPr>
        <p:spPr>
          <a:xfrm>
            <a:off x="902480" y="4698874"/>
            <a:ext cx="2034347" cy="318286"/>
          </a:xfrm>
          <a:prstGeom prst="rect">
            <a:avLst/>
          </a:prstGeom>
          <a:noFill/>
        </p:spPr>
        <p:txBody>
          <a:bodyPr wrap="square" rtlCol="0">
            <a:spAutoFit/>
          </a:bodyPr>
          <a:lstStyle/>
          <a:p>
            <a:pPr defTabSz="932597"/>
            <a:r>
              <a:rPr lang="en-US" sz="1428" kern="0" dirty="0">
                <a:solidFill>
                  <a:sysClr val="windowText" lastClr="000000"/>
                </a:solidFill>
              </a:rPr>
              <a:t>Car telemetry</a:t>
            </a:r>
          </a:p>
        </p:txBody>
      </p:sp>
      <p:sp>
        <p:nvSpPr>
          <p:cNvPr id="74" name="TextBox 73"/>
          <p:cNvSpPr txBox="1"/>
          <p:nvPr/>
        </p:nvSpPr>
        <p:spPr>
          <a:xfrm>
            <a:off x="867004" y="5906764"/>
            <a:ext cx="2034347" cy="318286"/>
          </a:xfrm>
          <a:prstGeom prst="rect">
            <a:avLst/>
          </a:prstGeom>
          <a:noFill/>
        </p:spPr>
        <p:txBody>
          <a:bodyPr wrap="square" rtlCol="0">
            <a:spAutoFit/>
          </a:bodyPr>
          <a:lstStyle/>
          <a:p>
            <a:pPr defTabSz="932597"/>
            <a:r>
              <a:rPr lang="en-US" sz="1428" kern="0" dirty="0">
                <a:solidFill>
                  <a:sysClr val="windowText" lastClr="000000"/>
                </a:solidFill>
              </a:rPr>
              <a:t>Recommended routes</a:t>
            </a:r>
          </a:p>
        </p:txBody>
      </p:sp>
      <p:sp>
        <p:nvSpPr>
          <p:cNvPr id="75" name="Right Arrow 74"/>
          <p:cNvSpPr/>
          <p:nvPr/>
        </p:nvSpPr>
        <p:spPr>
          <a:xfrm>
            <a:off x="265630" y="5335477"/>
            <a:ext cx="504594" cy="24688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6" name="TextBox 75"/>
          <p:cNvSpPr txBox="1"/>
          <p:nvPr/>
        </p:nvSpPr>
        <p:spPr>
          <a:xfrm>
            <a:off x="857779" y="5304330"/>
            <a:ext cx="2320591" cy="318286"/>
          </a:xfrm>
          <a:prstGeom prst="rect">
            <a:avLst/>
          </a:prstGeom>
          <a:noFill/>
        </p:spPr>
        <p:txBody>
          <a:bodyPr wrap="square" rtlCol="0">
            <a:spAutoFit/>
          </a:bodyPr>
          <a:lstStyle/>
          <a:p>
            <a:pPr defTabSz="932597"/>
            <a:r>
              <a:rPr lang="en-US" sz="1428" kern="0" dirty="0">
                <a:solidFill>
                  <a:sysClr val="windowText" lastClr="000000"/>
                </a:solidFill>
              </a:rPr>
              <a:t>Application data (metadata)</a:t>
            </a:r>
          </a:p>
        </p:txBody>
      </p:sp>
      <p:grpSp>
        <p:nvGrpSpPr>
          <p:cNvPr id="100" name="Group 99"/>
          <p:cNvGrpSpPr/>
          <p:nvPr/>
        </p:nvGrpSpPr>
        <p:grpSpPr>
          <a:xfrm>
            <a:off x="4805230" y="3665143"/>
            <a:ext cx="1415088" cy="1290081"/>
            <a:chOff x="4710573" y="3593604"/>
            <a:chExt cx="1387467" cy="1264900"/>
          </a:xfrm>
        </p:grpSpPr>
        <p:sp>
          <p:nvSpPr>
            <p:cNvPr id="25" name="Rectangle 24"/>
            <p:cNvSpPr/>
            <p:nvPr/>
          </p:nvSpPr>
          <p:spPr>
            <a:xfrm>
              <a:off x="4710573" y="3593604"/>
              <a:ext cx="1387467" cy="1264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Machine Learning</a:t>
              </a:r>
            </a:p>
          </p:txBody>
        </p:sp>
        <p:pic>
          <p:nvPicPr>
            <p:cNvPr id="47" name="Picture 46"/>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5110352" y="3669260"/>
              <a:ext cx="583630" cy="583630"/>
            </a:xfrm>
            <a:prstGeom prst="rect">
              <a:avLst/>
            </a:prstGeom>
          </p:spPr>
        </p:pic>
      </p:grpSp>
      <p:grpSp>
        <p:nvGrpSpPr>
          <p:cNvPr id="98" name="Group 97"/>
          <p:cNvGrpSpPr/>
          <p:nvPr/>
        </p:nvGrpSpPr>
        <p:grpSpPr>
          <a:xfrm>
            <a:off x="8440649" y="3663888"/>
            <a:ext cx="1415088" cy="1290082"/>
            <a:chOff x="8877689" y="3593604"/>
            <a:chExt cx="1387467" cy="1264901"/>
          </a:xfrm>
        </p:grpSpPr>
        <p:sp>
          <p:nvSpPr>
            <p:cNvPr id="19" name="Rectangle 18"/>
            <p:cNvSpPr/>
            <p:nvPr/>
          </p:nvSpPr>
          <p:spPr>
            <a:xfrm>
              <a:off x="8877689" y="3593604"/>
              <a:ext cx="1387467" cy="1264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Processing unit</a:t>
              </a:r>
            </a:p>
          </p:txBody>
        </p:sp>
        <p:pic>
          <p:nvPicPr>
            <p:cNvPr id="78" name="Picture 77"/>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9272739" y="3696460"/>
              <a:ext cx="633572" cy="578396"/>
            </a:xfrm>
            <a:prstGeom prst="rect">
              <a:avLst/>
            </a:prstGeom>
          </p:spPr>
        </p:pic>
      </p:grpSp>
      <p:sp>
        <p:nvSpPr>
          <p:cNvPr id="80" name="Right Arrow 79"/>
          <p:cNvSpPr/>
          <p:nvPr/>
        </p:nvSpPr>
        <p:spPr>
          <a:xfrm>
            <a:off x="265630" y="5640923"/>
            <a:ext cx="504594" cy="246881"/>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1" name="TextBox 80"/>
          <p:cNvSpPr txBox="1"/>
          <p:nvPr/>
        </p:nvSpPr>
        <p:spPr>
          <a:xfrm>
            <a:off x="867004" y="5607411"/>
            <a:ext cx="2034347" cy="318286"/>
          </a:xfrm>
          <a:prstGeom prst="rect">
            <a:avLst/>
          </a:prstGeom>
          <a:noFill/>
        </p:spPr>
        <p:txBody>
          <a:bodyPr wrap="square" rtlCol="0">
            <a:spAutoFit/>
          </a:bodyPr>
          <a:lstStyle/>
          <a:p>
            <a:pPr defTabSz="932597"/>
            <a:r>
              <a:rPr lang="en-US" sz="1428" kern="0" dirty="0">
                <a:solidFill>
                  <a:sysClr val="windowText" lastClr="000000"/>
                </a:solidFill>
              </a:rPr>
              <a:t>App telemetry</a:t>
            </a:r>
          </a:p>
        </p:txBody>
      </p:sp>
      <p:sp>
        <p:nvSpPr>
          <p:cNvPr id="85" name="Right Arrow 84"/>
          <p:cNvSpPr/>
          <p:nvPr/>
        </p:nvSpPr>
        <p:spPr>
          <a:xfrm rot="5400000">
            <a:off x="5318203" y="5024674"/>
            <a:ext cx="372659" cy="24688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87" name="Right Arrow 86"/>
          <p:cNvSpPr/>
          <p:nvPr/>
        </p:nvSpPr>
        <p:spPr>
          <a:xfrm rot="5400000">
            <a:off x="7158938" y="3349489"/>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88" name="Right Arrow 87"/>
          <p:cNvSpPr/>
          <p:nvPr/>
        </p:nvSpPr>
        <p:spPr>
          <a:xfrm rot="16200000" flipV="1">
            <a:off x="10728090" y="5024673"/>
            <a:ext cx="372659" cy="246881"/>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9" name="Right Arrow 88"/>
          <p:cNvSpPr/>
          <p:nvPr/>
        </p:nvSpPr>
        <p:spPr>
          <a:xfrm rot="5400000">
            <a:off x="7125921" y="5017465"/>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90" name="Left-Right Arrow 89"/>
          <p:cNvSpPr/>
          <p:nvPr/>
        </p:nvSpPr>
        <p:spPr>
          <a:xfrm rot="5400000">
            <a:off x="8963733" y="5016145"/>
            <a:ext cx="356815" cy="246882"/>
          </a:xfrm>
          <a:prstGeom prst="leftRightArrow">
            <a:avLst>
              <a:gd name="adj1" fmla="val 50708"/>
              <a:gd name="adj2" fmla="val 4161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102" name="Group 101"/>
          <p:cNvGrpSpPr/>
          <p:nvPr/>
        </p:nvGrpSpPr>
        <p:grpSpPr>
          <a:xfrm>
            <a:off x="8409389" y="1986090"/>
            <a:ext cx="1454838" cy="1298578"/>
            <a:chOff x="8832993" y="1963960"/>
            <a:chExt cx="1426441" cy="1273231"/>
          </a:xfrm>
        </p:grpSpPr>
        <p:sp>
          <p:nvSpPr>
            <p:cNvPr id="83" name="Rectangle 82"/>
            <p:cNvSpPr/>
            <p:nvPr/>
          </p:nvSpPr>
          <p:spPr>
            <a:xfrm>
              <a:off x="8832993" y="1963960"/>
              <a:ext cx="1426441" cy="1273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Event Hub</a:t>
              </a:r>
            </a:p>
            <a:p>
              <a:pPr algn="ctr" defTabSz="932597"/>
              <a:endParaRPr lang="en-US" sz="1224" kern="0" dirty="0">
                <a:solidFill>
                  <a:sysClr val="windowText" lastClr="000000"/>
                </a:solidFill>
              </a:endParaRPr>
            </a:p>
          </p:txBody>
        </p:sp>
        <p:pic>
          <p:nvPicPr>
            <p:cNvPr id="93" name="Picture 9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9256989" y="2075946"/>
              <a:ext cx="594662" cy="594662"/>
            </a:xfrm>
            <a:prstGeom prst="rect">
              <a:avLst/>
            </a:prstGeom>
          </p:spPr>
        </p:pic>
      </p:grpSp>
      <p:grpSp>
        <p:nvGrpSpPr>
          <p:cNvPr id="99" name="Group 98"/>
          <p:cNvGrpSpPr/>
          <p:nvPr/>
        </p:nvGrpSpPr>
        <p:grpSpPr>
          <a:xfrm>
            <a:off x="6604707" y="3662862"/>
            <a:ext cx="1419824" cy="1298789"/>
            <a:chOff x="6724574" y="3591367"/>
            <a:chExt cx="1392111" cy="1273438"/>
          </a:xfrm>
        </p:grpSpPr>
        <p:sp>
          <p:nvSpPr>
            <p:cNvPr id="22" name="Rectangle 21"/>
            <p:cNvSpPr/>
            <p:nvPr/>
          </p:nvSpPr>
          <p:spPr>
            <a:xfrm>
              <a:off x="6724574" y="3591367"/>
              <a:ext cx="1392111" cy="1273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Storage</a:t>
              </a:r>
            </a:p>
            <a:p>
              <a:pPr algn="ctr" defTabSz="932597"/>
              <a:endParaRPr lang="en-US" sz="1122" kern="0" dirty="0">
                <a:solidFill>
                  <a:sysClr val="windowText" lastClr="000000"/>
                </a:solidFill>
              </a:endParaRPr>
            </a:p>
          </p:txBody>
        </p:sp>
        <p:pic>
          <p:nvPicPr>
            <p:cNvPr id="94" name="Picture 93"/>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p:spPr>
        </p:pic>
      </p:grpSp>
      <p:sp>
        <p:nvSpPr>
          <p:cNvPr id="103" name="Left-Right Arrow 102"/>
          <p:cNvSpPr/>
          <p:nvPr/>
        </p:nvSpPr>
        <p:spPr>
          <a:xfrm rot="10800000">
            <a:off x="9832245" y="5608779"/>
            <a:ext cx="831400" cy="246882"/>
          </a:xfrm>
          <a:prstGeom prst="leftRightArrow">
            <a:avLst>
              <a:gd name="adj1" fmla="val 50708"/>
              <a:gd name="adj2" fmla="val 4161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05" name="Rectangle 104"/>
          <p:cNvSpPr/>
          <p:nvPr/>
        </p:nvSpPr>
        <p:spPr>
          <a:xfrm>
            <a:off x="10246691" y="3671096"/>
            <a:ext cx="1415088" cy="12900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632" kern="0" dirty="0">
                <a:solidFill>
                  <a:sysClr val="windowText" lastClr="000000"/>
                </a:solidFill>
              </a:rPr>
              <a:t>App Insights</a:t>
            </a:r>
          </a:p>
          <a:p>
            <a:pPr algn="ctr" defTabSz="932597"/>
            <a:r>
              <a:rPr lang="en-US" sz="1632" kern="0" dirty="0">
                <a:solidFill>
                  <a:sysClr val="windowText" lastClr="000000"/>
                </a:solidFill>
              </a:rPr>
              <a:t>HockeyApp</a:t>
            </a:r>
          </a:p>
        </p:txBody>
      </p:sp>
      <p:pic>
        <p:nvPicPr>
          <p:cNvPr id="107" name="Picture 106"/>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10618616" y="3768791"/>
            <a:ext cx="591607" cy="591607"/>
          </a:xfrm>
          <a:prstGeom prst="rect">
            <a:avLst/>
          </a:prstGeom>
        </p:spPr>
      </p:pic>
      <p:sp>
        <p:nvSpPr>
          <p:cNvPr id="108" name="Right Arrow 107"/>
          <p:cNvSpPr/>
          <p:nvPr/>
        </p:nvSpPr>
        <p:spPr>
          <a:xfrm>
            <a:off x="9856455" y="4192696"/>
            <a:ext cx="372659" cy="246881"/>
          </a:xfrm>
          <a:prstGeom prst="rightArrow">
            <a:avLst/>
          </a:prstGeom>
          <a:solidFill>
            <a:srgbClr val="7030A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09" name="Right Arrow 108"/>
          <p:cNvSpPr/>
          <p:nvPr/>
        </p:nvSpPr>
        <p:spPr>
          <a:xfrm flipH="1">
            <a:off x="6227761" y="4192696"/>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0" name="Right Arrow 109"/>
          <p:cNvSpPr/>
          <p:nvPr/>
        </p:nvSpPr>
        <p:spPr>
          <a:xfrm>
            <a:off x="265630" y="5030031"/>
            <a:ext cx="504594"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1" name="TextBox 110"/>
          <p:cNvSpPr txBox="1"/>
          <p:nvPr/>
        </p:nvSpPr>
        <p:spPr>
          <a:xfrm>
            <a:off x="867004" y="5001955"/>
            <a:ext cx="2231148" cy="318286"/>
          </a:xfrm>
          <a:prstGeom prst="rect">
            <a:avLst/>
          </a:prstGeom>
          <a:noFill/>
        </p:spPr>
        <p:txBody>
          <a:bodyPr wrap="square" rtlCol="0">
            <a:spAutoFit/>
          </a:bodyPr>
          <a:lstStyle/>
          <a:p>
            <a:pPr defTabSz="932597"/>
            <a:r>
              <a:rPr lang="en-US" sz="1428" kern="0" dirty="0">
                <a:solidFill>
                  <a:sysClr val="windowText" lastClr="000000"/>
                </a:solidFill>
              </a:rPr>
              <a:t>Car telemetry (processed)</a:t>
            </a:r>
          </a:p>
        </p:txBody>
      </p:sp>
      <p:sp>
        <p:nvSpPr>
          <p:cNvPr id="112" name="Title 111"/>
          <p:cNvSpPr>
            <a:spLocks noGrp="1"/>
          </p:cNvSpPr>
          <p:nvPr>
            <p:ph type="title"/>
          </p:nvPr>
        </p:nvSpPr>
        <p:spPr>
          <a:xfrm>
            <a:off x="882" y="0"/>
            <a:ext cx="10724938" cy="1351952"/>
          </a:xfrm>
        </p:spPr>
        <p:txBody>
          <a:bodyPr/>
          <a:lstStyle/>
          <a:p>
            <a:r>
              <a:rPr lang="en-US" dirty="0"/>
              <a:t>Data flow</a:t>
            </a:r>
          </a:p>
        </p:txBody>
      </p:sp>
      <p:sp>
        <p:nvSpPr>
          <p:cNvPr id="113" name="Left-Right Arrow 112"/>
          <p:cNvSpPr/>
          <p:nvPr/>
        </p:nvSpPr>
        <p:spPr>
          <a:xfrm rot="10800000">
            <a:off x="8024531" y="2516045"/>
            <a:ext cx="372660" cy="246882"/>
          </a:xfrm>
          <a:prstGeom prst="leftRightArrow">
            <a:avLst>
              <a:gd name="adj1" fmla="val 50708"/>
              <a:gd name="adj2" fmla="val 416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7" name="Right Arrow 116"/>
          <p:cNvSpPr/>
          <p:nvPr/>
        </p:nvSpPr>
        <p:spPr>
          <a:xfrm>
            <a:off x="265629" y="6248948"/>
            <a:ext cx="504594" cy="246881"/>
          </a:xfrm>
          <a:prstGeom prst="rightArrow">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8" name="TextBox 117"/>
          <p:cNvSpPr txBox="1"/>
          <p:nvPr/>
        </p:nvSpPr>
        <p:spPr>
          <a:xfrm>
            <a:off x="857779" y="6220668"/>
            <a:ext cx="2783342" cy="312073"/>
          </a:xfrm>
          <a:prstGeom prst="rect">
            <a:avLst/>
          </a:prstGeom>
          <a:noFill/>
        </p:spPr>
        <p:txBody>
          <a:bodyPr wrap="square" rtlCol="0">
            <a:spAutoFit/>
          </a:bodyPr>
          <a:lstStyle/>
          <a:p>
            <a:pPr defTabSz="932597"/>
            <a:r>
              <a:rPr lang="en-US" sz="1428" kern="0" dirty="0">
                <a:solidFill>
                  <a:sysClr val="windowText" lastClr="000000"/>
                </a:solidFill>
              </a:rPr>
              <a:t>Notifications (via Notification Hub)</a:t>
            </a:r>
          </a:p>
        </p:txBody>
      </p:sp>
      <p:sp>
        <p:nvSpPr>
          <p:cNvPr id="120" name="Right Arrow 119"/>
          <p:cNvSpPr/>
          <p:nvPr/>
        </p:nvSpPr>
        <p:spPr>
          <a:xfrm>
            <a:off x="265628" y="6552327"/>
            <a:ext cx="504594" cy="246881"/>
          </a:xfrm>
          <a:prstGeom prst="rightArrow">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21" name="TextBox 120"/>
          <p:cNvSpPr txBox="1"/>
          <p:nvPr/>
        </p:nvSpPr>
        <p:spPr>
          <a:xfrm>
            <a:off x="850010" y="6520021"/>
            <a:ext cx="2783342" cy="318286"/>
          </a:xfrm>
          <a:prstGeom prst="rect">
            <a:avLst/>
          </a:prstGeom>
          <a:noFill/>
        </p:spPr>
        <p:txBody>
          <a:bodyPr wrap="square" rtlCol="0">
            <a:spAutoFit/>
          </a:bodyPr>
          <a:lstStyle/>
          <a:p>
            <a:pPr defTabSz="932597"/>
            <a:r>
              <a:rPr lang="en-US" sz="1428" kern="0" dirty="0">
                <a:solidFill>
                  <a:sysClr val="windowText" lastClr="000000"/>
                </a:solidFill>
              </a:rPr>
              <a:t>User’s ratings on trips</a:t>
            </a:r>
          </a:p>
        </p:txBody>
      </p:sp>
      <p:grpSp>
        <p:nvGrpSpPr>
          <p:cNvPr id="65" name="Group 64"/>
          <p:cNvGrpSpPr/>
          <p:nvPr/>
        </p:nvGrpSpPr>
        <p:grpSpPr>
          <a:xfrm>
            <a:off x="4807937" y="331026"/>
            <a:ext cx="1419824" cy="1298789"/>
            <a:chOff x="6724574" y="3591367"/>
            <a:chExt cx="1392111" cy="1273438"/>
          </a:xfrm>
        </p:grpSpPr>
        <p:sp>
          <p:nvSpPr>
            <p:cNvPr id="66" name="Rectangle 65"/>
            <p:cNvSpPr/>
            <p:nvPr/>
          </p:nvSpPr>
          <p:spPr>
            <a:xfrm>
              <a:off x="6724574" y="3591367"/>
              <a:ext cx="1392111" cy="1273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Archive storage</a:t>
              </a:r>
              <a:endParaRPr lang="en-US" sz="1122" kern="0" dirty="0">
                <a:solidFill>
                  <a:schemeClr val="bg1"/>
                </a:solidFill>
              </a:endParaRPr>
            </a:p>
          </p:txBody>
        </p:sp>
        <p:pic>
          <p:nvPicPr>
            <p:cNvPr id="67" name="Picture 66"/>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p:spPr>
        </p:pic>
      </p:grpSp>
      <p:sp>
        <p:nvSpPr>
          <p:cNvPr id="2" name="Rectangle 1"/>
          <p:cNvSpPr/>
          <p:nvPr/>
        </p:nvSpPr>
        <p:spPr>
          <a:xfrm>
            <a:off x="1998526" y="2482560"/>
            <a:ext cx="395220" cy="3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84" name="Right Arrow 83"/>
          <p:cNvSpPr/>
          <p:nvPr/>
        </p:nvSpPr>
        <p:spPr>
          <a:xfrm rot="10800000" flipV="1">
            <a:off x="6223976" y="4477704"/>
            <a:ext cx="372659" cy="246881"/>
          </a:xfrm>
          <a:prstGeom prst="right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pic>
        <p:nvPicPr>
          <p:cNvPr id="68" name="Picture 67"/>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0523791" y="5334308"/>
            <a:ext cx="795824" cy="795824"/>
          </a:xfrm>
          <a:prstGeom prst="rect">
            <a:avLst/>
          </a:prstGeom>
        </p:spPr>
      </p:pic>
      <p:pic>
        <p:nvPicPr>
          <p:cNvPr id="86" name="Picture 85"/>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798224" y="2242970"/>
            <a:ext cx="795824" cy="795824"/>
          </a:xfrm>
          <a:prstGeom prst="rect">
            <a:avLst/>
          </a:prstGeom>
        </p:spPr>
      </p:pic>
      <p:sp>
        <p:nvSpPr>
          <p:cNvPr id="63" name="Right Arrow 62"/>
          <p:cNvSpPr/>
          <p:nvPr/>
        </p:nvSpPr>
        <p:spPr>
          <a:xfrm rot="16200000" flipV="1">
            <a:off x="5356401" y="1681791"/>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72" name="Rectangle 71"/>
          <p:cNvSpPr/>
          <p:nvPr/>
        </p:nvSpPr>
        <p:spPr>
          <a:xfrm>
            <a:off x="8392902" y="321243"/>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Power BI</a:t>
            </a:r>
          </a:p>
          <a:p>
            <a:pPr algn="ctr" defTabSz="932597">
              <a:defRPr/>
            </a:pPr>
            <a:endParaRPr lang="en-US" sz="1224" kern="0" dirty="0">
              <a:solidFill>
                <a:schemeClr val="bg1"/>
              </a:solidFill>
            </a:endParaRPr>
          </a:p>
        </p:txBody>
      </p:sp>
      <p:sp>
        <p:nvSpPr>
          <p:cNvPr id="77" name="Rectangle 76"/>
          <p:cNvSpPr/>
          <p:nvPr/>
        </p:nvSpPr>
        <p:spPr>
          <a:xfrm>
            <a:off x="6587199" y="321127"/>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SQL Data Warehouse</a:t>
            </a:r>
            <a:endParaRPr lang="en-US" sz="1224" kern="0" dirty="0">
              <a:solidFill>
                <a:schemeClr val="bg1"/>
              </a:solidFill>
            </a:endParaRPr>
          </a:p>
        </p:txBody>
      </p:sp>
      <p:pic>
        <p:nvPicPr>
          <p:cNvPr id="82" name="Picture 81"/>
          <p:cNvPicPr>
            <a:picLocks noChangeAspect="1"/>
          </p:cNvPicPr>
          <p:nvPr/>
        </p:nvPicPr>
        <p:blipFill>
          <a:blip r:embed="rId13" cstate="print">
            <a:biLevel thresh="50000"/>
            <a:extLst>
              <a:ext uri="{28A0092B-C50C-407E-A947-70E740481C1C}">
                <a14:useLocalDpi xmlns:a14="http://schemas.microsoft.com/office/drawing/2010/main" val="0"/>
              </a:ext>
            </a:extLst>
          </a:blip>
          <a:stretch>
            <a:fillRect/>
          </a:stretch>
        </p:blipFill>
        <p:spPr>
          <a:xfrm>
            <a:off x="8737031" y="388820"/>
            <a:ext cx="795824" cy="795824"/>
          </a:xfrm>
          <a:prstGeom prst="rect">
            <a:avLst/>
          </a:prstGeom>
        </p:spPr>
      </p:pic>
      <p:pic>
        <p:nvPicPr>
          <p:cNvPr id="91" name="Picture 90"/>
          <p:cNvPicPr>
            <a:picLocks noChangeAspect="1"/>
          </p:cNvPicPr>
          <p:nvPr/>
        </p:nvPicPr>
        <p:blipFill>
          <a:blip r:embed="rId14" cstate="print">
            <a:biLevel thresh="50000"/>
            <a:extLst>
              <a:ext uri="{28A0092B-C50C-407E-A947-70E740481C1C}">
                <a14:useLocalDpi xmlns:a14="http://schemas.microsoft.com/office/drawing/2010/main" val="0"/>
              </a:ext>
            </a:extLst>
          </a:blip>
          <a:stretch>
            <a:fillRect/>
          </a:stretch>
        </p:blipFill>
        <p:spPr>
          <a:xfrm>
            <a:off x="6986379" y="388820"/>
            <a:ext cx="656477" cy="656477"/>
          </a:xfrm>
          <a:prstGeom prst="rect">
            <a:avLst/>
          </a:prstGeom>
        </p:spPr>
      </p:pic>
      <p:sp>
        <p:nvSpPr>
          <p:cNvPr id="92" name="Right Arrow 91"/>
          <p:cNvSpPr/>
          <p:nvPr/>
        </p:nvSpPr>
        <p:spPr>
          <a:xfrm flipV="1">
            <a:off x="6232048" y="843048"/>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95" name="Right Arrow 94"/>
          <p:cNvSpPr/>
          <p:nvPr/>
        </p:nvSpPr>
        <p:spPr>
          <a:xfrm flipV="1">
            <a:off x="8046508" y="837762"/>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Tree>
    <p:extLst>
      <p:ext uri="{BB962C8B-B14F-4D97-AF65-F5344CB8AC3E}">
        <p14:creationId xmlns:p14="http://schemas.microsoft.com/office/powerpoint/2010/main" val="90817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ight Arrow 69"/>
          <p:cNvSpPr/>
          <p:nvPr/>
        </p:nvSpPr>
        <p:spPr>
          <a:xfrm rot="18975387">
            <a:off x="7428310" y="1884802"/>
            <a:ext cx="1114420"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2" name="Title 111"/>
          <p:cNvSpPr>
            <a:spLocks noGrp="1"/>
          </p:cNvSpPr>
          <p:nvPr>
            <p:ph type="title"/>
          </p:nvPr>
        </p:nvSpPr>
        <p:spPr>
          <a:xfrm>
            <a:off x="882" y="0"/>
            <a:ext cx="10724938" cy="1351952"/>
          </a:xfrm>
        </p:spPr>
        <p:txBody>
          <a:bodyPr/>
          <a:lstStyle/>
          <a:p>
            <a:r>
              <a:rPr lang="en-US" dirty="0"/>
              <a:t>Data flow </a:t>
            </a:r>
            <a:br>
              <a:rPr lang="en-US" dirty="0"/>
            </a:br>
            <a:r>
              <a:rPr lang="en-US" dirty="0"/>
              <a:t>car telemetry (hot)</a:t>
            </a:r>
          </a:p>
        </p:txBody>
      </p:sp>
      <p:sp>
        <p:nvSpPr>
          <p:cNvPr id="16" name="Right Arrow 15"/>
          <p:cNvSpPr/>
          <p:nvPr/>
        </p:nvSpPr>
        <p:spPr>
          <a:xfrm>
            <a:off x="1102244" y="2518302"/>
            <a:ext cx="3702986"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r>
              <a:rPr lang="en-US" sz="1836" kern="0" dirty="0">
                <a:solidFill>
                  <a:sysClr val="windowText" lastClr="000000"/>
                </a:solidFill>
              </a:rPr>
              <a:t>IoT Hub</a:t>
            </a:r>
          </a:p>
        </p:txBody>
      </p:sp>
      <p:pic>
        <p:nvPicPr>
          <p:cNvPr id="6" name="Picture 5" descr="Car, Silhouette, Vehicle, Auto, Sedan"/>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70138" y="2445194"/>
            <a:ext cx="1270928" cy="635465"/>
          </a:xfrm>
          <a:prstGeom prst="rect">
            <a:avLst/>
          </a:prstGeom>
        </p:spPr>
      </p:pic>
      <p:sp>
        <p:nvSpPr>
          <p:cNvPr id="7" name="Rounded Rectangle 6"/>
          <p:cNvSpPr/>
          <p:nvPr/>
        </p:nvSpPr>
        <p:spPr>
          <a:xfrm>
            <a:off x="987500" y="2445194"/>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r>
              <a:rPr lang="en-US" sz="1836" kern="0" dirty="0">
                <a:solidFill>
                  <a:sysClr val="windowText" lastClr="000000"/>
                </a:solidFill>
              </a:rPr>
              <a:t>OBD</a:t>
            </a:r>
          </a:p>
        </p:txBody>
      </p:sp>
      <p:sp>
        <p:nvSpPr>
          <p:cNvPr id="12" name="TextBox 11"/>
          <p:cNvSpPr txBox="1"/>
          <p:nvPr/>
        </p:nvSpPr>
        <p:spPr>
          <a:xfrm>
            <a:off x="1606774" y="2995758"/>
            <a:ext cx="2034347" cy="542399"/>
          </a:xfrm>
          <a:prstGeom prst="rect">
            <a:avLst/>
          </a:prstGeom>
          <a:noFill/>
        </p:spPr>
        <p:txBody>
          <a:bodyPr wrap="square" rtlCol="0">
            <a:spAutoFit/>
          </a:bodyPr>
          <a:lstStyle/>
          <a:p>
            <a:pPr defTabSz="932597"/>
            <a:r>
              <a:rPr lang="en-US" sz="1428" kern="0" dirty="0">
                <a:solidFill>
                  <a:sysClr val="windowText" lastClr="000000"/>
                </a:solidFill>
              </a:rPr>
              <a:t>mobile phone</a:t>
            </a:r>
          </a:p>
          <a:p>
            <a:pPr defTabSz="932597"/>
            <a:r>
              <a:rPr lang="en-US" sz="1428" kern="0" dirty="0">
                <a:solidFill>
                  <a:sysClr val="windowText" lastClr="000000"/>
                </a:solidFill>
              </a:rPr>
              <a:t>(field gateway)</a:t>
            </a:r>
          </a:p>
        </p:txBody>
      </p:sp>
      <p:sp>
        <p:nvSpPr>
          <p:cNvPr id="27" name="Rectangle 26"/>
          <p:cNvSpPr/>
          <p:nvPr/>
        </p:nvSpPr>
        <p:spPr>
          <a:xfrm>
            <a:off x="4805230" y="5334444"/>
            <a:ext cx="5019247" cy="1277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p:txBody>
      </p:sp>
      <p:sp>
        <p:nvSpPr>
          <p:cNvPr id="5" name="Rectangle 4"/>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Stream Analytics</a:t>
            </a:r>
          </a:p>
          <a:p>
            <a:pPr algn="ctr" defTabSz="932597"/>
            <a:endParaRPr lang="en-US" sz="1428" kern="0" dirty="0">
              <a:solidFill>
                <a:sysClr val="windowText" lastClr="000000"/>
              </a:solidFill>
            </a:endParaRPr>
          </a:p>
        </p:txBody>
      </p:sp>
      <p:sp>
        <p:nvSpPr>
          <p:cNvPr id="50" name="TextBox 49"/>
          <p:cNvSpPr txBox="1"/>
          <p:nvPr/>
        </p:nvSpPr>
        <p:spPr>
          <a:xfrm>
            <a:off x="9944288" y="6072818"/>
            <a:ext cx="2034347" cy="542399"/>
          </a:xfrm>
          <a:prstGeom prst="rect">
            <a:avLst/>
          </a:prstGeom>
          <a:noFill/>
        </p:spPr>
        <p:txBody>
          <a:bodyPr wrap="square" rtlCol="0">
            <a:spAutoFit/>
          </a:bodyPr>
          <a:lstStyle/>
          <a:p>
            <a:pPr algn="ctr" defTabSz="932597"/>
            <a:r>
              <a:rPr lang="en-US" sz="1428" kern="0" dirty="0">
                <a:solidFill>
                  <a:sysClr val="windowText" lastClr="000000"/>
                </a:solidFill>
              </a:rPr>
              <a:t>mobile phone</a:t>
            </a:r>
          </a:p>
          <a:p>
            <a:pPr algn="ctr" defTabSz="932597"/>
            <a:r>
              <a:rPr lang="en-US" sz="1428" kern="0" dirty="0">
                <a:solidFill>
                  <a:sysClr val="windowText" lastClr="000000"/>
                </a:solidFill>
              </a:rPr>
              <a:t>(UX)</a:t>
            </a:r>
          </a:p>
        </p:txBody>
      </p:sp>
      <p:pic>
        <p:nvPicPr>
          <p:cNvPr id="64" name="Picture 63"/>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3396083" y="2954254"/>
            <a:ext cx="666583" cy="666583"/>
          </a:xfrm>
          <a:prstGeom prst="rect">
            <a:avLst/>
          </a:prstGeom>
        </p:spPr>
      </p:pic>
      <p:grpSp>
        <p:nvGrpSpPr>
          <p:cNvPr id="100" name="Group 99"/>
          <p:cNvGrpSpPr/>
          <p:nvPr/>
        </p:nvGrpSpPr>
        <p:grpSpPr>
          <a:xfrm>
            <a:off x="4805230" y="3665143"/>
            <a:ext cx="1415088" cy="1290081"/>
            <a:chOff x="4710573" y="3593604"/>
            <a:chExt cx="1387467" cy="1264900"/>
          </a:xfrm>
          <a:solidFill>
            <a:schemeClr val="bg1">
              <a:lumMod val="75000"/>
            </a:schemeClr>
          </a:solidFill>
        </p:grpSpPr>
        <p:sp>
          <p:nvSpPr>
            <p:cNvPr id="25" name="Rectangle 24"/>
            <p:cNvSpPr/>
            <p:nvPr/>
          </p:nvSpPr>
          <p:spPr>
            <a:xfrm>
              <a:off x="4710573" y="3593604"/>
              <a:ext cx="1387467" cy="1264900"/>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Machine Learning</a:t>
              </a:r>
            </a:p>
          </p:txBody>
        </p:sp>
        <p:pic>
          <p:nvPicPr>
            <p:cNvPr id="47" name="Picture 4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10352" y="3669260"/>
              <a:ext cx="583630" cy="583630"/>
            </a:xfrm>
            <a:prstGeom prst="rect">
              <a:avLst/>
            </a:prstGeom>
            <a:grpFill/>
            <a:ln>
              <a:solidFill>
                <a:schemeClr val="bg1">
                  <a:lumMod val="75000"/>
                </a:schemeClr>
              </a:solidFill>
            </a:ln>
          </p:spPr>
        </p:pic>
      </p:grpSp>
      <p:grpSp>
        <p:nvGrpSpPr>
          <p:cNvPr id="98" name="Group 97"/>
          <p:cNvGrpSpPr/>
          <p:nvPr/>
        </p:nvGrpSpPr>
        <p:grpSpPr>
          <a:xfrm>
            <a:off x="8440649" y="3663888"/>
            <a:ext cx="1415088" cy="1290082"/>
            <a:chOff x="8877689" y="3593604"/>
            <a:chExt cx="1387467" cy="1264901"/>
          </a:xfrm>
          <a:solidFill>
            <a:schemeClr val="bg1">
              <a:lumMod val="75000"/>
            </a:schemeClr>
          </a:solidFill>
        </p:grpSpPr>
        <p:sp>
          <p:nvSpPr>
            <p:cNvPr id="19" name="Rectangle 18"/>
            <p:cNvSpPr/>
            <p:nvPr/>
          </p:nvSpPr>
          <p:spPr>
            <a:xfrm>
              <a:off x="8877689" y="3593604"/>
              <a:ext cx="1387467" cy="126490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Processing unit</a:t>
              </a:r>
            </a:p>
          </p:txBody>
        </p:sp>
        <p:pic>
          <p:nvPicPr>
            <p:cNvPr id="78" name="Picture 77"/>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72739" y="3696460"/>
              <a:ext cx="633572" cy="578396"/>
            </a:xfrm>
            <a:prstGeom prst="rect">
              <a:avLst/>
            </a:prstGeom>
            <a:grpFill/>
            <a:ln>
              <a:solidFill>
                <a:schemeClr val="bg1">
                  <a:lumMod val="75000"/>
                </a:schemeClr>
              </a:solidFill>
            </a:ln>
          </p:spPr>
        </p:pic>
      </p:grpSp>
      <p:sp>
        <p:nvSpPr>
          <p:cNvPr id="87" name="Right Arrow 86"/>
          <p:cNvSpPr/>
          <p:nvPr/>
        </p:nvSpPr>
        <p:spPr>
          <a:xfrm rot="5400000">
            <a:off x="7158938" y="3349489"/>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89" name="Right Arrow 88"/>
          <p:cNvSpPr/>
          <p:nvPr/>
        </p:nvSpPr>
        <p:spPr>
          <a:xfrm rot="5400000">
            <a:off x="7125921" y="5017465"/>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grpSp>
        <p:nvGrpSpPr>
          <p:cNvPr id="102" name="Group 101"/>
          <p:cNvGrpSpPr/>
          <p:nvPr/>
        </p:nvGrpSpPr>
        <p:grpSpPr>
          <a:xfrm>
            <a:off x="8409389" y="1986090"/>
            <a:ext cx="1454838" cy="1298578"/>
            <a:chOff x="8832993" y="1963960"/>
            <a:chExt cx="1426441" cy="1273231"/>
          </a:xfrm>
          <a:solidFill>
            <a:schemeClr val="bg1">
              <a:lumMod val="75000"/>
            </a:schemeClr>
          </a:solidFill>
        </p:grpSpPr>
        <p:sp>
          <p:nvSpPr>
            <p:cNvPr id="83" name="Rectangle 82"/>
            <p:cNvSpPr/>
            <p:nvPr/>
          </p:nvSpPr>
          <p:spPr>
            <a:xfrm>
              <a:off x="8832993" y="1963960"/>
              <a:ext cx="1426441" cy="127323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Event Hub</a:t>
              </a:r>
            </a:p>
            <a:p>
              <a:pPr algn="ctr" defTabSz="932597"/>
              <a:endParaRPr lang="en-US" sz="1224" kern="0" dirty="0">
                <a:solidFill>
                  <a:sysClr val="windowText" lastClr="000000"/>
                </a:solidFill>
              </a:endParaRPr>
            </a:p>
          </p:txBody>
        </p:sp>
        <p:pic>
          <p:nvPicPr>
            <p:cNvPr id="93" name="Picture 92"/>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56989" y="2075946"/>
              <a:ext cx="594662" cy="594662"/>
            </a:xfrm>
            <a:prstGeom prst="rect">
              <a:avLst/>
            </a:prstGeom>
            <a:grpFill/>
            <a:ln>
              <a:solidFill>
                <a:schemeClr val="bg1">
                  <a:lumMod val="75000"/>
                </a:schemeClr>
              </a:solidFill>
            </a:ln>
          </p:spPr>
        </p:pic>
      </p:grpSp>
      <p:sp>
        <p:nvSpPr>
          <p:cNvPr id="22" name="Rectangle 21"/>
          <p:cNvSpPr/>
          <p:nvPr/>
        </p:nvSpPr>
        <p:spPr>
          <a:xfrm>
            <a:off x="6604707" y="3662862"/>
            <a:ext cx="1419824" cy="1298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Storage</a:t>
            </a:r>
          </a:p>
          <a:p>
            <a:pPr algn="ctr" defTabSz="932597"/>
            <a:endParaRPr lang="en-US" sz="1122" kern="0" dirty="0">
              <a:solidFill>
                <a:sysClr val="windowText" lastClr="000000"/>
              </a:solidFill>
            </a:endParaRPr>
          </a:p>
        </p:txBody>
      </p:sp>
      <p:sp>
        <p:nvSpPr>
          <p:cNvPr id="103" name="Left-Right Arrow 102"/>
          <p:cNvSpPr/>
          <p:nvPr/>
        </p:nvSpPr>
        <p:spPr>
          <a:xfrm rot="10800000">
            <a:off x="9832245" y="5608779"/>
            <a:ext cx="831400" cy="246882"/>
          </a:xfrm>
          <a:prstGeom prst="leftRightArrow">
            <a:avLst>
              <a:gd name="adj1" fmla="val 50708"/>
              <a:gd name="adj2" fmla="val 4161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05" name="Rectangle 104"/>
          <p:cNvSpPr/>
          <p:nvPr/>
        </p:nvSpPr>
        <p:spPr>
          <a:xfrm>
            <a:off x="10246691" y="3671096"/>
            <a:ext cx="1415088" cy="1290082"/>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632" kern="0" dirty="0">
                <a:solidFill>
                  <a:sysClr val="windowText" lastClr="000000"/>
                </a:solidFill>
              </a:rPr>
              <a:t>App Insights</a:t>
            </a:r>
          </a:p>
          <a:p>
            <a:pPr algn="ctr" defTabSz="932597"/>
            <a:r>
              <a:rPr lang="en-US" sz="1632" kern="0" dirty="0">
                <a:solidFill>
                  <a:sysClr val="windowText" lastClr="000000"/>
                </a:solidFill>
              </a:rPr>
              <a:t>HockeyApp</a:t>
            </a:r>
          </a:p>
        </p:txBody>
      </p:sp>
      <p:pic>
        <p:nvPicPr>
          <p:cNvPr id="107" name="Picture 10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18616" y="3768791"/>
            <a:ext cx="591607" cy="591607"/>
          </a:xfrm>
          <a:prstGeom prst="rect">
            <a:avLst/>
          </a:prstGeom>
        </p:spPr>
      </p:pic>
      <p:sp>
        <p:nvSpPr>
          <p:cNvPr id="62" name="TextBox 61"/>
          <p:cNvSpPr txBox="1"/>
          <p:nvPr/>
        </p:nvSpPr>
        <p:spPr>
          <a:xfrm>
            <a:off x="6628583" y="6121858"/>
            <a:ext cx="1683634" cy="382308"/>
          </a:xfrm>
          <a:prstGeom prst="rect">
            <a:avLst/>
          </a:prstGeom>
          <a:noFill/>
        </p:spPr>
        <p:txBody>
          <a:bodyPr wrap="square" rtlCol="0">
            <a:spAutoFit/>
          </a:bodyPr>
          <a:lstStyle/>
          <a:p>
            <a:pPr defTabSz="932597"/>
            <a:r>
              <a:rPr lang="en-US" sz="1836" kern="0" dirty="0">
                <a:solidFill>
                  <a:schemeClr val="bg1"/>
                </a:solidFill>
              </a:rPr>
              <a:t>Mobile Apps</a:t>
            </a:r>
          </a:p>
        </p:txBody>
      </p:sp>
      <p:pic>
        <p:nvPicPr>
          <p:cNvPr id="46" name="Picture 45"/>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5945663" y="2031579"/>
            <a:ext cx="795824" cy="795824"/>
          </a:xfrm>
          <a:prstGeom prst="rect">
            <a:avLst/>
          </a:prstGeom>
        </p:spPr>
      </p:pic>
      <p:pic>
        <p:nvPicPr>
          <p:cNvPr id="94" name="Picture 93"/>
          <p:cNvPicPr>
            <a:picLocks noChangeAspect="1"/>
          </p:cNvPicPr>
          <p:nvPr/>
        </p:nvPicPr>
        <p:blipFill>
          <a:blip r:embed="rId10" cstate="print">
            <a:biLevel thresh="50000"/>
            <a:extLst>
              <a:ext uri="{28A0092B-C50C-407E-A947-70E740481C1C}">
                <a14:useLocalDpi xmlns:a14="http://schemas.microsoft.com/office/drawing/2010/main" val="0"/>
              </a:ext>
            </a:extLst>
          </a:blip>
          <a:stretch>
            <a:fillRect/>
          </a:stretch>
        </p:blipFill>
        <p:spPr>
          <a:xfrm>
            <a:off x="7016806" y="3741050"/>
            <a:ext cx="645392" cy="645392"/>
          </a:xfrm>
          <a:prstGeom prst="rect">
            <a:avLst/>
          </a:prstGeom>
        </p:spPr>
      </p:pic>
      <p:pic>
        <p:nvPicPr>
          <p:cNvPr id="61" name="Picture 60"/>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7016805" y="5482766"/>
            <a:ext cx="646185" cy="646185"/>
          </a:xfrm>
          <a:prstGeom prst="rect">
            <a:avLst/>
          </a:prstGeom>
        </p:spPr>
      </p:pic>
      <p:grpSp>
        <p:nvGrpSpPr>
          <p:cNvPr id="45" name="Group 44"/>
          <p:cNvGrpSpPr/>
          <p:nvPr/>
        </p:nvGrpSpPr>
        <p:grpSpPr>
          <a:xfrm>
            <a:off x="4807937" y="331026"/>
            <a:ext cx="1419824" cy="1298789"/>
            <a:chOff x="6724574" y="3591367"/>
            <a:chExt cx="1392111" cy="1273438"/>
          </a:xfrm>
          <a:solidFill>
            <a:schemeClr val="bg1">
              <a:lumMod val="75000"/>
            </a:schemeClr>
          </a:solidFill>
        </p:grpSpPr>
        <p:sp>
          <p:nvSpPr>
            <p:cNvPr id="48" name="Rectangle 47"/>
            <p:cNvSpPr/>
            <p:nvPr/>
          </p:nvSpPr>
          <p:spPr>
            <a:xfrm>
              <a:off x="6724574" y="3591367"/>
              <a:ext cx="1392111" cy="1273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Archive storage</a:t>
              </a:r>
              <a:endParaRPr lang="en-US" sz="1122" kern="0" dirty="0">
                <a:solidFill>
                  <a:schemeClr val="bg1"/>
                </a:solidFill>
              </a:endParaRPr>
            </a:p>
          </p:txBody>
        </p:sp>
        <p:pic>
          <p:nvPicPr>
            <p:cNvPr id="49" name="Picture 48"/>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a:grpFill/>
            <a:ln>
              <a:noFill/>
            </a:ln>
          </p:spPr>
        </p:pic>
      </p:grpSp>
      <p:sp>
        <p:nvSpPr>
          <p:cNvPr id="54" name="Rectangle 53"/>
          <p:cNvSpPr/>
          <p:nvPr/>
        </p:nvSpPr>
        <p:spPr>
          <a:xfrm>
            <a:off x="1998526" y="2482560"/>
            <a:ext cx="395220" cy="3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23" name="Group 22"/>
          <p:cNvGrpSpPr/>
          <p:nvPr/>
        </p:nvGrpSpPr>
        <p:grpSpPr>
          <a:xfrm>
            <a:off x="1452580" y="2598359"/>
            <a:ext cx="9211065" cy="3207500"/>
            <a:chOff x="1423363" y="2547642"/>
            <a:chExt cx="9031276" cy="3144893"/>
          </a:xfrm>
        </p:grpSpPr>
        <p:cxnSp>
          <p:nvCxnSpPr>
            <p:cNvPr id="10" name="Straight Connector 9"/>
            <p:cNvCxnSpPr/>
            <p:nvPr/>
          </p:nvCxnSpPr>
          <p:spPr>
            <a:xfrm flipV="1">
              <a:off x="1423363" y="2586104"/>
              <a:ext cx="5778479" cy="5233"/>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7168659" y="2547642"/>
              <a:ext cx="32368" cy="3144893"/>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103" idx="3"/>
            </p:cNvCxnSpPr>
            <p:nvPr/>
          </p:nvCxnSpPr>
          <p:spPr>
            <a:xfrm flipV="1">
              <a:off x="7171760" y="5620333"/>
              <a:ext cx="3282879" cy="13563"/>
            </a:xfrm>
            <a:prstGeom prst="line">
              <a:avLst/>
            </a:prstGeom>
            <a:ln w="76200">
              <a:solidFill>
                <a:srgbClr val="FF0000">
                  <a:alpha val="25098"/>
                </a:srgb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55" name="Right Arrow 54"/>
          <p:cNvSpPr/>
          <p:nvPr/>
        </p:nvSpPr>
        <p:spPr>
          <a:xfrm>
            <a:off x="265628" y="4732627"/>
            <a:ext cx="504594"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6" name="TextBox 55"/>
          <p:cNvSpPr txBox="1"/>
          <p:nvPr/>
        </p:nvSpPr>
        <p:spPr>
          <a:xfrm>
            <a:off x="902480" y="4698874"/>
            <a:ext cx="2034347" cy="318286"/>
          </a:xfrm>
          <a:prstGeom prst="rect">
            <a:avLst/>
          </a:prstGeom>
          <a:noFill/>
        </p:spPr>
        <p:txBody>
          <a:bodyPr wrap="square" rtlCol="0">
            <a:spAutoFit/>
          </a:bodyPr>
          <a:lstStyle/>
          <a:p>
            <a:pPr defTabSz="932597"/>
            <a:r>
              <a:rPr lang="en-US" sz="1428" kern="0" dirty="0">
                <a:solidFill>
                  <a:sysClr val="windowText" lastClr="000000"/>
                </a:solidFill>
              </a:rPr>
              <a:t>Car telemetry</a:t>
            </a:r>
          </a:p>
        </p:txBody>
      </p:sp>
      <p:sp>
        <p:nvSpPr>
          <p:cNvPr id="57" name="Right Arrow 56"/>
          <p:cNvSpPr/>
          <p:nvPr/>
        </p:nvSpPr>
        <p:spPr>
          <a:xfrm>
            <a:off x="265630" y="5030031"/>
            <a:ext cx="504594"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58" name="TextBox 57"/>
          <p:cNvSpPr txBox="1"/>
          <p:nvPr/>
        </p:nvSpPr>
        <p:spPr>
          <a:xfrm>
            <a:off x="867003" y="5001955"/>
            <a:ext cx="2236875" cy="318286"/>
          </a:xfrm>
          <a:prstGeom prst="rect">
            <a:avLst/>
          </a:prstGeom>
          <a:noFill/>
        </p:spPr>
        <p:txBody>
          <a:bodyPr wrap="square" rtlCol="0">
            <a:spAutoFit/>
          </a:bodyPr>
          <a:lstStyle/>
          <a:p>
            <a:pPr defTabSz="932597">
              <a:defRPr/>
            </a:pPr>
            <a:r>
              <a:rPr lang="en-US" sz="1428" kern="0" dirty="0">
                <a:solidFill>
                  <a:sysClr val="windowText" lastClr="000000"/>
                </a:solidFill>
              </a:rPr>
              <a:t>Car telemetry (processed)</a:t>
            </a:r>
          </a:p>
        </p:txBody>
      </p:sp>
      <p:sp>
        <p:nvSpPr>
          <p:cNvPr id="59" name="Right Arrow 58"/>
          <p:cNvSpPr/>
          <p:nvPr/>
        </p:nvSpPr>
        <p:spPr>
          <a:xfrm>
            <a:off x="265630" y="5335477"/>
            <a:ext cx="504594" cy="24688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0" name="TextBox 59"/>
          <p:cNvSpPr txBox="1"/>
          <p:nvPr/>
        </p:nvSpPr>
        <p:spPr>
          <a:xfrm>
            <a:off x="857779" y="5304330"/>
            <a:ext cx="2320591" cy="318286"/>
          </a:xfrm>
          <a:prstGeom prst="rect">
            <a:avLst/>
          </a:prstGeom>
          <a:noFill/>
        </p:spPr>
        <p:txBody>
          <a:bodyPr wrap="square" rtlCol="0">
            <a:spAutoFit/>
          </a:bodyPr>
          <a:lstStyle/>
          <a:p>
            <a:pPr defTabSz="932597"/>
            <a:r>
              <a:rPr lang="en-US" sz="1428" kern="0" dirty="0">
                <a:solidFill>
                  <a:sysClr val="windowText" lastClr="000000"/>
                </a:solidFill>
              </a:rPr>
              <a:t>Application data (metadata)</a:t>
            </a:r>
          </a:p>
        </p:txBody>
      </p:sp>
      <p:pic>
        <p:nvPicPr>
          <p:cNvPr id="66" name="Picture 65"/>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0523791" y="5334308"/>
            <a:ext cx="795824" cy="795824"/>
          </a:xfrm>
          <a:prstGeom prst="rect">
            <a:avLst/>
          </a:prstGeom>
        </p:spPr>
      </p:pic>
      <p:pic>
        <p:nvPicPr>
          <p:cNvPr id="67" name="Picture 66"/>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798224" y="2242970"/>
            <a:ext cx="795824" cy="795824"/>
          </a:xfrm>
          <a:prstGeom prst="rect">
            <a:avLst/>
          </a:prstGeom>
        </p:spPr>
      </p:pic>
      <p:sp>
        <p:nvSpPr>
          <p:cNvPr id="52" name="Rectangle 51"/>
          <p:cNvSpPr/>
          <p:nvPr/>
        </p:nvSpPr>
        <p:spPr>
          <a:xfrm>
            <a:off x="6587199" y="321127"/>
            <a:ext cx="1454838" cy="1298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SQL Data Warehouse</a:t>
            </a:r>
            <a:endParaRPr lang="en-US" sz="1224" kern="0" dirty="0">
              <a:solidFill>
                <a:schemeClr val="bg1"/>
              </a:solidFill>
            </a:endParaRPr>
          </a:p>
        </p:txBody>
      </p:sp>
      <p:pic>
        <p:nvPicPr>
          <p:cNvPr id="63" name="Picture 62"/>
          <p:cNvPicPr>
            <a:picLocks noChangeAspect="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86379" y="388820"/>
            <a:ext cx="656477" cy="656477"/>
          </a:xfrm>
          <a:prstGeom prst="rect">
            <a:avLst/>
          </a:prstGeom>
        </p:spPr>
      </p:pic>
      <p:sp>
        <p:nvSpPr>
          <p:cNvPr id="65" name="Rectangle 64"/>
          <p:cNvSpPr/>
          <p:nvPr/>
        </p:nvSpPr>
        <p:spPr>
          <a:xfrm>
            <a:off x="8392902" y="321243"/>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Power BI</a:t>
            </a:r>
          </a:p>
          <a:p>
            <a:pPr algn="ctr" defTabSz="932597">
              <a:defRPr/>
            </a:pPr>
            <a:endParaRPr lang="en-US" sz="1224" kern="0" dirty="0">
              <a:solidFill>
                <a:schemeClr val="bg1"/>
              </a:solidFill>
            </a:endParaRPr>
          </a:p>
        </p:txBody>
      </p:sp>
      <p:pic>
        <p:nvPicPr>
          <p:cNvPr id="68" name="Picture 67"/>
          <p:cNvPicPr>
            <a:picLocks noChangeAspect="1"/>
          </p:cNvPicPr>
          <p:nvPr/>
        </p:nvPicPr>
        <p:blipFill>
          <a:blip r:embed="rId14" cstate="print">
            <a:biLevel thresh="50000"/>
            <a:extLst>
              <a:ext uri="{28A0092B-C50C-407E-A947-70E740481C1C}">
                <a14:useLocalDpi xmlns:a14="http://schemas.microsoft.com/office/drawing/2010/main" val="0"/>
              </a:ext>
            </a:extLst>
          </a:blip>
          <a:stretch>
            <a:fillRect/>
          </a:stretch>
        </p:blipFill>
        <p:spPr>
          <a:xfrm>
            <a:off x="8737031" y="388820"/>
            <a:ext cx="795824" cy="795824"/>
          </a:xfrm>
          <a:prstGeom prst="rect">
            <a:avLst/>
          </a:prstGeom>
        </p:spPr>
      </p:pic>
      <p:cxnSp>
        <p:nvCxnSpPr>
          <p:cNvPr id="69" name="Straight Connector 68"/>
          <p:cNvCxnSpPr/>
          <p:nvPr/>
        </p:nvCxnSpPr>
        <p:spPr>
          <a:xfrm flipV="1">
            <a:off x="7312250" y="975383"/>
            <a:ext cx="1715205" cy="1622976"/>
          </a:xfrm>
          <a:prstGeom prst="line">
            <a:avLst/>
          </a:prstGeom>
          <a:ln w="76200">
            <a:solidFill>
              <a:srgbClr val="FF0000">
                <a:alpha val="25098"/>
              </a:srgb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774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Market Growth</a:t>
            </a:r>
          </a:p>
        </p:txBody>
      </p:sp>
      <p:sp>
        <p:nvSpPr>
          <p:cNvPr id="3" name="Text Placeholder 2"/>
          <p:cNvSpPr>
            <a:spLocks noGrp="1"/>
          </p:cNvSpPr>
          <p:nvPr>
            <p:ph type="body" sz="quarter" idx="10"/>
          </p:nvPr>
        </p:nvSpPr>
        <p:spPr>
          <a:xfrm>
            <a:off x="274638" y="906462"/>
            <a:ext cx="11887200" cy="572464"/>
          </a:xfrm>
        </p:spPr>
        <p:txBody>
          <a:bodyPr vert="horz" wrap="square" lIns="146304" tIns="91440" rIns="146304" bIns="91440" rtlCol="0">
            <a:spAutoFit/>
          </a:bodyPr>
          <a:lstStyle/>
          <a:p>
            <a:r>
              <a:rPr lang="en-US" sz="2800" dirty="0">
                <a:solidFill>
                  <a:schemeClr val="tx2"/>
                </a:solidFill>
              </a:rPr>
              <a:t>Explosion in Devices and Data</a:t>
            </a:r>
          </a:p>
        </p:txBody>
      </p:sp>
      <p:pic>
        <p:nvPicPr>
          <p:cNvPr id="4" name="Picture 3"/>
          <p:cNvPicPr/>
          <p:nvPr/>
        </p:nvPicPr>
        <p:blipFill rotWithShape="1">
          <a:blip r:embed="rId3">
            <a:extLst>
              <a:ext uri="{28A0092B-C50C-407E-A947-70E740481C1C}">
                <a14:useLocalDpi xmlns:a14="http://schemas.microsoft.com/office/drawing/2010/main" val="0"/>
              </a:ext>
            </a:extLst>
          </a:blip>
          <a:srcRect l="3846" t="11550" r="5768" b="11740"/>
          <a:stretch/>
        </p:blipFill>
        <p:spPr bwMode="auto">
          <a:xfrm>
            <a:off x="6523037" y="2582862"/>
            <a:ext cx="5323054" cy="3057013"/>
          </a:xfrm>
          <a:prstGeom prst="rect">
            <a:avLst/>
          </a:prstGeom>
          <a:noFill/>
          <a:ln>
            <a:noFill/>
          </a:ln>
          <a:extLst>
            <a:ext uri="{53640926-AAD7-44D8-BBD7-CCE9431645EC}">
              <a14:shadowObscured xmlns:a14="http://schemas.microsoft.com/office/drawing/2010/main"/>
            </a:ext>
          </a:extLst>
        </p:spPr>
      </p:pic>
      <p:pic>
        <p:nvPicPr>
          <p:cNvPr id="5" name="Picture 4"/>
          <p:cNvPicPr/>
          <p:nvPr/>
        </p:nvPicPr>
        <p:blipFill rotWithShape="1">
          <a:blip r:embed="rId4">
            <a:extLst>
              <a:ext uri="{28A0092B-C50C-407E-A947-70E740481C1C}">
                <a14:useLocalDpi xmlns:a14="http://schemas.microsoft.com/office/drawing/2010/main" val="0"/>
              </a:ext>
            </a:extLst>
          </a:blip>
          <a:srcRect t="9210" r="2963"/>
          <a:stretch/>
        </p:blipFill>
        <p:spPr bwMode="auto">
          <a:xfrm>
            <a:off x="274638" y="2812177"/>
            <a:ext cx="5378822" cy="3048000"/>
          </a:xfrm>
          <a:prstGeom prst="rect">
            <a:avLst/>
          </a:prstGeom>
          <a:noFill/>
          <a:ln>
            <a:noFill/>
          </a:ln>
          <a:extLst>
            <a:ext uri="{53640926-AAD7-44D8-BBD7-CCE9431645EC}">
              <a14:shadowObscured xmlns:a14="http://schemas.microsoft.com/office/drawing/2010/main"/>
            </a:ext>
          </a:extLst>
        </p:spPr>
      </p:pic>
      <p:sp>
        <p:nvSpPr>
          <p:cNvPr id="6" name="Rectangle 5"/>
          <p:cNvSpPr/>
          <p:nvPr/>
        </p:nvSpPr>
        <p:spPr>
          <a:xfrm>
            <a:off x="253711" y="6557628"/>
            <a:ext cx="9220200" cy="415498"/>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1 ISS Connected Device Market Sizing. Analyst estimates range from 22-75B connected devices by 2020.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505050"/>
                </a:solidFill>
                <a:effectLst/>
                <a:uLnTx/>
                <a:uFillTx/>
                <a:latin typeface="Segoe UI"/>
                <a:ea typeface="+mn-ea"/>
                <a:cs typeface="+mn-cs"/>
              </a:rPr>
              <a:t>2 Digital Universe Forecast. IDC, April 2014 </a:t>
            </a:r>
          </a:p>
        </p:txBody>
      </p:sp>
      <p:sp>
        <p:nvSpPr>
          <p:cNvPr id="7" name="Rectangle 6"/>
          <p:cNvSpPr/>
          <p:nvPr/>
        </p:nvSpPr>
        <p:spPr>
          <a:xfrm>
            <a:off x="1112484" y="1997944"/>
            <a:ext cx="3703130" cy="40011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Worldwide Connected Devices </a:t>
            </a:r>
          </a:p>
        </p:txBody>
      </p:sp>
      <p:sp>
        <p:nvSpPr>
          <p:cNvPr id="8" name="Rectangle 7"/>
          <p:cNvSpPr/>
          <p:nvPr/>
        </p:nvSpPr>
        <p:spPr>
          <a:xfrm>
            <a:off x="7638468" y="1997944"/>
            <a:ext cx="3092193" cy="40011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5050"/>
                </a:solidFill>
                <a:effectLst/>
                <a:uLnTx/>
                <a:uFillTx/>
                <a:latin typeface="Segoe UI"/>
                <a:ea typeface="+mn-ea"/>
                <a:cs typeface="+mn-cs"/>
              </a:rPr>
              <a:t>Worldwide Data Created  </a:t>
            </a:r>
          </a:p>
        </p:txBody>
      </p:sp>
    </p:spTree>
    <p:extLst>
      <p:ext uri="{BB962C8B-B14F-4D97-AF65-F5344CB8AC3E}">
        <p14:creationId xmlns:p14="http://schemas.microsoft.com/office/powerpoint/2010/main" val="421989245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Arrow 60"/>
          <p:cNvSpPr/>
          <p:nvPr/>
        </p:nvSpPr>
        <p:spPr>
          <a:xfrm>
            <a:off x="1102244" y="2518302"/>
            <a:ext cx="3702986"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12" name="Title 111"/>
          <p:cNvSpPr>
            <a:spLocks noGrp="1"/>
          </p:cNvSpPr>
          <p:nvPr>
            <p:ph type="title"/>
          </p:nvPr>
        </p:nvSpPr>
        <p:spPr>
          <a:xfrm>
            <a:off x="882" y="3314"/>
            <a:ext cx="10724938" cy="1351952"/>
          </a:xfrm>
        </p:spPr>
        <p:txBody>
          <a:bodyPr/>
          <a:lstStyle/>
          <a:p>
            <a:r>
              <a:rPr lang="en-US" dirty="0"/>
              <a:t>Data flow </a:t>
            </a:r>
            <a:br>
              <a:rPr lang="en-US" dirty="0"/>
            </a:br>
            <a:r>
              <a:rPr lang="en-US" dirty="0"/>
              <a:t>car telemetry (cold)</a:t>
            </a:r>
          </a:p>
        </p:txBody>
      </p:sp>
      <p:sp>
        <p:nvSpPr>
          <p:cNvPr id="16" name="Right Arrow 15"/>
          <p:cNvSpPr/>
          <p:nvPr/>
        </p:nvSpPr>
        <p:spPr>
          <a:xfrm>
            <a:off x="1102244" y="2518302"/>
            <a:ext cx="3120237"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r>
              <a:rPr lang="en-US" sz="1836" kern="0" dirty="0">
                <a:solidFill>
                  <a:sysClr val="windowText" lastClr="000000"/>
                </a:solidFill>
              </a:rPr>
              <a:t>IoT Hub</a:t>
            </a:r>
          </a:p>
        </p:txBody>
      </p:sp>
      <p:pic>
        <p:nvPicPr>
          <p:cNvPr id="6" name="Picture 5" descr="Car, Silhouette, Vehicle, Auto, Sedan"/>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70138" y="2445194"/>
            <a:ext cx="1270928" cy="635465"/>
          </a:xfrm>
          <a:prstGeom prst="rect">
            <a:avLst/>
          </a:prstGeom>
        </p:spPr>
      </p:pic>
      <p:sp>
        <p:nvSpPr>
          <p:cNvPr id="7" name="Rounded Rectangle 6"/>
          <p:cNvSpPr/>
          <p:nvPr/>
        </p:nvSpPr>
        <p:spPr>
          <a:xfrm>
            <a:off x="987500" y="2445194"/>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r>
              <a:rPr lang="en-US" sz="1836" kern="0" dirty="0">
                <a:solidFill>
                  <a:sysClr val="windowText" lastClr="000000"/>
                </a:solidFill>
              </a:rPr>
              <a:t>OBD</a:t>
            </a:r>
          </a:p>
        </p:txBody>
      </p:sp>
      <p:sp>
        <p:nvSpPr>
          <p:cNvPr id="12" name="TextBox 11"/>
          <p:cNvSpPr txBox="1"/>
          <p:nvPr/>
        </p:nvSpPr>
        <p:spPr>
          <a:xfrm>
            <a:off x="1606774" y="2995758"/>
            <a:ext cx="2034347" cy="542399"/>
          </a:xfrm>
          <a:prstGeom prst="rect">
            <a:avLst/>
          </a:prstGeom>
          <a:noFill/>
        </p:spPr>
        <p:txBody>
          <a:bodyPr wrap="square" rtlCol="0">
            <a:spAutoFit/>
          </a:bodyPr>
          <a:lstStyle/>
          <a:p>
            <a:pPr defTabSz="932597"/>
            <a:r>
              <a:rPr lang="en-US" sz="1428" kern="0" dirty="0">
                <a:solidFill>
                  <a:sysClr val="windowText" lastClr="000000"/>
                </a:solidFill>
              </a:rPr>
              <a:t>mobile phone</a:t>
            </a:r>
          </a:p>
          <a:p>
            <a:pPr defTabSz="932597"/>
            <a:r>
              <a:rPr lang="en-US" sz="1428" kern="0" dirty="0">
                <a:solidFill>
                  <a:sysClr val="windowText" lastClr="000000"/>
                </a:solidFill>
              </a:rPr>
              <a:t>(field gateway)</a:t>
            </a:r>
          </a:p>
        </p:txBody>
      </p:sp>
      <p:pic>
        <p:nvPicPr>
          <p:cNvPr id="64" name="Picture 63"/>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3396083" y="2954254"/>
            <a:ext cx="666583" cy="666583"/>
          </a:xfrm>
          <a:prstGeom prst="rect">
            <a:avLst/>
          </a:prstGeom>
        </p:spPr>
      </p:pic>
      <p:grpSp>
        <p:nvGrpSpPr>
          <p:cNvPr id="100" name="Group 99"/>
          <p:cNvGrpSpPr/>
          <p:nvPr/>
        </p:nvGrpSpPr>
        <p:grpSpPr>
          <a:xfrm>
            <a:off x="4805230" y="3665143"/>
            <a:ext cx="1415088" cy="1290081"/>
            <a:chOff x="4710573" y="3593604"/>
            <a:chExt cx="1387467" cy="1264900"/>
          </a:xfrm>
          <a:solidFill>
            <a:schemeClr val="bg1">
              <a:lumMod val="75000"/>
            </a:schemeClr>
          </a:solidFill>
        </p:grpSpPr>
        <p:sp>
          <p:nvSpPr>
            <p:cNvPr id="25" name="Rectangle 24"/>
            <p:cNvSpPr/>
            <p:nvPr/>
          </p:nvSpPr>
          <p:spPr>
            <a:xfrm>
              <a:off x="4710573" y="3593604"/>
              <a:ext cx="1387467" cy="1264900"/>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Machine Learning</a:t>
              </a:r>
            </a:p>
          </p:txBody>
        </p:sp>
        <p:pic>
          <p:nvPicPr>
            <p:cNvPr id="47" name="Picture 4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10352" y="3669260"/>
              <a:ext cx="583630" cy="583630"/>
            </a:xfrm>
            <a:prstGeom prst="rect">
              <a:avLst/>
            </a:prstGeom>
            <a:grpFill/>
            <a:ln>
              <a:solidFill>
                <a:schemeClr val="bg1">
                  <a:lumMod val="75000"/>
                </a:schemeClr>
              </a:solidFill>
            </a:ln>
          </p:spPr>
        </p:pic>
      </p:grpSp>
      <p:grpSp>
        <p:nvGrpSpPr>
          <p:cNvPr id="98" name="Group 97"/>
          <p:cNvGrpSpPr/>
          <p:nvPr/>
        </p:nvGrpSpPr>
        <p:grpSpPr>
          <a:xfrm>
            <a:off x="8440649" y="3663888"/>
            <a:ext cx="1415088" cy="1290082"/>
            <a:chOff x="8877689" y="3593604"/>
            <a:chExt cx="1387467" cy="1264901"/>
          </a:xfrm>
          <a:solidFill>
            <a:schemeClr val="bg1">
              <a:lumMod val="75000"/>
            </a:schemeClr>
          </a:solidFill>
        </p:grpSpPr>
        <p:sp>
          <p:nvSpPr>
            <p:cNvPr id="19" name="Rectangle 18"/>
            <p:cNvSpPr/>
            <p:nvPr/>
          </p:nvSpPr>
          <p:spPr>
            <a:xfrm>
              <a:off x="8877689" y="3593604"/>
              <a:ext cx="1387467" cy="126490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Processing unit</a:t>
              </a:r>
            </a:p>
          </p:txBody>
        </p:sp>
        <p:pic>
          <p:nvPicPr>
            <p:cNvPr id="78" name="Picture 77"/>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72739" y="3696460"/>
              <a:ext cx="633572" cy="578396"/>
            </a:xfrm>
            <a:prstGeom prst="rect">
              <a:avLst/>
            </a:prstGeom>
            <a:grpFill/>
            <a:ln>
              <a:solidFill>
                <a:schemeClr val="bg1">
                  <a:lumMod val="75000"/>
                </a:schemeClr>
              </a:solidFill>
            </a:ln>
          </p:spPr>
        </p:pic>
      </p:grpSp>
      <p:grpSp>
        <p:nvGrpSpPr>
          <p:cNvPr id="102" name="Group 101"/>
          <p:cNvGrpSpPr/>
          <p:nvPr/>
        </p:nvGrpSpPr>
        <p:grpSpPr>
          <a:xfrm>
            <a:off x="8409389" y="1986090"/>
            <a:ext cx="1454838" cy="1298578"/>
            <a:chOff x="8832993" y="1963960"/>
            <a:chExt cx="1426441" cy="1273231"/>
          </a:xfrm>
          <a:solidFill>
            <a:schemeClr val="bg1">
              <a:lumMod val="75000"/>
            </a:schemeClr>
          </a:solidFill>
        </p:grpSpPr>
        <p:sp>
          <p:nvSpPr>
            <p:cNvPr id="83" name="Rectangle 82"/>
            <p:cNvSpPr/>
            <p:nvPr/>
          </p:nvSpPr>
          <p:spPr>
            <a:xfrm>
              <a:off x="8832993" y="1963960"/>
              <a:ext cx="1426441" cy="127323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Event Hub</a:t>
              </a:r>
            </a:p>
            <a:p>
              <a:pPr algn="ctr" defTabSz="932597"/>
              <a:endParaRPr lang="en-US" sz="1224" kern="0" dirty="0">
                <a:solidFill>
                  <a:sysClr val="windowText" lastClr="000000"/>
                </a:solidFill>
              </a:endParaRPr>
            </a:p>
          </p:txBody>
        </p:sp>
        <p:pic>
          <p:nvPicPr>
            <p:cNvPr id="93" name="Picture 92"/>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56989" y="2075946"/>
              <a:ext cx="594662" cy="594662"/>
            </a:xfrm>
            <a:prstGeom prst="rect">
              <a:avLst/>
            </a:prstGeom>
            <a:grpFill/>
            <a:ln>
              <a:solidFill>
                <a:schemeClr val="bg1">
                  <a:lumMod val="75000"/>
                </a:schemeClr>
              </a:solidFill>
            </a:ln>
          </p:spPr>
        </p:pic>
      </p:grpSp>
      <p:sp>
        <p:nvSpPr>
          <p:cNvPr id="105" name="Rectangle 104"/>
          <p:cNvSpPr/>
          <p:nvPr/>
        </p:nvSpPr>
        <p:spPr>
          <a:xfrm>
            <a:off x="10246691" y="3671096"/>
            <a:ext cx="1415088" cy="1290082"/>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632" kern="0" dirty="0">
                <a:solidFill>
                  <a:sysClr val="windowText" lastClr="000000"/>
                </a:solidFill>
              </a:rPr>
              <a:t>App Insights</a:t>
            </a:r>
          </a:p>
          <a:p>
            <a:pPr algn="ctr" defTabSz="932597"/>
            <a:r>
              <a:rPr lang="en-US" sz="1632" kern="0" dirty="0">
                <a:solidFill>
                  <a:sysClr val="windowText" lastClr="000000"/>
                </a:solidFill>
              </a:rPr>
              <a:t>HockeyApp</a:t>
            </a:r>
          </a:p>
        </p:txBody>
      </p:sp>
      <p:pic>
        <p:nvPicPr>
          <p:cNvPr id="107" name="Picture 106"/>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18616" y="3768791"/>
            <a:ext cx="591607" cy="591607"/>
          </a:xfrm>
          <a:prstGeom prst="rect">
            <a:avLst/>
          </a:prstGeom>
        </p:spPr>
      </p:pic>
      <p:sp>
        <p:nvSpPr>
          <p:cNvPr id="62" name="TextBox 61"/>
          <p:cNvSpPr txBox="1"/>
          <p:nvPr/>
        </p:nvSpPr>
        <p:spPr>
          <a:xfrm>
            <a:off x="6628583" y="6121858"/>
            <a:ext cx="1683634" cy="382308"/>
          </a:xfrm>
          <a:prstGeom prst="rect">
            <a:avLst/>
          </a:prstGeom>
          <a:noFill/>
        </p:spPr>
        <p:txBody>
          <a:bodyPr wrap="square" rtlCol="0">
            <a:spAutoFit/>
          </a:bodyPr>
          <a:lstStyle/>
          <a:p>
            <a:pPr defTabSz="932597"/>
            <a:r>
              <a:rPr lang="en-US" sz="1836" kern="0" dirty="0">
                <a:solidFill>
                  <a:schemeClr val="bg1"/>
                </a:solidFill>
              </a:rPr>
              <a:t>Mobile Apps</a:t>
            </a:r>
          </a:p>
        </p:txBody>
      </p:sp>
      <p:grpSp>
        <p:nvGrpSpPr>
          <p:cNvPr id="51" name="Group 50"/>
          <p:cNvGrpSpPr/>
          <p:nvPr/>
        </p:nvGrpSpPr>
        <p:grpSpPr>
          <a:xfrm>
            <a:off x="4807937" y="331026"/>
            <a:ext cx="1419824" cy="1298789"/>
            <a:chOff x="6724574" y="3591367"/>
            <a:chExt cx="1392111" cy="1273438"/>
          </a:xfrm>
        </p:grpSpPr>
        <p:sp>
          <p:nvSpPr>
            <p:cNvPr id="52" name="Rectangle 51"/>
            <p:cNvSpPr/>
            <p:nvPr/>
          </p:nvSpPr>
          <p:spPr>
            <a:xfrm>
              <a:off x="6724574" y="3591367"/>
              <a:ext cx="1392111" cy="1273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Archive storage</a:t>
              </a:r>
              <a:endParaRPr lang="en-US" sz="1122" kern="0" dirty="0">
                <a:solidFill>
                  <a:schemeClr val="bg1"/>
                </a:solidFill>
              </a:endParaRPr>
            </a:p>
          </p:txBody>
        </p:sp>
        <p:pic>
          <p:nvPicPr>
            <p:cNvPr id="53" name="Picture 52"/>
            <p:cNvPicPr>
              <a:picLocks noChangeAspect="1"/>
            </p:cNvPicPr>
            <p:nvPr/>
          </p:nvPicPr>
          <p:blipFill>
            <a:blip r:embed="rId9" cstate="print">
              <a:biLevel thresh="50000"/>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p:spPr>
        </p:pic>
      </p:grpSp>
      <p:sp>
        <p:nvSpPr>
          <p:cNvPr id="60" name="Rectangle 59"/>
          <p:cNvSpPr/>
          <p:nvPr/>
        </p:nvSpPr>
        <p:spPr>
          <a:xfrm>
            <a:off x="4805230" y="5334444"/>
            <a:ext cx="5019247" cy="127722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p:txBody>
      </p:sp>
      <p:sp>
        <p:nvSpPr>
          <p:cNvPr id="69" name="TextBox 68"/>
          <p:cNvSpPr txBox="1"/>
          <p:nvPr/>
        </p:nvSpPr>
        <p:spPr>
          <a:xfrm>
            <a:off x="9944288" y="6072818"/>
            <a:ext cx="2034347" cy="542399"/>
          </a:xfrm>
          <a:prstGeom prst="rect">
            <a:avLst/>
          </a:prstGeom>
          <a:noFill/>
        </p:spPr>
        <p:txBody>
          <a:bodyPr wrap="square" rtlCol="0">
            <a:spAutoFit/>
          </a:bodyPr>
          <a:lstStyle/>
          <a:p>
            <a:pPr algn="ctr" defTabSz="932597"/>
            <a:r>
              <a:rPr lang="en-US" sz="1428" kern="0" dirty="0">
                <a:solidFill>
                  <a:schemeClr val="bg1">
                    <a:lumMod val="75000"/>
                  </a:schemeClr>
                </a:solidFill>
              </a:rPr>
              <a:t>mobile phone</a:t>
            </a:r>
          </a:p>
          <a:p>
            <a:pPr algn="ctr" defTabSz="932597"/>
            <a:r>
              <a:rPr lang="en-US" sz="1428" kern="0" dirty="0">
                <a:solidFill>
                  <a:schemeClr val="bg1">
                    <a:lumMod val="75000"/>
                  </a:schemeClr>
                </a:solidFill>
              </a:rPr>
              <a:t>(UX)</a:t>
            </a:r>
          </a:p>
        </p:txBody>
      </p:sp>
      <p:grpSp>
        <p:nvGrpSpPr>
          <p:cNvPr id="70" name="Group 69"/>
          <p:cNvGrpSpPr/>
          <p:nvPr/>
        </p:nvGrpSpPr>
        <p:grpSpPr>
          <a:xfrm>
            <a:off x="6604707" y="3662862"/>
            <a:ext cx="1419824" cy="1298789"/>
            <a:chOff x="6724574" y="3591367"/>
            <a:chExt cx="1392111" cy="1273438"/>
          </a:xfrm>
          <a:solidFill>
            <a:schemeClr val="bg1">
              <a:lumMod val="75000"/>
            </a:schemeClr>
          </a:solidFill>
        </p:grpSpPr>
        <p:sp>
          <p:nvSpPr>
            <p:cNvPr id="71" name="Rectangle 70"/>
            <p:cNvSpPr/>
            <p:nvPr/>
          </p:nvSpPr>
          <p:spPr>
            <a:xfrm>
              <a:off x="6724574" y="3591367"/>
              <a:ext cx="1392111" cy="1273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Storage</a:t>
              </a:r>
            </a:p>
            <a:p>
              <a:pPr algn="ctr" defTabSz="932597"/>
              <a:endParaRPr lang="en-US" sz="1122" kern="0" dirty="0">
                <a:solidFill>
                  <a:sysClr val="windowText" lastClr="000000"/>
                </a:solidFill>
              </a:endParaRPr>
            </a:p>
          </p:txBody>
        </p:sp>
        <p:pic>
          <p:nvPicPr>
            <p:cNvPr id="72" name="Picture 71"/>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a:grpFill/>
            <a:ln>
              <a:noFill/>
            </a:ln>
          </p:spPr>
        </p:pic>
      </p:grpSp>
      <p:pic>
        <p:nvPicPr>
          <p:cNvPr id="73" name="Picture 72"/>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72239" y="5638200"/>
            <a:ext cx="646185" cy="646185"/>
          </a:xfrm>
          <a:prstGeom prst="rect">
            <a:avLst/>
          </a:prstGeom>
        </p:spPr>
      </p:pic>
      <p:sp>
        <p:nvSpPr>
          <p:cNvPr id="74" name="TextBox 73"/>
          <p:cNvSpPr txBox="1"/>
          <p:nvPr/>
        </p:nvSpPr>
        <p:spPr>
          <a:xfrm>
            <a:off x="6784017" y="6277292"/>
            <a:ext cx="1683634" cy="382308"/>
          </a:xfrm>
          <a:prstGeom prst="rect">
            <a:avLst/>
          </a:prstGeom>
          <a:noFill/>
        </p:spPr>
        <p:txBody>
          <a:bodyPr wrap="square" rtlCol="0">
            <a:spAutoFit/>
          </a:bodyPr>
          <a:lstStyle/>
          <a:p>
            <a:pPr defTabSz="932597"/>
            <a:r>
              <a:rPr lang="en-US" sz="1836" kern="0" dirty="0">
                <a:solidFill>
                  <a:schemeClr val="bg1"/>
                </a:solidFill>
              </a:rPr>
              <a:t>Mobile Apps</a:t>
            </a:r>
          </a:p>
        </p:txBody>
      </p:sp>
      <p:sp>
        <p:nvSpPr>
          <p:cNvPr id="50" name="Rectangle 49"/>
          <p:cNvSpPr/>
          <p:nvPr/>
        </p:nvSpPr>
        <p:spPr>
          <a:xfrm>
            <a:off x="1998526" y="2482560"/>
            <a:ext cx="395220" cy="3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3" name="Right Arrow 42"/>
          <p:cNvSpPr/>
          <p:nvPr/>
        </p:nvSpPr>
        <p:spPr>
          <a:xfrm>
            <a:off x="265628" y="4732627"/>
            <a:ext cx="504594"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4" name="TextBox 53"/>
          <p:cNvSpPr txBox="1"/>
          <p:nvPr/>
        </p:nvSpPr>
        <p:spPr>
          <a:xfrm>
            <a:off x="902480" y="4698874"/>
            <a:ext cx="2034347" cy="318286"/>
          </a:xfrm>
          <a:prstGeom prst="rect">
            <a:avLst/>
          </a:prstGeom>
          <a:noFill/>
        </p:spPr>
        <p:txBody>
          <a:bodyPr wrap="square" rtlCol="0">
            <a:spAutoFit/>
          </a:bodyPr>
          <a:lstStyle/>
          <a:p>
            <a:pPr defTabSz="932597"/>
            <a:r>
              <a:rPr lang="en-US" sz="1428" kern="0" dirty="0">
                <a:solidFill>
                  <a:sysClr val="windowText" lastClr="000000"/>
                </a:solidFill>
              </a:rPr>
              <a:t>Car telemetry</a:t>
            </a:r>
          </a:p>
        </p:txBody>
      </p:sp>
      <p:pic>
        <p:nvPicPr>
          <p:cNvPr id="57" name="Picture 56"/>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523791" y="5334308"/>
            <a:ext cx="795824" cy="795824"/>
          </a:xfrm>
          <a:prstGeom prst="rect">
            <a:avLst/>
          </a:prstGeom>
        </p:spPr>
      </p:pic>
      <p:pic>
        <p:nvPicPr>
          <p:cNvPr id="58" name="Picture 57"/>
          <p:cNvPicPr>
            <a:picLocks noChangeAspect="1"/>
          </p:cNvPicPr>
          <p:nvPr/>
        </p:nvPicPr>
        <p:blipFill>
          <a:blip r:embed="rId11" cstate="print">
            <a:biLevel thresh="50000"/>
            <a:extLst>
              <a:ext uri="{28A0092B-C50C-407E-A947-70E740481C1C}">
                <a14:useLocalDpi xmlns:a14="http://schemas.microsoft.com/office/drawing/2010/main" val="0"/>
              </a:ext>
            </a:extLst>
          </a:blip>
          <a:stretch>
            <a:fillRect/>
          </a:stretch>
        </p:blipFill>
        <p:spPr>
          <a:xfrm>
            <a:off x="1798224" y="2242970"/>
            <a:ext cx="795824" cy="795824"/>
          </a:xfrm>
          <a:prstGeom prst="rect">
            <a:avLst/>
          </a:prstGeom>
        </p:spPr>
      </p:pic>
      <p:sp>
        <p:nvSpPr>
          <p:cNvPr id="41" name="Rectangle 40"/>
          <p:cNvSpPr/>
          <p:nvPr/>
        </p:nvSpPr>
        <p:spPr>
          <a:xfrm>
            <a:off x="8392902" y="321243"/>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Power BI</a:t>
            </a:r>
          </a:p>
          <a:p>
            <a:pPr algn="ctr" defTabSz="932597">
              <a:defRPr/>
            </a:pPr>
            <a:endParaRPr lang="en-US" sz="1224" kern="0" dirty="0">
              <a:solidFill>
                <a:schemeClr val="bg1"/>
              </a:solidFill>
            </a:endParaRPr>
          </a:p>
        </p:txBody>
      </p:sp>
      <p:sp>
        <p:nvSpPr>
          <p:cNvPr id="42" name="Rectangle 41"/>
          <p:cNvSpPr/>
          <p:nvPr/>
        </p:nvSpPr>
        <p:spPr>
          <a:xfrm>
            <a:off x="6587199" y="321127"/>
            <a:ext cx="1454838" cy="12985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SQL Data Warehouse</a:t>
            </a:r>
            <a:endParaRPr lang="en-US" sz="1224" kern="0" dirty="0">
              <a:solidFill>
                <a:schemeClr val="bg1"/>
              </a:solidFill>
            </a:endParaRPr>
          </a:p>
        </p:txBody>
      </p:sp>
      <p:pic>
        <p:nvPicPr>
          <p:cNvPr id="44" name="Picture 43"/>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8737031" y="388820"/>
            <a:ext cx="795824" cy="795824"/>
          </a:xfrm>
          <a:prstGeom prst="rect">
            <a:avLst/>
          </a:prstGeom>
        </p:spPr>
      </p:pic>
      <p:pic>
        <p:nvPicPr>
          <p:cNvPr id="45" name="Picture 44"/>
          <p:cNvPicPr>
            <a:picLocks noChangeAspect="1"/>
          </p:cNvPicPr>
          <p:nvPr/>
        </p:nvPicPr>
        <p:blipFill>
          <a:blip r:embed="rId13" cstate="print">
            <a:biLevel thresh="50000"/>
            <a:extLst>
              <a:ext uri="{28A0092B-C50C-407E-A947-70E740481C1C}">
                <a14:useLocalDpi xmlns:a14="http://schemas.microsoft.com/office/drawing/2010/main" val="0"/>
              </a:ext>
            </a:extLst>
          </a:blip>
          <a:stretch>
            <a:fillRect/>
          </a:stretch>
        </p:blipFill>
        <p:spPr>
          <a:xfrm>
            <a:off x="6986379" y="388820"/>
            <a:ext cx="656477" cy="656477"/>
          </a:xfrm>
          <a:prstGeom prst="rect">
            <a:avLst/>
          </a:prstGeom>
        </p:spPr>
      </p:pic>
      <p:sp>
        <p:nvSpPr>
          <p:cNvPr id="56" name="Rectangle 55"/>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Stream Analytics</a:t>
            </a:r>
          </a:p>
          <a:p>
            <a:pPr algn="ctr" defTabSz="932597">
              <a:defRPr/>
            </a:pPr>
            <a:endParaRPr lang="en-US" sz="1428" kern="0" dirty="0">
              <a:solidFill>
                <a:schemeClr val="bg1"/>
              </a:solidFill>
            </a:endParaRPr>
          </a:p>
        </p:txBody>
      </p:sp>
      <p:pic>
        <p:nvPicPr>
          <p:cNvPr id="59" name="Picture 58"/>
          <p:cNvPicPr>
            <a:picLocks noChangeAspect="1"/>
          </p:cNvPicPr>
          <p:nvPr/>
        </p:nvPicPr>
        <p:blipFill>
          <a:blip r:embed="rId14" cstate="print">
            <a:biLevel thresh="50000"/>
            <a:extLst>
              <a:ext uri="{28A0092B-C50C-407E-A947-70E740481C1C}">
                <a14:useLocalDpi xmlns:a14="http://schemas.microsoft.com/office/drawing/2010/main" val="0"/>
              </a:ext>
            </a:extLst>
          </a:blip>
          <a:stretch>
            <a:fillRect/>
          </a:stretch>
        </p:blipFill>
        <p:spPr>
          <a:xfrm>
            <a:off x="5945663" y="2031579"/>
            <a:ext cx="795824" cy="795824"/>
          </a:xfrm>
          <a:prstGeom prst="rect">
            <a:avLst/>
          </a:prstGeom>
        </p:spPr>
      </p:pic>
      <p:cxnSp>
        <p:nvCxnSpPr>
          <p:cNvPr id="10" name="Straight Connector 9"/>
          <p:cNvCxnSpPr/>
          <p:nvPr/>
        </p:nvCxnSpPr>
        <p:spPr>
          <a:xfrm flipV="1">
            <a:off x="1413038" y="2635245"/>
            <a:ext cx="4089347" cy="7680"/>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sp>
        <p:nvSpPr>
          <p:cNvPr id="63" name="Right Arrow 62"/>
          <p:cNvSpPr/>
          <p:nvPr/>
        </p:nvSpPr>
        <p:spPr>
          <a:xfrm rot="16200000" flipV="1">
            <a:off x="5356401" y="1681791"/>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65" name="Right Arrow 64"/>
          <p:cNvSpPr/>
          <p:nvPr/>
        </p:nvSpPr>
        <p:spPr>
          <a:xfrm flipV="1">
            <a:off x="6232048" y="843048"/>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sp>
        <p:nvSpPr>
          <p:cNvPr id="66" name="Right Arrow 65"/>
          <p:cNvSpPr/>
          <p:nvPr/>
        </p:nvSpPr>
        <p:spPr>
          <a:xfrm flipV="1">
            <a:off x="8046508" y="837762"/>
            <a:ext cx="372659" cy="246881"/>
          </a:xfrm>
          <a:prstGeom prst="rightArrow">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cxnSp>
        <p:nvCxnSpPr>
          <p:cNvPr id="49" name="Straight Connector 48"/>
          <p:cNvCxnSpPr>
            <a:endCxn id="53" idx="2"/>
          </p:cNvCxnSpPr>
          <p:nvPr/>
        </p:nvCxnSpPr>
        <p:spPr>
          <a:xfrm flipV="1">
            <a:off x="5540367" y="1054605"/>
            <a:ext cx="2365" cy="1521114"/>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637086" y="945720"/>
            <a:ext cx="3194300" cy="19400"/>
          </a:xfrm>
          <a:prstGeom prst="line">
            <a:avLst/>
          </a:prstGeom>
          <a:ln w="76200">
            <a:solidFill>
              <a:srgbClr val="FF0000">
                <a:alpha val="25098"/>
              </a:srgb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0041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ight Arrow 118"/>
          <p:cNvSpPr/>
          <p:nvPr/>
        </p:nvSpPr>
        <p:spPr>
          <a:xfrm rot="16200000" flipV="1">
            <a:off x="7638974" y="5035013"/>
            <a:ext cx="372659" cy="246881"/>
          </a:xfrm>
          <a:prstGeom prst="right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dirty="0">
              <a:solidFill>
                <a:sysClr val="windowText" lastClr="000000"/>
              </a:solidFill>
            </a:endParaRPr>
          </a:p>
        </p:txBody>
      </p:sp>
      <p:sp>
        <p:nvSpPr>
          <p:cNvPr id="16" name="Right Arrow 15"/>
          <p:cNvSpPr/>
          <p:nvPr/>
        </p:nvSpPr>
        <p:spPr>
          <a:xfrm>
            <a:off x="1102244" y="2518302"/>
            <a:ext cx="3702986"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836" kern="0" dirty="0">
              <a:solidFill>
                <a:schemeClr val="bg1"/>
              </a:solidFill>
            </a:endParaRPr>
          </a:p>
          <a:p>
            <a:pPr algn="ctr" defTabSz="932597">
              <a:defRPr/>
            </a:pPr>
            <a:endParaRPr lang="en-US" sz="1836" kern="0" dirty="0">
              <a:solidFill>
                <a:schemeClr val="bg1"/>
              </a:solidFill>
            </a:endParaRPr>
          </a:p>
          <a:p>
            <a:pPr algn="ctr" defTabSz="932597">
              <a:defRPr/>
            </a:pPr>
            <a:endParaRPr lang="en-US" sz="1836" kern="0" dirty="0">
              <a:solidFill>
                <a:schemeClr val="bg1"/>
              </a:solidFill>
            </a:endParaRPr>
          </a:p>
          <a:p>
            <a:pPr algn="ctr" defTabSz="932597">
              <a:defRPr/>
            </a:pPr>
            <a:endParaRPr lang="en-US" sz="1836" kern="0" dirty="0">
              <a:solidFill>
                <a:schemeClr val="bg1"/>
              </a:solidFill>
            </a:endParaRPr>
          </a:p>
          <a:p>
            <a:pPr algn="ctr" defTabSz="932597">
              <a:defRPr/>
            </a:pPr>
            <a:endParaRPr lang="en-US" sz="1836" kern="0" dirty="0">
              <a:solidFill>
                <a:schemeClr val="bg1"/>
              </a:solidFill>
            </a:endParaRPr>
          </a:p>
          <a:p>
            <a:pPr algn="ctr" defTabSz="932597">
              <a:defRPr/>
            </a:pPr>
            <a:endParaRPr lang="en-US" sz="1836" kern="0" dirty="0">
              <a:solidFill>
                <a:schemeClr val="bg1"/>
              </a:solidFill>
            </a:endParaRPr>
          </a:p>
          <a:p>
            <a:pPr algn="ctr" defTabSz="932597">
              <a:defRPr/>
            </a:pPr>
            <a:r>
              <a:rPr lang="en-US" sz="1836" kern="0" dirty="0">
                <a:solidFill>
                  <a:schemeClr val="bg1"/>
                </a:solidFill>
              </a:rPr>
              <a:t>IoT Hub</a:t>
            </a:r>
          </a:p>
        </p:txBody>
      </p:sp>
      <p:pic>
        <p:nvPicPr>
          <p:cNvPr id="6" name="Picture 5" descr="Car, Silhouette, Vehicle, Auto, Sedan"/>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70138" y="2445194"/>
            <a:ext cx="1270928" cy="635465"/>
          </a:xfrm>
          <a:prstGeom prst="rect">
            <a:avLst/>
          </a:prstGeom>
        </p:spPr>
      </p:pic>
      <p:sp>
        <p:nvSpPr>
          <p:cNvPr id="7" name="Rounded Rectangle 6"/>
          <p:cNvSpPr/>
          <p:nvPr/>
        </p:nvSpPr>
        <p:spPr>
          <a:xfrm>
            <a:off x="987500" y="2445194"/>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defRPr/>
            </a:pPr>
            <a:r>
              <a:rPr lang="en-US" sz="1836" kern="0" dirty="0">
                <a:solidFill>
                  <a:schemeClr val="bg1"/>
                </a:solidFill>
              </a:rPr>
              <a:t>OBD</a:t>
            </a:r>
          </a:p>
        </p:txBody>
      </p:sp>
      <p:sp>
        <p:nvSpPr>
          <p:cNvPr id="12" name="TextBox 11"/>
          <p:cNvSpPr txBox="1"/>
          <p:nvPr/>
        </p:nvSpPr>
        <p:spPr>
          <a:xfrm>
            <a:off x="1606774" y="2995758"/>
            <a:ext cx="2034347" cy="542399"/>
          </a:xfrm>
          <a:prstGeom prst="rect">
            <a:avLst/>
          </a:prstGeom>
          <a:noFill/>
        </p:spPr>
        <p:txBody>
          <a:bodyPr wrap="square" rtlCol="0">
            <a:spAutoFit/>
          </a:bodyPr>
          <a:lstStyle/>
          <a:p>
            <a:pPr defTabSz="932597">
              <a:defRPr/>
            </a:pPr>
            <a:r>
              <a:rPr lang="en-US" sz="1428" kern="0" dirty="0">
                <a:solidFill>
                  <a:sysClr val="windowText" lastClr="000000"/>
                </a:solidFill>
              </a:rPr>
              <a:t>mobile phone</a:t>
            </a:r>
          </a:p>
          <a:p>
            <a:pPr defTabSz="932597">
              <a:defRPr/>
            </a:pPr>
            <a:r>
              <a:rPr lang="en-US" sz="1428" kern="0" dirty="0">
                <a:solidFill>
                  <a:sysClr val="windowText" lastClr="000000"/>
                </a:solidFill>
              </a:rPr>
              <a:t>(field gateway)</a:t>
            </a:r>
          </a:p>
        </p:txBody>
      </p:sp>
      <p:sp>
        <p:nvSpPr>
          <p:cNvPr id="27" name="Rectangle 26"/>
          <p:cNvSpPr/>
          <p:nvPr/>
        </p:nvSpPr>
        <p:spPr>
          <a:xfrm>
            <a:off x="4805230" y="5334444"/>
            <a:ext cx="5019247" cy="12772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defRPr/>
            </a:pPr>
            <a:endParaRPr lang="en-US" sz="1836" kern="0" dirty="0">
              <a:solidFill>
                <a:sysClr val="windowText" lastClr="000000"/>
              </a:solidFill>
            </a:endParaRPr>
          </a:p>
        </p:txBody>
      </p:sp>
      <p:sp>
        <p:nvSpPr>
          <p:cNvPr id="5" name="Rectangle 4"/>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Stream Analytics</a:t>
            </a:r>
          </a:p>
          <a:p>
            <a:pPr algn="ctr" defTabSz="932597">
              <a:defRPr/>
            </a:pPr>
            <a:endParaRPr lang="en-US" sz="1428" kern="0" dirty="0">
              <a:solidFill>
                <a:schemeClr val="bg1"/>
              </a:solidFill>
            </a:endParaRPr>
          </a:p>
        </p:txBody>
      </p:sp>
      <p:pic>
        <p:nvPicPr>
          <p:cNvPr id="46" name="Picture 4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5945663" y="2031579"/>
            <a:ext cx="795824" cy="795824"/>
          </a:xfrm>
          <a:prstGeom prst="rect">
            <a:avLst/>
          </a:prstGeom>
        </p:spPr>
      </p:pic>
      <p:pic>
        <p:nvPicPr>
          <p:cNvPr id="48" name="Picture 47"/>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7016805" y="5482766"/>
            <a:ext cx="646185" cy="646185"/>
          </a:xfrm>
          <a:prstGeom prst="rect">
            <a:avLst/>
          </a:prstGeom>
        </p:spPr>
      </p:pic>
      <p:sp>
        <p:nvSpPr>
          <p:cNvPr id="49" name="TextBox 48"/>
          <p:cNvSpPr txBox="1"/>
          <p:nvPr/>
        </p:nvSpPr>
        <p:spPr>
          <a:xfrm>
            <a:off x="6628583" y="6121858"/>
            <a:ext cx="1683634" cy="382308"/>
          </a:xfrm>
          <a:prstGeom prst="rect">
            <a:avLst/>
          </a:prstGeom>
          <a:noFill/>
        </p:spPr>
        <p:txBody>
          <a:bodyPr wrap="square" rtlCol="0">
            <a:spAutoFit/>
          </a:bodyPr>
          <a:lstStyle/>
          <a:p>
            <a:pPr defTabSz="932597">
              <a:defRPr/>
            </a:pPr>
            <a:r>
              <a:rPr lang="en-US" sz="1836" kern="0" dirty="0">
                <a:solidFill>
                  <a:schemeClr val="bg1"/>
                </a:solidFill>
              </a:rPr>
              <a:t>Mobile Apps</a:t>
            </a:r>
          </a:p>
        </p:txBody>
      </p:sp>
      <p:sp>
        <p:nvSpPr>
          <p:cNvPr id="50" name="TextBox 49"/>
          <p:cNvSpPr txBox="1"/>
          <p:nvPr/>
        </p:nvSpPr>
        <p:spPr>
          <a:xfrm>
            <a:off x="9944288" y="6072818"/>
            <a:ext cx="2034347" cy="542399"/>
          </a:xfrm>
          <a:prstGeom prst="rect">
            <a:avLst/>
          </a:prstGeom>
          <a:noFill/>
        </p:spPr>
        <p:txBody>
          <a:bodyPr wrap="square" rtlCol="0">
            <a:spAutoFit/>
          </a:bodyPr>
          <a:lstStyle/>
          <a:p>
            <a:pPr algn="ctr" defTabSz="932597">
              <a:defRPr/>
            </a:pPr>
            <a:r>
              <a:rPr lang="en-US" sz="1428" kern="0" dirty="0">
                <a:solidFill>
                  <a:sysClr val="windowText" lastClr="000000"/>
                </a:solidFill>
              </a:rPr>
              <a:t>mobile phone</a:t>
            </a:r>
          </a:p>
          <a:p>
            <a:pPr algn="ctr" defTabSz="932597">
              <a:defRPr/>
            </a:pPr>
            <a:r>
              <a:rPr lang="en-US" sz="1428" kern="0" dirty="0">
                <a:solidFill>
                  <a:sysClr val="windowText" lastClr="000000"/>
                </a:solidFill>
              </a:rPr>
              <a:t>(UX)</a:t>
            </a:r>
          </a:p>
        </p:txBody>
      </p:sp>
      <p:pic>
        <p:nvPicPr>
          <p:cNvPr id="64" name="Picture 63"/>
          <p:cNvPicPr>
            <a:picLocks noChangeAspect="1"/>
          </p:cNvPicPr>
          <p:nvPr/>
        </p:nvPicPr>
        <p:blipFill>
          <a:blip r:embed="rId6" cstate="print">
            <a:biLevel thresh="50000"/>
            <a:extLst>
              <a:ext uri="{28A0092B-C50C-407E-A947-70E740481C1C}">
                <a14:useLocalDpi xmlns:a14="http://schemas.microsoft.com/office/drawing/2010/main" val="0"/>
              </a:ext>
            </a:extLst>
          </a:blip>
          <a:stretch>
            <a:fillRect/>
          </a:stretch>
        </p:blipFill>
        <p:spPr>
          <a:xfrm>
            <a:off x="3396083" y="2954254"/>
            <a:ext cx="666583" cy="666583"/>
          </a:xfrm>
          <a:prstGeom prst="rect">
            <a:avLst/>
          </a:prstGeom>
        </p:spPr>
      </p:pic>
      <p:sp>
        <p:nvSpPr>
          <p:cNvPr id="75" name="Right Arrow 74"/>
          <p:cNvSpPr/>
          <p:nvPr/>
        </p:nvSpPr>
        <p:spPr>
          <a:xfrm>
            <a:off x="265630" y="5335477"/>
            <a:ext cx="504594" cy="246881"/>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76" name="TextBox 75"/>
          <p:cNvSpPr txBox="1"/>
          <p:nvPr/>
        </p:nvSpPr>
        <p:spPr>
          <a:xfrm>
            <a:off x="857779" y="5304330"/>
            <a:ext cx="2320591" cy="318286"/>
          </a:xfrm>
          <a:prstGeom prst="rect">
            <a:avLst/>
          </a:prstGeom>
          <a:noFill/>
        </p:spPr>
        <p:txBody>
          <a:bodyPr wrap="square" rtlCol="0">
            <a:spAutoFit/>
          </a:bodyPr>
          <a:lstStyle/>
          <a:p>
            <a:pPr defTabSz="932597">
              <a:defRPr/>
            </a:pPr>
            <a:r>
              <a:rPr lang="en-US" sz="1428" kern="0" dirty="0">
                <a:solidFill>
                  <a:sysClr val="windowText" lastClr="000000"/>
                </a:solidFill>
              </a:rPr>
              <a:t>Application data (metadata)</a:t>
            </a:r>
          </a:p>
        </p:txBody>
      </p:sp>
      <p:grpSp>
        <p:nvGrpSpPr>
          <p:cNvPr id="100" name="Group 99"/>
          <p:cNvGrpSpPr/>
          <p:nvPr/>
        </p:nvGrpSpPr>
        <p:grpSpPr>
          <a:xfrm>
            <a:off x="4805230" y="3665143"/>
            <a:ext cx="1415088" cy="1290081"/>
            <a:chOff x="4710573" y="3593604"/>
            <a:chExt cx="1387467" cy="1264900"/>
          </a:xfrm>
        </p:grpSpPr>
        <p:sp>
          <p:nvSpPr>
            <p:cNvPr id="25" name="Rectangle 24"/>
            <p:cNvSpPr/>
            <p:nvPr/>
          </p:nvSpPr>
          <p:spPr>
            <a:xfrm>
              <a:off x="4710573" y="3593604"/>
              <a:ext cx="1387467" cy="1264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Machine Learning</a:t>
              </a:r>
            </a:p>
          </p:txBody>
        </p:sp>
        <p:pic>
          <p:nvPicPr>
            <p:cNvPr id="47" name="Picture 46"/>
            <p:cNvPicPr>
              <a:picLocks noChangeAspect="1"/>
            </p:cNvPicPr>
            <p:nvPr/>
          </p:nvPicPr>
          <p:blipFill>
            <a:blip r:embed="rId7" cstate="print">
              <a:biLevel thresh="50000"/>
              <a:extLst>
                <a:ext uri="{28A0092B-C50C-407E-A947-70E740481C1C}">
                  <a14:useLocalDpi xmlns:a14="http://schemas.microsoft.com/office/drawing/2010/main" val="0"/>
                </a:ext>
              </a:extLst>
            </a:blip>
            <a:stretch>
              <a:fillRect/>
            </a:stretch>
          </p:blipFill>
          <p:spPr>
            <a:xfrm>
              <a:off x="5110352" y="3669260"/>
              <a:ext cx="583630" cy="583630"/>
            </a:xfrm>
            <a:prstGeom prst="rect">
              <a:avLst/>
            </a:prstGeom>
          </p:spPr>
        </p:pic>
      </p:grpSp>
      <p:sp>
        <p:nvSpPr>
          <p:cNvPr id="87" name="Right Arrow 86"/>
          <p:cNvSpPr/>
          <p:nvPr/>
        </p:nvSpPr>
        <p:spPr>
          <a:xfrm rot="5400000">
            <a:off x="7158938" y="3349489"/>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dirty="0">
              <a:solidFill>
                <a:sysClr val="windowText" lastClr="000000"/>
              </a:solidFill>
            </a:endParaRPr>
          </a:p>
        </p:txBody>
      </p:sp>
      <p:grpSp>
        <p:nvGrpSpPr>
          <p:cNvPr id="99" name="Group 98"/>
          <p:cNvGrpSpPr/>
          <p:nvPr/>
        </p:nvGrpSpPr>
        <p:grpSpPr>
          <a:xfrm>
            <a:off x="6604707" y="3662862"/>
            <a:ext cx="1419824" cy="1298789"/>
            <a:chOff x="6724574" y="3591367"/>
            <a:chExt cx="1392111" cy="1273438"/>
          </a:xfrm>
        </p:grpSpPr>
        <p:sp>
          <p:nvSpPr>
            <p:cNvPr id="22" name="Rectangle 21"/>
            <p:cNvSpPr/>
            <p:nvPr/>
          </p:nvSpPr>
          <p:spPr>
            <a:xfrm>
              <a:off x="6724574" y="3591367"/>
              <a:ext cx="1392111" cy="12734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Storage</a:t>
              </a:r>
            </a:p>
            <a:p>
              <a:pPr algn="ctr" defTabSz="932597">
                <a:defRPr/>
              </a:pPr>
              <a:endParaRPr lang="en-US" sz="1122" kern="0" dirty="0">
                <a:solidFill>
                  <a:schemeClr val="bg1"/>
                </a:solidFill>
              </a:endParaRPr>
            </a:p>
          </p:txBody>
        </p:sp>
        <p:pic>
          <p:nvPicPr>
            <p:cNvPr id="94" name="Picture 93"/>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p:spPr>
        </p:pic>
      </p:grpSp>
      <p:sp>
        <p:nvSpPr>
          <p:cNvPr id="103" name="Left-Right Arrow 102"/>
          <p:cNvSpPr/>
          <p:nvPr/>
        </p:nvSpPr>
        <p:spPr>
          <a:xfrm rot="10800000">
            <a:off x="9832245" y="5608779"/>
            <a:ext cx="831400" cy="246882"/>
          </a:xfrm>
          <a:prstGeom prst="leftRightArrow">
            <a:avLst>
              <a:gd name="adj1" fmla="val 50708"/>
              <a:gd name="adj2" fmla="val 41612"/>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09" name="Right Arrow 108"/>
          <p:cNvSpPr/>
          <p:nvPr/>
        </p:nvSpPr>
        <p:spPr>
          <a:xfrm flipH="1">
            <a:off x="6227761" y="4192696"/>
            <a:ext cx="372659"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10" name="Right Arrow 109"/>
          <p:cNvSpPr/>
          <p:nvPr/>
        </p:nvSpPr>
        <p:spPr>
          <a:xfrm>
            <a:off x="265630" y="5030031"/>
            <a:ext cx="504594" cy="246881"/>
          </a:xfrm>
          <a:prstGeom prst="rightArrow">
            <a:avLst/>
          </a:prstGeom>
          <a:pattFill prst="wdUpDiag">
            <a:fgClr>
              <a:schemeClr val="accent4"/>
            </a:fgClr>
            <a:bgClr>
              <a:schemeClr val="accent6"/>
            </a:bgClr>
          </a:patt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11" name="TextBox 110"/>
          <p:cNvSpPr txBox="1"/>
          <p:nvPr/>
        </p:nvSpPr>
        <p:spPr>
          <a:xfrm>
            <a:off x="867003" y="5001955"/>
            <a:ext cx="2236875" cy="318286"/>
          </a:xfrm>
          <a:prstGeom prst="rect">
            <a:avLst/>
          </a:prstGeom>
          <a:noFill/>
        </p:spPr>
        <p:txBody>
          <a:bodyPr wrap="square" rtlCol="0">
            <a:spAutoFit/>
          </a:bodyPr>
          <a:lstStyle/>
          <a:p>
            <a:pPr defTabSz="932597">
              <a:defRPr/>
            </a:pPr>
            <a:r>
              <a:rPr lang="en-US" sz="1428" kern="0" dirty="0">
                <a:solidFill>
                  <a:sysClr val="windowText" lastClr="000000"/>
                </a:solidFill>
              </a:rPr>
              <a:t>Car telemetry (processed)</a:t>
            </a:r>
          </a:p>
        </p:txBody>
      </p:sp>
      <p:sp>
        <p:nvSpPr>
          <p:cNvPr id="112" name="Title 111"/>
          <p:cNvSpPr>
            <a:spLocks noGrp="1"/>
          </p:cNvSpPr>
          <p:nvPr>
            <p:ph type="title"/>
          </p:nvPr>
        </p:nvSpPr>
        <p:spPr>
          <a:xfrm>
            <a:off x="882" y="0"/>
            <a:ext cx="10724938" cy="1351952"/>
          </a:xfrm>
        </p:spPr>
        <p:txBody>
          <a:bodyPr/>
          <a:lstStyle/>
          <a:p>
            <a:r>
              <a:rPr lang="en-US" dirty="0"/>
              <a:t>Data flow</a:t>
            </a:r>
            <a:br>
              <a:rPr lang="en-US" dirty="0"/>
            </a:br>
            <a:r>
              <a:rPr lang="en-US" dirty="0"/>
              <a:t>ML</a:t>
            </a:r>
          </a:p>
        </p:txBody>
      </p:sp>
      <p:sp>
        <p:nvSpPr>
          <p:cNvPr id="120" name="Right Arrow 119"/>
          <p:cNvSpPr/>
          <p:nvPr/>
        </p:nvSpPr>
        <p:spPr>
          <a:xfrm>
            <a:off x="265630" y="5640923"/>
            <a:ext cx="504594" cy="246881"/>
          </a:xfrm>
          <a:prstGeom prst="rightArrow">
            <a:avLst/>
          </a:prstGeom>
          <a:solidFill>
            <a:srgbClr val="00B0F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932597">
              <a:defRPr/>
            </a:pPr>
            <a:endParaRPr lang="en-US" sz="1836" kern="0">
              <a:solidFill>
                <a:sysClr val="windowText" lastClr="000000"/>
              </a:solidFill>
            </a:endParaRPr>
          </a:p>
        </p:txBody>
      </p:sp>
      <p:sp>
        <p:nvSpPr>
          <p:cNvPr id="121" name="TextBox 120"/>
          <p:cNvSpPr txBox="1"/>
          <p:nvPr/>
        </p:nvSpPr>
        <p:spPr>
          <a:xfrm>
            <a:off x="857779" y="5600593"/>
            <a:ext cx="2783342" cy="318286"/>
          </a:xfrm>
          <a:prstGeom prst="rect">
            <a:avLst/>
          </a:prstGeom>
          <a:noFill/>
        </p:spPr>
        <p:txBody>
          <a:bodyPr wrap="square" rtlCol="0">
            <a:spAutoFit/>
          </a:bodyPr>
          <a:lstStyle/>
          <a:p>
            <a:pPr defTabSz="932597">
              <a:defRPr/>
            </a:pPr>
            <a:r>
              <a:rPr lang="en-US" sz="1428" kern="0" dirty="0">
                <a:solidFill>
                  <a:sysClr val="windowText" lastClr="000000"/>
                </a:solidFill>
              </a:rPr>
              <a:t>User’s ratings on trips</a:t>
            </a:r>
          </a:p>
        </p:txBody>
      </p:sp>
      <p:sp>
        <p:nvSpPr>
          <p:cNvPr id="68" name="Rectangle 67"/>
          <p:cNvSpPr/>
          <p:nvPr/>
        </p:nvSpPr>
        <p:spPr>
          <a:xfrm>
            <a:off x="10246691" y="3671096"/>
            <a:ext cx="1415088" cy="12900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632" kern="0" dirty="0">
                <a:solidFill>
                  <a:sysClr val="windowText" lastClr="000000"/>
                </a:solidFill>
              </a:rPr>
              <a:t>App Insights</a:t>
            </a:r>
          </a:p>
          <a:p>
            <a:pPr algn="ctr" defTabSz="932597"/>
            <a:r>
              <a:rPr lang="en-US" sz="1632" kern="0" dirty="0">
                <a:solidFill>
                  <a:sysClr val="windowText" lastClr="000000"/>
                </a:solidFill>
              </a:rPr>
              <a:t>HockeyApp</a:t>
            </a:r>
          </a:p>
        </p:txBody>
      </p:sp>
      <p:pic>
        <p:nvPicPr>
          <p:cNvPr id="77" name="Picture 76"/>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18616" y="3768791"/>
            <a:ext cx="591607" cy="591607"/>
          </a:xfrm>
          <a:prstGeom prst="rect">
            <a:avLst/>
          </a:prstGeom>
        </p:spPr>
      </p:pic>
      <p:grpSp>
        <p:nvGrpSpPr>
          <p:cNvPr id="96" name="Group 95"/>
          <p:cNvGrpSpPr/>
          <p:nvPr/>
        </p:nvGrpSpPr>
        <p:grpSpPr>
          <a:xfrm>
            <a:off x="8440649" y="3663888"/>
            <a:ext cx="1415088" cy="1290082"/>
            <a:chOff x="8877689" y="3593604"/>
            <a:chExt cx="1387467" cy="1264901"/>
          </a:xfrm>
          <a:solidFill>
            <a:schemeClr val="bg1">
              <a:lumMod val="75000"/>
            </a:schemeClr>
          </a:solidFill>
        </p:grpSpPr>
        <p:sp>
          <p:nvSpPr>
            <p:cNvPr id="97" name="Rectangle 96"/>
            <p:cNvSpPr/>
            <p:nvPr/>
          </p:nvSpPr>
          <p:spPr>
            <a:xfrm>
              <a:off x="8877689" y="3593604"/>
              <a:ext cx="1387467" cy="126490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Processing unit</a:t>
              </a:r>
            </a:p>
          </p:txBody>
        </p:sp>
        <p:pic>
          <p:nvPicPr>
            <p:cNvPr id="101" name="Picture 100"/>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72739" y="3696460"/>
              <a:ext cx="633572" cy="578396"/>
            </a:xfrm>
            <a:prstGeom prst="rect">
              <a:avLst/>
            </a:prstGeom>
            <a:grpFill/>
            <a:ln>
              <a:solidFill>
                <a:schemeClr val="bg1">
                  <a:lumMod val="75000"/>
                </a:schemeClr>
              </a:solidFill>
            </a:ln>
          </p:spPr>
        </p:pic>
      </p:grpSp>
      <p:grpSp>
        <p:nvGrpSpPr>
          <p:cNvPr id="104" name="Group 103"/>
          <p:cNvGrpSpPr/>
          <p:nvPr/>
        </p:nvGrpSpPr>
        <p:grpSpPr>
          <a:xfrm>
            <a:off x="8409389" y="1986090"/>
            <a:ext cx="1454838" cy="1298578"/>
            <a:chOff x="8832993" y="1963960"/>
            <a:chExt cx="1426441" cy="1273231"/>
          </a:xfrm>
          <a:solidFill>
            <a:schemeClr val="bg1">
              <a:lumMod val="75000"/>
            </a:schemeClr>
          </a:solidFill>
        </p:grpSpPr>
        <p:sp>
          <p:nvSpPr>
            <p:cNvPr id="106" name="Rectangle 105"/>
            <p:cNvSpPr/>
            <p:nvPr/>
          </p:nvSpPr>
          <p:spPr>
            <a:xfrm>
              <a:off x="8832993" y="1963960"/>
              <a:ext cx="1426441" cy="1273231"/>
            </a:xfrm>
            <a:prstGeom prst="rect">
              <a:avLst/>
            </a:prstGeom>
            <a:grp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Event Hub</a:t>
              </a:r>
            </a:p>
            <a:p>
              <a:pPr algn="ctr" defTabSz="932597"/>
              <a:endParaRPr lang="en-US" sz="1224" kern="0" dirty="0">
                <a:solidFill>
                  <a:sysClr val="windowText" lastClr="000000"/>
                </a:solidFill>
              </a:endParaRPr>
            </a:p>
          </p:txBody>
        </p:sp>
        <p:pic>
          <p:nvPicPr>
            <p:cNvPr id="114" name="Picture 113"/>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56989" y="2075946"/>
              <a:ext cx="594662" cy="594662"/>
            </a:xfrm>
            <a:prstGeom prst="rect">
              <a:avLst/>
            </a:prstGeom>
            <a:grpFill/>
            <a:ln>
              <a:solidFill>
                <a:schemeClr val="bg1">
                  <a:lumMod val="75000"/>
                </a:schemeClr>
              </a:solidFill>
            </a:ln>
          </p:spPr>
        </p:pic>
      </p:grpSp>
      <p:grpSp>
        <p:nvGrpSpPr>
          <p:cNvPr id="59" name="Group 58"/>
          <p:cNvGrpSpPr/>
          <p:nvPr/>
        </p:nvGrpSpPr>
        <p:grpSpPr>
          <a:xfrm>
            <a:off x="4807937" y="331026"/>
            <a:ext cx="1419824" cy="1298789"/>
            <a:chOff x="6724574" y="3591367"/>
            <a:chExt cx="1392111" cy="1273438"/>
          </a:xfrm>
          <a:solidFill>
            <a:schemeClr val="bg1">
              <a:lumMod val="75000"/>
            </a:schemeClr>
          </a:solidFill>
        </p:grpSpPr>
        <p:sp>
          <p:nvSpPr>
            <p:cNvPr id="60" name="Rectangle 59"/>
            <p:cNvSpPr/>
            <p:nvPr/>
          </p:nvSpPr>
          <p:spPr>
            <a:xfrm>
              <a:off x="6724574" y="3591367"/>
              <a:ext cx="1392111" cy="1273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Archive storage</a:t>
              </a:r>
              <a:endParaRPr lang="en-US" sz="1122" kern="0" dirty="0">
                <a:solidFill>
                  <a:schemeClr val="bg1"/>
                </a:solidFill>
              </a:endParaRPr>
            </a:p>
          </p:txBody>
        </p:sp>
        <p:pic>
          <p:nvPicPr>
            <p:cNvPr id="61" name="Picture 60"/>
            <p:cNvPicPr>
              <a:picLocks noChangeAspect="1"/>
            </p:cNvPicPr>
            <p:nvPr/>
          </p:nvPicPr>
          <p:blipFill>
            <a:blip r:embed="rId8"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a:grpFill/>
            <a:ln>
              <a:noFill/>
            </a:ln>
          </p:spPr>
        </p:pic>
      </p:grpSp>
      <p:sp>
        <p:nvSpPr>
          <p:cNvPr id="66" name="Rectangle 65"/>
          <p:cNvSpPr/>
          <p:nvPr/>
        </p:nvSpPr>
        <p:spPr>
          <a:xfrm>
            <a:off x="1998526" y="2482560"/>
            <a:ext cx="395220" cy="3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67" name="Right Arrow 66"/>
          <p:cNvSpPr/>
          <p:nvPr/>
        </p:nvSpPr>
        <p:spPr>
          <a:xfrm rot="10800000" flipV="1">
            <a:off x="6223976" y="4477704"/>
            <a:ext cx="372659" cy="246881"/>
          </a:xfrm>
          <a:prstGeom prst="rightArrow">
            <a:avLst/>
          </a:prstGeom>
          <a:solidFill>
            <a:srgbClr val="00B0F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dirty="0">
              <a:solidFill>
                <a:sysClr val="windowText" lastClr="000000"/>
              </a:solidFill>
            </a:endParaRPr>
          </a:p>
        </p:txBody>
      </p:sp>
      <p:cxnSp>
        <p:nvCxnSpPr>
          <p:cNvPr id="91" name="Straight Connector 90"/>
          <p:cNvCxnSpPr/>
          <p:nvPr/>
        </p:nvCxnSpPr>
        <p:spPr>
          <a:xfrm flipV="1">
            <a:off x="1452580" y="2619399"/>
            <a:ext cx="4557511" cy="23526"/>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sp>
        <p:nvSpPr>
          <p:cNvPr id="95" name="Arc 94"/>
          <p:cNvSpPr/>
          <p:nvPr/>
        </p:nvSpPr>
        <p:spPr>
          <a:xfrm>
            <a:off x="4857969" y="2619555"/>
            <a:ext cx="2406337" cy="1406947"/>
          </a:xfrm>
          <a:prstGeom prst="arc">
            <a:avLst>
              <a:gd name="adj1" fmla="val 15869654"/>
              <a:gd name="adj2" fmla="val 5809869"/>
            </a:avLst>
          </a:prstGeom>
          <a:ln w="76200">
            <a:solidFill>
              <a:srgbClr val="FF0000">
                <a:alpha val="25098"/>
              </a:srgb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solidFill>
                <a:sysClr val="windowText" lastClr="000000"/>
              </a:solidFill>
            </a:endParaRPr>
          </a:p>
        </p:txBody>
      </p:sp>
      <p:cxnSp>
        <p:nvCxnSpPr>
          <p:cNvPr id="115" name="Straight Connector 114"/>
          <p:cNvCxnSpPr>
            <a:endCxn id="103" idx="3"/>
          </p:cNvCxnSpPr>
          <p:nvPr/>
        </p:nvCxnSpPr>
        <p:spPr>
          <a:xfrm flipV="1">
            <a:off x="7761764" y="5732219"/>
            <a:ext cx="2901882" cy="32144"/>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sp>
        <p:nvSpPr>
          <p:cNvPr id="122" name="Arc 121"/>
          <p:cNvSpPr/>
          <p:nvPr/>
        </p:nvSpPr>
        <p:spPr>
          <a:xfrm rot="5400000">
            <a:off x="6728862" y="3911720"/>
            <a:ext cx="2406337" cy="1406947"/>
          </a:xfrm>
          <a:prstGeom prst="arc">
            <a:avLst>
              <a:gd name="adj1" fmla="val 768595"/>
              <a:gd name="adj2" fmla="val 3445918"/>
            </a:avLst>
          </a:prstGeom>
          <a:ln w="76200">
            <a:solidFill>
              <a:srgbClr val="FF0000">
                <a:alpha val="25098"/>
              </a:srgb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solidFill>
                <a:sysClr val="windowText" lastClr="000000"/>
              </a:solidFill>
            </a:endParaRPr>
          </a:p>
        </p:txBody>
      </p:sp>
      <p:sp>
        <p:nvSpPr>
          <p:cNvPr id="123" name="Arc 122"/>
          <p:cNvSpPr/>
          <p:nvPr/>
        </p:nvSpPr>
        <p:spPr>
          <a:xfrm flipV="1">
            <a:off x="4879407" y="4599208"/>
            <a:ext cx="2474293" cy="1406947"/>
          </a:xfrm>
          <a:prstGeom prst="arc">
            <a:avLst>
              <a:gd name="adj1" fmla="val 999463"/>
              <a:gd name="adj2" fmla="val 5809869"/>
            </a:avLst>
          </a:prstGeom>
          <a:ln w="76200">
            <a:solidFill>
              <a:srgbClr val="FF0000">
                <a:alpha val="25098"/>
              </a:srgbClr>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solidFill>
                <a:sysClr val="windowText" lastClr="000000"/>
              </a:solidFill>
            </a:endParaRPr>
          </a:p>
        </p:txBody>
      </p:sp>
      <p:sp>
        <p:nvSpPr>
          <p:cNvPr id="70" name="Right Arrow 69"/>
          <p:cNvSpPr/>
          <p:nvPr/>
        </p:nvSpPr>
        <p:spPr>
          <a:xfrm>
            <a:off x="265628" y="4732627"/>
            <a:ext cx="504594"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74" name="TextBox 73"/>
          <p:cNvSpPr txBox="1"/>
          <p:nvPr/>
        </p:nvSpPr>
        <p:spPr>
          <a:xfrm>
            <a:off x="902480" y="4698874"/>
            <a:ext cx="2034347" cy="318286"/>
          </a:xfrm>
          <a:prstGeom prst="rect">
            <a:avLst/>
          </a:prstGeom>
          <a:noFill/>
        </p:spPr>
        <p:txBody>
          <a:bodyPr wrap="square" rtlCol="0">
            <a:spAutoFit/>
          </a:bodyPr>
          <a:lstStyle/>
          <a:p>
            <a:pPr defTabSz="932597"/>
            <a:r>
              <a:rPr lang="en-US" sz="1428" kern="0" dirty="0">
                <a:solidFill>
                  <a:sysClr val="windowText" lastClr="000000"/>
                </a:solidFill>
              </a:rPr>
              <a:t>Car telemetry</a:t>
            </a:r>
          </a:p>
        </p:txBody>
      </p:sp>
      <p:pic>
        <p:nvPicPr>
          <p:cNvPr id="78" name="Picture 77"/>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0523791" y="5334308"/>
            <a:ext cx="795824" cy="795824"/>
          </a:xfrm>
          <a:prstGeom prst="rect">
            <a:avLst/>
          </a:prstGeom>
        </p:spPr>
      </p:pic>
      <p:pic>
        <p:nvPicPr>
          <p:cNvPr id="79" name="Picture 78"/>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798224" y="2242970"/>
            <a:ext cx="795824" cy="795824"/>
          </a:xfrm>
          <a:prstGeom prst="rect">
            <a:avLst/>
          </a:prstGeom>
        </p:spPr>
      </p:pic>
      <p:sp>
        <p:nvSpPr>
          <p:cNvPr id="53" name="Rectangle 52"/>
          <p:cNvSpPr/>
          <p:nvPr/>
        </p:nvSpPr>
        <p:spPr>
          <a:xfrm>
            <a:off x="8392902" y="321243"/>
            <a:ext cx="1454838" cy="1298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Power BI</a:t>
            </a:r>
          </a:p>
          <a:p>
            <a:pPr algn="ctr" defTabSz="932597">
              <a:defRPr/>
            </a:pPr>
            <a:endParaRPr lang="en-US" sz="1224" kern="0" dirty="0">
              <a:solidFill>
                <a:schemeClr val="bg1"/>
              </a:solidFill>
            </a:endParaRPr>
          </a:p>
        </p:txBody>
      </p:sp>
      <p:sp>
        <p:nvSpPr>
          <p:cNvPr id="54" name="Rectangle 53"/>
          <p:cNvSpPr/>
          <p:nvPr/>
        </p:nvSpPr>
        <p:spPr>
          <a:xfrm>
            <a:off x="6587199" y="321127"/>
            <a:ext cx="1454838" cy="1298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SQL Data Warehouse</a:t>
            </a:r>
            <a:endParaRPr lang="en-US" sz="1224" kern="0" dirty="0">
              <a:solidFill>
                <a:schemeClr val="bg1"/>
              </a:solidFill>
            </a:endParaRPr>
          </a:p>
        </p:txBody>
      </p:sp>
      <p:pic>
        <p:nvPicPr>
          <p:cNvPr id="55" name="Picture 54"/>
          <p:cNvPicPr>
            <a:picLocks noChangeAspect="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7031" y="388820"/>
            <a:ext cx="795824" cy="795824"/>
          </a:xfrm>
          <a:prstGeom prst="rect">
            <a:avLst/>
          </a:prstGeom>
        </p:spPr>
      </p:pic>
      <p:pic>
        <p:nvPicPr>
          <p:cNvPr id="56" name="Picture 55"/>
          <p:cNvPicPr>
            <a:picLocks noChangeAspect="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86379" y="388820"/>
            <a:ext cx="656477" cy="656477"/>
          </a:xfrm>
          <a:prstGeom prst="rect">
            <a:avLst/>
          </a:prstGeom>
        </p:spPr>
      </p:pic>
    </p:spTree>
    <p:extLst>
      <p:ext uri="{BB962C8B-B14F-4D97-AF65-F5344CB8AC3E}">
        <p14:creationId xmlns:p14="http://schemas.microsoft.com/office/powerpoint/2010/main" val="32791539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ight Arrow 15"/>
          <p:cNvSpPr/>
          <p:nvPr/>
        </p:nvSpPr>
        <p:spPr>
          <a:xfrm>
            <a:off x="1102244" y="2518302"/>
            <a:ext cx="3702986"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 name="Rectangle 3"/>
          <p:cNvSpPr/>
          <p:nvPr/>
        </p:nvSpPr>
        <p:spPr>
          <a:xfrm>
            <a:off x="2976369" y="1995842"/>
            <a:ext cx="1412743" cy="29564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endParaRPr lang="en-US" sz="1836" kern="0" dirty="0">
              <a:solidFill>
                <a:sysClr val="windowText" lastClr="000000"/>
              </a:solidFill>
            </a:endParaRPr>
          </a:p>
          <a:p>
            <a:pPr algn="ctr" defTabSz="932597"/>
            <a:r>
              <a:rPr lang="en-US" sz="1836" kern="0" dirty="0">
                <a:solidFill>
                  <a:sysClr val="windowText" lastClr="000000"/>
                </a:solidFill>
              </a:rPr>
              <a:t>IoT Hub</a:t>
            </a:r>
          </a:p>
        </p:txBody>
      </p:sp>
      <p:pic>
        <p:nvPicPr>
          <p:cNvPr id="6" name="Picture 5" descr="Car, Silhouette, Vehicle, Auto, Sedan"/>
          <p:cNvPicPr>
            <a:picLocks noChangeAspect="1"/>
          </p:cNvPicPr>
          <p:nvPr/>
        </p:nvPicPr>
        <p:blipFill>
          <a:blip r:embed="rId2" cstate="print">
            <a:lum bright="70000" contrast="-70000"/>
            <a:extLst>
              <a:ext uri="{BEBA8EAE-BF5A-486C-A8C5-ECC9F3942E4B}">
                <a14:imgProps xmlns:a14="http://schemas.microsoft.com/office/drawing/2010/main">
                  <a14:imgLayer r:embed="rId3">
                    <a14:imgEffect>
                      <a14:backgroundRemoval t="0" b="100000" l="0" r="100000">
                        <a14:foregroundMark x1="27813" y1="52812" x2="27813" y2="52812"/>
                        <a14:foregroundMark x1="75156" y1="60000" x2="75156" y2="60000"/>
                        <a14:foregroundMark x1="40938" y1="12812" x2="40938" y2="12812"/>
                        <a14:backgroundMark x1="10469" y1="13750" x2="10469" y2="13750"/>
                        <a14:backgroundMark x1="32813" y1="22500" x2="32813" y2="22500"/>
                        <a14:backgroundMark x1="55937" y1="25000" x2="55937" y2="25000"/>
                        <a14:backgroundMark x1="75156" y1="19375" x2="75156" y2="19375"/>
                        <a14:backgroundMark x1="51719" y1="18750" x2="51719" y2="18750"/>
                        <a14:backgroundMark x1="79688" y1="61250" x2="79688" y2="61250"/>
                        <a14:backgroundMark x1="25938" y1="70625" x2="25938" y2="70625"/>
                        <a14:backgroundMark x1="43750" y1="84063" x2="43750" y2="84063"/>
                        <a14:backgroundMark x1="57813" y1="85938" x2="57813" y2="85938"/>
                        <a14:backgroundMark x1="78750" y1="91875" x2="78750" y2="91875"/>
                        <a14:backgroundMark x1="93438" y1="89688" x2="93438" y2="89688"/>
                        <a14:backgroundMark x1="10938" y1="83750" x2="10938" y2="83750"/>
                        <a14:backgroundMark x1="4063" y1="75938" x2="4063" y2="75938"/>
                        <a14:backgroundMark x1="7813" y1="74688" x2="7813" y2="74688"/>
                        <a14:backgroundMark x1="7187" y1="91875" x2="7187" y2="91875"/>
                        <a14:backgroundMark x1="22188" y1="93750" x2="22813" y2="94063"/>
                        <a14:backgroundMark x1="35000" y1="94688" x2="35000" y2="94688"/>
                        <a14:backgroundMark x1="34844" y1="85000" x2="34844" y2="85000"/>
                        <a14:backgroundMark x1="36719" y1="80313" x2="36719" y2="80313"/>
                        <a14:backgroundMark x1="25625" y1="62813" x2="25625" y2="62813"/>
                        <a14:backgroundMark x1="29688" y1="25625" x2="29688" y2="25625"/>
                        <a14:backgroundMark x1="39063" y1="29375" x2="39063" y2="29375"/>
                        <a14:backgroundMark x1="39063" y1="15937" x2="39063" y2="15937"/>
                        <a14:backgroundMark x1="58281" y1="25000" x2="58281" y2="25000"/>
                        <a14:backgroundMark x1="63594" y1="26875" x2="63594" y2="26875"/>
                        <a14:backgroundMark x1="67500" y1="9375" x2="67500" y2="9375"/>
                        <a14:backgroundMark x1="84531" y1="15937" x2="84531" y2="15937"/>
                        <a14:backgroundMark x1="91875" y1="9063" x2="91875" y2="9063"/>
                        <a14:backgroundMark x1="95781" y1="26250" x2="95781" y2="26250"/>
                        <a14:backgroundMark x1="84531" y1="58750" x2="84531" y2="58750"/>
                        <a14:backgroundMark x1="82813" y1="70000" x2="82813" y2="70000"/>
                        <a14:backgroundMark x1="27656" y1="64375" x2="27656" y2="64375"/>
                        <a14:backgroundMark x1="10156" y1="25313" x2="10156" y2="25313"/>
                        <a14:backgroundMark x1="16406" y1="20000" x2="16406" y2="20000"/>
                        <a14:backgroundMark x1="19375" y1="7813" x2="19375" y2="7813"/>
                        <a14:backgroundMark x1="26719" y1="6875" x2="26719" y2="6875"/>
                        <a14:backgroundMark x1="35156" y1="5938" x2="35625" y2="5938"/>
                        <a14:backgroundMark x1="44688" y1="5313" x2="44688" y2="6250"/>
                        <a14:backgroundMark x1="54219" y1="6875" x2="54219" y2="6875"/>
                        <a14:backgroundMark x1="59531" y1="10000" x2="59531" y2="10000"/>
                        <a14:backgroundMark x1="65000" y1="13750" x2="65000" y2="13750"/>
                        <a14:backgroundMark x1="81250" y1="27187" x2="81250" y2="27187"/>
                        <a14:backgroundMark x1="89688" y1="29688" x2="89688" y2="29688"/>
                        <a14:backgroundMark x1="95625" y1="35625" x2="95625" y2="35625"/>
                        <a14:backgroundMark x1="92188" y1="80625" x2="92188" y2="80625"/>
                        <a14:backgroundMark x1="67188" y1="80000" x2="67188" y2="80000"/>
                        <a14:backgroundMark x1="66406" y1="85625" x2="66406" y2="85625"/>
                        <a14:backgroundMark x1="57813" y1="93125" x2="57500" y2="93125"/>
                        <a14:backgroundMark x1="49219" y1="85313" x2="49219" y2="85313"/>
                        <a14:backgroundMark x1="41719" y1="97500" x2="41719" y2="97500"/>
                        <a14:backgroundMark x1="41094" y1="89375" x2="41094" y2="89375"/>
                        <a14:backgroundMark x1="46094" y1="91563" x2="46094" y2="91563"/>
                        <a14:backgroundMark x1="53906" y1="94688" x2="53906" y2="94688"/>
                        <a14:backgroundMark x1="3750" y1="23750" x2="3750" y2="23750"/>
                        <a14:backgroundMark x1="7969" y1="36563" x2="7969" y2="36563"/>
                        <a14:backgroundMark x1="3750" y1="6563" x2="3750" y2="6563"/>
                        <a14:backgroundMark x1="15625" y1="10000" x2="15625" y2="10000"/>
                        <a14:backgroundMark x1="79063" y1="8438" x2="79063" y2="8438"/>
                        <a14:backgroundMark x1="73750" y1="8750" x2="73750" y2="8750"/>
                        <a14:backgroundMark x1="90781" y1="18125" x2="90781" y2="18125"/>
                        <a14:backgroundMark x1="96719" y1="14063" x2="96719" y2="14063"/>
                        <a14:backgroundMark x1="87656" y1="6250" x2="87656" y2="6250"/>
                        <a14:backgroundMark x1="97188" y1="3750" x2="97188" y2="3750"/>
                        <a14:backgroundMark x1="87813" y1="89375" x2="87813" y2="89375"/>
                        <a14:backgroundMark x1="80313" y1="71563" x2="80313" y2="71563"/>
                        <a14:backgroundMark x1="21719" y1="67500" x2="21719" y2="67500"/>
                        <a14:backgroundMark x1="16406" y1="95000" x2="16406" y2="95000"/>
                        <a14:backgroundMark x1="15625" y1="85938" x2="15625" y2="85938"/>
                        <a14:backgroundMark x1="7344" y1="82813" x2="6875" y2="83125"/>
                        <a14:backgroundMark x1="4219" y1="87188" x2="4219" y2="87188"/>
                        <a14:backgroundMark x1="5156" y1="95313" x2="5156" y2="95313"/>
                        <a14:backgroundMark x1="14375" y1="93125" x2="14375" y2="93125"/>
                        <a14:backgroundMark x1="30625" y1="90625" x2="30625" y2="90625"/>
                        <a14:backgroundMark x1="50313" y1="76250" x2="50781" y2="76250"/>
                        <a14:backgroundMark x1="59219" y1="79375" x2="59219" y2="79375"/>
                        <a14:backgroundMark x1="54531" y1="80938" x2="54531" y2="80938"/>
                        <a14:backgroundMark x1="64531" y1="92500" x2="64531" y2="92500"/>
                        <a14:backgroundMark x1="71719" y1="96250" x2="71719" y2="96250"/>
                        <a14:backgroundMark x1="72031" y1="87813" x2="72031" y2="87813"/>
                        <a14:backgroundMark x1="75469" y1="94688" x2="75469" y2="94688"/>
                        <a14:backgroundMark x1="83281" y1="94688" x2="83281" y2="94688"/>
                        <a14:backgroundMark x1="89375" y1="96563" x2="89375" y2="96563"/>
                        <a14:backgroundMark x1="94219" y1="97188" x2="94844" y2="96875"/>
                        <a14:backgroundMark x1="97031" y1="88438" x2="97031" y2="87500"/>
                        <a14:backgroundMark x1="97031" y1="78438" x2="97031" y2="78438"/>
                        <a14:backgroundMark x1="50313" y1="25313" x2="50313" y2="25313"/>
                        <a14:backgroundMark x1="38281" y1="23438" x2="38281" y2="23438"/>
                        <a14:backgroundMark x1="25938" y1="30000" x2="25938" y2="30000"/>
                        <a14:backgroundMark x1="12656" y1="30625" x2="12656" y2="30625"/>
                        <a14:backgroundMark x1="22344" y1="16875" x2="22344" y2="16875"/>
                        <a14:backgroundMark x1="24375" y1="12812" x2="24375" y2="12812"/>
                        <a14:backgroundMark x1="27500" y1="12500" x2="27813" y2="12500"/>
                        <a14:backgroundMark x1="38125" y1="7187" x2="38125" y2="7187"/>
                        <a14:backgroundMark x1="49844" y1="8438" x2="49844" y2="8438"/>
                        <a14:backgroundMark x1="59062" y1="13125" x2="59062" y2="13125"/>
                        <a14:backgroundMark x1="65625" y1="18750" x2="66406" y2="19063"/>
                        <a14:backgroundMark x1="71563" y1="22500" x2="71563" y2="22500"/>
                        <a14:backgroundMark x1="70000" y1="90625" x2="70000" y2="90625"/>
                        <a14:backgroundMark x1="68125" y1="95000" x2="68125" y2="95000"/>
                        <a14:backgroundMark x1="59375" y1="91563" x2="59375" y2="91563"/>
                        <a14:backgroundMark x1="52656" y1="91563" x2="52656" y2="91563"/>
                        <a14:backgroundMark x1="28906" y1="91563" x2="28906" y2="91563"/>
                        <a14:backgroundMark x1="20313" y1="89063" x2="20313" y2="89063"/>
                        <a14:backgroundMark x1="13594" y1="78125" x2="13594" y2="78125"/>
                        <a14:backgroundMark x1="2969" y1="32188" x2="2969" y2="32188"/>
                        <a14:backgroundMark x1="6406" y1="6250" x2="6406" y2="6250"/>
                        <a14:backgroundMark x1="12031" y1="5313" x2="12031" y2="5313"/>
                        <a14:backgroundMark x1="18906" y1="2188" x2="18906" y2="2188"/>
                        <a14:backgroundMark x1="27813" y1="3125" x2="27813" y2="3125"/>
                        <a14:backgroundMark x1="59219" y1="3438" x2="59688" y2="3438"/>
                        <a14:backgroundMark x1="65625" y1="5313" x2="66094" y2="5938"/>
                        <a14:backgroundMark x1="72500" y1="6250" x2="70156" y2="5000"/>
                        <a14:backgroundMark x1="71875" y1="19063" x2="71875" y2="19063"/>
                        <a14:backgroundMark x1="71875" y1="16250" x2="71875" y2="16250"/>
                        <a14:backgroundMark x1="80625" y1="17813" x2="80625" y2="17813"/>
                        <a14:backgroundMark x1="90313" y1="2500" x2="90313" y2="2500"/>
                        <a14:backgroundMark x1="85000" y1="3125" x2="85000" y2="3125"/>
                        <a14:backgroundMark x1="79375" y1="2500" x2="79375" y2="2500"/>
                        <a14:backgroundMark x1="75625" y1="4063" x2="75625" y2="4063"/>
                        <a14:backgroundMark x1="84688" y1="6250" x2="84688" y2="6250"/>
                        <a14:backgroundMark x1="95156" y1="7187" x2="95156" y2="7187"/>
                        <a14:backgroundMark x1="97344" y1="8125" x2="97344" y2="8125"/>
                        <a14:backgroundMark x1="95469" y1="74063" x2="95469" y2="74063"/>
                        <a14:backgroundMark x1="92500" y1="74375" x2="92031" y2="74688"/>
                        <a14:backgroundMark x1="68906" y1="76875" x2="68906" y2="76875"/>
                        <a14:backgroundMark x1="71563" y1="81875" x2="71563" y2="81875"/>
                        <a14:backgroundMark x1="79688" y1="97813" x2="79688" y2="97813"/>
                        <a14:backgroundMark x1="97344" y1="95938" x2="97344" y2="95938"/>
                        <a14:backgroundMark x1="31875" y1="52812" x2="31875" y2="52812"/>
                        <a14:backgroundMark x1="5469" y1="27500" x2="5469" y2="27500"/>
                        <a14:backgroundMark x1="7500" y1="22188" x2="7500" y2="22188"/>
                        <a14:backgroundMark x1="30625" y1="4375" x2="30625" y2="4375"/>
                        <a14:backgroundMark x1="41875" y1="2813" x2="41875" y2="2813"/>
                        <a14:backgroundMark x1="48125" y1="4688" x2="48125" y2="4688"/>
                        <a14:backgroundMark x1="53438" y1="3438" x2="53438" y2="3438"/>
                        <a14:backgroundMark x1="55937" y1="3125" x2="55937" y2="3125"/>
                        <a14:backgroundMark x1="62813" y1="7500" x2="62813" y2="7500"/>
                        <a14:backgroundMark x1="69375" y1="3125" x2="69375" y2="3125"/>
                        <a14:backgroundMark x1="82813" y1="5313" x2="82813" y2="5313"/>
                        <a14:backgroundMark x1="31250" y1="96875" x2="31250" y2="96875"/>
                        <a14:backgroundMark x1="26875" y1="96875" x2="26875" y2="96875"/>
                        <a14:backgroundMark x1="20938" y1="98750" x2="20938" y2="98750"/>
                        <a14:backgroundMark x1="12812" y1="98125" x2="12812" y2="98125"/>
                        <a14:backgroundMark x1="10625" y1="95625" x2="10625" y2="95625"/>
                        <a14:backgroundMark x1="1250" y1="92188" x2="1250" y2="92188"/>
                        <a14:backgroundMark x1="22500" y1="70938" x2="22500" y2="70938"/>
                        <a14:backgroundMark x1="33438" y1="56875" x2="33438" y2="56875"/>
                        <a14:backgroundMark x1="34531" y1="65625" x2="34531" y2="65625"/>
                        <a14:backgroundMark x1="16563" y1="55313" x2="16563" y2="55313"/>
                        <a14:backgroundMark x1="24688" y1="47188" x2="24688" y2="47188"/>
                        <a14:backgroundMark x1="87969" y1="51875" x2="87969" y2="51875"/>
                        <a14:backgroundMark x1="84063" y1="47813" x2="84063" y2="47813"/>
                        <a14:backgroundMark x1="79688" y1="47188" x2="79688" y2="47188"/>
                        <a14:backgroundMark x1="75469" y1="50938" x2="75469" y2="50938"/>
                        <a14:backgroundMark x1="76563" y1="49688" x2="76563" y2="49688"/>
                        <a14:backgroundMark x1="72969" y1="55625" x2="72969" y2="55625"/>
                        <a14:backgroundMark x1="71250" y1="66875" x2="71250" y2="66875"/>
                        <a14:backgroundMark x1="71719" y1="60625" x2="71719" y2="60625"/>
                        <a14:backgroundMark x1="90781" y1="62187" x2="90781" y2="62187"/>
                        <a14:backgroundMark x1="21406" y1="47813" x2="21406" y2="47813"/>
                        <a14:backgroundMark x1="44375" y1="96563" x2="44375" y2="96563"/>
                        <a14:backgroundMark x1="43750" y1="91875" x2="43750" y2="91875"/>
                        <a14:backgroundMark x1="37500" y1="91875" x2="37500" y2="91875"/>
                        <a14:backgroundMark x1="40625" y1="95938" x2="40625" y2="95938"/>
                        <a14:backgroundMark x1="37188" y1="96563" x2="37188" y2="96563"/>
                        <a14:backgroundMark x1="61250" y1="98125" x2="61250" y2="98125"/>
                        <a14:backgroundMark x1="41875" y1="8750" x2="41875" y2="8750"/>
                        <a14:backgroundMark x1="47344" y1="8438" x2="47344" y2="8438"/>
                        <a14:backgroundMark x1="32188" y1="7500" x2="32188" y2="7500"/>
                        <a14:backgroundMark x1="38125" y1="3125" x2="38125" y2="3125"/>
                        <a14:backgroundMark x1="23906" y1="3750" x2="23906" y2="3750"/>
                        <a14:backgroundMark x1="22188" y1="8750" x2="22188" y2="8750"/>
                        <a14:backgroundMark x1="14688" y1="5000" x2="14688" y2="5000"/>
                        <a14:backgroundMark x1="9375" y1="7813" x2="9375" y2="7813"/>
                        <a14:backgroundMark x1="9063" y1="3125" x2="9063" y2="3125"/>
                        <a14:backgroundMark x1="1719" y1="3438" x2="1719" y2="3438"/>
                        <a14:backgroundMark x1="2344" y1="9063" x2="2344" y2="9063"/>
                        <a14:backgroundMark x1="6875" y1="10000" x2="6875" y2="10000"/>
                        <a14:backgroundMark x1="76563" y1="8750" x2="76563" y2="8750"/>
                        <a14:backgroundMark x1="83281" y1="10313" x2="83281" y2="10313"/>
                        <a14:backgroundMark x1="87031" y1="10313" x2="87031" y2="10313"/>
                        <a14:backgroundMark x1="89844" y1="9375" x2="89844" y2="9375"/>
                        <a14:backgroundMark x1="91719" y1="6875" x2="91719" y2="6875"/>
                        <a14:backgroundMark x1="50313" y1="95000" x2="50313" y2="95000"/>
                        <a14:backgroundMark x1="48906" y1="93125" x2="48906" y2="93125"/>
                        <a14:backgroundMark x1="48281" y1="96875" x2="48281" y2="96875"/>
                        <a14:backgroundMark x1="57188" y1="97813" x2="57188" y2="97813"/>
                        <a14:backgroundMark x1="64531" y1="96875" x2="64531" y2="96875"/>
                        <a14:backgroundMark x1="61875" y1="94063" x2="61875" y2="94063"/>
                        <a14:backgroundMark x1="75469" y1="90625" x2="75469" y2="90625"/>
                        <a14:backgroundMark x1="73438" y1="92188" x2="73438" y2="92188"/>
                        <a14:backgroundMark x1="74844" y1="98125" x2="74844" y2="98125"/>
                        <a14:backgroundMark x1="84219" y1="93125" x2="84219" y2="93125"/>
                        <a14:backgroundMark x1="81406" y1="91875" x2="81406" y2="91875"/>
                        <a14:backgroundMark x1="87656" y1="95313" x2="87656" y2="95313"/>
                        <a14:backgroundMark x1="85469" y1="96563" x2="85469" y2="96563"/>
                        <a14:backgroundMark x1="83281" y1="98438" x2="83281" y2="98438"/>
                        <a14:backgroundMark x1="85938" y1="90313" x2="85938" y2="90313"/>
                        <a14:backgroundMark x1="7031" y1="96875" x2="7031" y2="96875"/>
                        <a14:backgroundMark x1="10781" y1="92500" x2="10781" y2="92500"/>
                        <a14:backgroundMark x1="3750" y1="91563" x2="3750" y2="91563"/>
                        <a14:backgroundMark x1="1250" y1="97813" x2="1250" y2="97813"/>
                        <a14:backgroundMark x1="13281" y1="90625" x2="13281" y2="90625"/>
                        <a14:backgroundMark x1="17500" y1="91875" x2="17500" y2="91875"/>
                        <a14:backgroundMark x1="20469" y1="95313" x2="20469" y2="95313"/>
                        <a14:backgroundMark x1="18281" y1="97188" x2="18281" y2="97188"/>
                        <a14:backgroundMark x1="26250" y1="92188" x2="26250" y2="92188"/>
                        <a14:backgroundMark x1="24063" y1="91250" x2="24063" y2="91250"/>
                        <a14:backgroundMark x1="36094" y1="10938" x2="36094" y2="10938"/>
                        <a14:backgroundMark x1="52031" y1="11563" x2="52031" y2="11563"/>
                        <a14:backgroundMark x1="47656" y1="10625" x2="47656" y2="10625"/>
                        <a14:backgroundMark x1="43906" y1="9375" x2="43906" y2="9375"/>
                        <a14:backgroundMark x1="45156" y1="9375" x2="45156" y2="9375"/>
                        <a14:backgroundMark x1="39063" y1="9375" x2="39063" y2="9375"/>
                        <a14:backgroundMark x1="37969" y1="10625" x2="37969" y2="10625"/>
                        <a14:backgroundMark x1="56719" y1="8125" x2="56719" y2="8125"/>
                        <a14:backgroundMark x1="59688" y1="6875" x2="59688" y2="6875"/>
                        <a14:backgroundMark x1="61094" y1="8125" x2="61094" y2="8125"/>
                        <a14:backgroundMark x1="64219" y1="4375" x2="64219" y2="4375"/>
                        <a14:backgroundMark x1="62187" y1="2813" x2="62187" y2="2813"/>
                        <a14:backgroundMark x1="65156" y1="9063" x2="65156" y2="9063"/>
                        <a14:backgroundMark x1="70000" y1="9063" x2="70000" y2="9063"/>
                        <a14:backgroundMark x1="71250" y1="9375" x2="71250" y2="9375"/>
                        <a14:backgroundMark x1="54844" y1="90625" x2="54844" y2="90625"/>
                        <a14:backgroundMark x1="57031" y1="90938" x2="57031" y2="90938"/>
                        <a14:backgroundMark x1="61094" y1="91250" x2="61094" y2="91250"/>
                        <a14:backgroundMark x1="63750" y1="91563" x2="63750" y2="91563"/>
                        <a14:backgroundMark x1="66563" y1="91875" x2="66563" y2="91875"/>
                        <a14:backgroundMark x1="68750" y1="93125" x2="68750" y2="93125"/>
                        <a14:backgroundMark x1="68594" y1="96875" x2="68594" y2="96875"/>
                        <a14:backgroundMark x1="66250" y1="96563" x2="66250" y2="96563"/>
                      </a14:backgroundRemoval>
                    </a14:imgEffect>
                  </a14:imgLayer>
                </a14:imgProps>
              </a:ext>
              <a:ext uri="{28A0092B-C50C-407E-A947-70E740481C1C}">
                <a14:useLocalDpi xmlns:a14="http://schemas.microsoft.com/office/drawing/2010/main" val="0"/>
              </a:ext>
            </a:extLst>
          </a:blip>
          <a:stretch>
            <a:fillRect/>
          </a:stretch>
        </p:blipFill>
        <p:spPr>
          <a:xfrm>
            <a:off x="170138" y="2445194"/>
            <a:ext cx="1270928" cy="635465"/>
          </a:xfrm>
          <a:prstGeom prst="rect">
            <a:avLst/>
          </a:prstGeom>
        </p:spPr>
      </p:pic>
      <p:sp>
        <p:nvSpPr>
          <p:cNvPr id="7" name="Rounded Rectangle 6"/>
          <p:cNvSpPr/>
          <p:nvPr/>
        </p:nvSpPr>
        <p:spPr>
          <a:xfrm>
            <a:off x="987500" y="2445194"/>
            <a:ext cx="475270" cy="277987"/>
          </a:xfrm>
          <a:prstGeom prst="roundRect">
            <a:avLst/>
          </a:prstGeom>
          <a:ln w="38100">
            <a:solidFill>
              <a:schemeClr val="bg1"/>
            </a:solidFill>
          </a:ln>
        </p:spPr>
        <p:style>
          <a:lnRef idx="2">
            <a:schemeClr val="dk1">
              <a:shade val="50000"/>
            </a:schemeClr>
          </a:lnRef>
          <a:fillRef idx="1">
            <a:schemeClr val="dk1"/>
          </a:fillRef>
          <a:effectRef idx="0">
            <a:schemeClr val="dk1"/>
          </a:effectRef>
          <a:fontRef idx="minor">
            <a:schemeClr val="lt1"/>
          </a:fontRef>
        </p:style>
        <p:txBody>
          <a:bodyPr lIns="0" tIns="0" rIns="0" bIns="0" rtlCol="0" anchor="ctr"/>
          <a:lstStyle/>
          <a:p>
            <a:pPr algn="ctr" defTabSz="932597"/>
            <a:r>
              <a:rPr lang="en-US" sz="1836" kern="0" dirty="0">
                <a:solidFill>
                  <a:sysClr val="windowText" lastClr="000000"/>
                </a:solidFill>
              </a:rPr>
              <a:t>OBD</a:t>
            </a:r>
          </a:p>
        </p:txBody>
      </p:sp>
      <p:sp>
        <p:nvSpPr>
          <p:cNvPr id="12" name="TextBox 11"/>
          <p:cNvSpPr txBox="1"/>
          <p:nvPr/>
        </p:nvSpPr>
        <p:spPr>
          <a:xfrm>
            <a:off x="1606774" y="2995758"/>
            <a:ext cx="2034347" cy="542399"/>
          </a:xfrm>
          <a:prstGeom prst="rect">
            <a:avLst/>
          </a:prstGeom>
          <a:noFill/>
        </p:spPr>
        <p:txBody>
          <a:bodyPr wrap="square" rtlCol="0">
            <a:spAutoFit/>
          </a:bodyPr>
          <a:lstStyle/>
          <a:p>
            <a:pPr defTabSz="932597"/>
            <a:r>
              <a:rPr lang="en-US" sz="1428" kern="0" dirty="0">
                <a:solidFill>
                  <a:sysClr val="windowText" lastClr="000000"/>
                </a:solidFill>
              </a:rPr>
              <a:t>mobile phone</a:t>
            </a:r>
          </a:p>
          <a:p>
            <a:pPr defTabSz="932597"/>
            <a:r>
              <a:rPr lang="en-US" sz="1428" kern="0" dirty="0">
                <a:solidFill>
                  <a:sysClr val="windowText" lastClr="000000"/>
                </a:solidFill>
              </a:rPr>
              <a:t>(field gateway)</a:t>
            </a:r>
          </a:p>
        </p:txBody>
      </p:sp>
      <p:sp>
        <p:nvSpPr>
          <p:cNvPr id="27" name="Rectangle 26"/>
          <p:cNvSpPr/>
          <p:nvPr/>
        </p:nvSpPr>
        <p:spPr>
          <a:xfrm>
            <a:off x="4805230" y="5334444"/>
            <a:ext cx="5019247" cy="127722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932597"/>
            <a:endParaRPr lang="en-US" sz="1836" kern="0" dirty="0">
              <a:solidFill>
                <a:sysClr val="windowText" lastClr="000000"/>
              </a:solidFill>
            </a:endParaRPr>
          </a:p>
        </p:txBody>
      </p:sp>
      <p:sp>
        <p:nvSpPr>
          <p:cNvPr id="5" name="Rectangle 4"/>
          <p:cNvSpPr/>
          <p:nvPr/>
        </p:nvSpPr>
        <p:spPr>
          <a:xfrm>
            <a:off x="4805230" y="1995842"/>
            <a:ext cx="3219301" cy="12900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Stream Analytics</a:t>
            </a:r>
          </a:p>
          <a:p>
            <a:pPr algn="ctr" defTabSz="932597"/>
            <a:endParaRPr lang="en-US" sz="1428" kern="0" dirty="0">
              <a:solidFill>
                <a:sysClr val="windowText" lastClr="000000"/>
              </a:solidFill>
            </a:endParaRPr>
          </a:p>
        </p:txBody>
      </p:sp>
      <p:sp>
        <p:nvSpPr>
          <p:cNvPr id="35" name="Left-Right Arrow 34"/>
          <p:cNvSpPr/>
          <p:nvPr/>
        </p:nvSpPr>
        <p:spPr>
          <a:xfrm rot="5400000">
            <a:off x="8948155" y="3347690"/>
            <a:ext cx="372660" cy="246882"/>
          </a:xfrm>
          <a:prstGeom prst="leftRightArrow">
            <a:avLst>
              <a:gd name="adj1" fmla="val 50708"/>
              <a:gd name="adj2" fmla="val 416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46" name="Picture 45"/>
          <p:cNvPicPr>
            <a:picLocks noChangeAspect="1"/>
          </p:cNvPicPr>
          <p:nvPr/>
        </p:nvPicPr>
        <p:blipFill>
          <a:blip r:embed="rId4" cstate="print">
            <a:biLevel thresh="50000"/>
            <a:extLst>
              <a:ext uri="{28A0092B-C50C-407E-A947-70E740481C1C}">
                <a14:useLocalDpi xmlns:a14="http://schemas.microsoft.com/office/drawing/2010/main" val="0"/>
              </a:ext>
            </a:extLst>
          </a:blip>
          <a:stretch>
            <a:fillRect/>
          </a:stretch>
        </p:blipFill>
        <p:spPr>
          <a:xfrm>
            <a:off x="5945663" y="2031579"/>
            <a:ext cx="795824" cy="795824"/>
          </a:xfrm>
          <a:prstGeom prst="rect">
            <a:avLst/>
          </a:prstGeom>
        </p:spPr>
      </p:pic>
      <p:sp>
        <p:nvSpPr>
          <p:cNvPr id="50" name="TextBox 49"/>
          <p:cNvSpPr txBox="1"/>
          <p:nvPr/>
        </p:nvSpPr>
        <p:spPr>
          <a:xfrm>
            <a:off x="9944288" y="6072818"/>
            <a:ext cx="2034347" cy="542399"/>
          </a:xfrm>
          <a:prstGeom prst="rect">
            <a:avLst/>
          </a:prstGeom>
          <a:noFill/>
        </p:spPr>
        <p:txBody>
          <a:bodyPr wrap="square" rtlCol="0">
            <a:spAutoFit/>
          </a:bodyPr>
          <a:lstStyle/>
          <a:p>
            <a:pPr algn="ctr" defTabSz="932597"/>
            <a:r>
              <a:rPr lang="en-US" sz="1428" kern="0" dirty="0">
                <a:solidFill>
                  <a:schemeClr val="bg1">
                    <a:lumMod val="75000"/>
                  </a:schemeClr>
                </a:solidFill>
              </a:rPr>
              <a:t>mobile phone</a:t>
            </a:r>
          </a:p>
          <a:p>
            <a:pPr algn="ctr" defTabSz="932597"/>
            <a:r>
              <a:rPr lang="en-US" sz="1428" kern="0" dirty="0">
                <a:solidFill>
                  <a:schemeClr val="bg1">
                    <a:lumMod val="75000"/>
                  </a:schemeClr>
                </a:solidFill>
              </a:rPr>
              <a:t>(UX)</a:t>
            </a:r>
          </a:p>
        </p:txBody>
      </p:sp>
      <p:pic>
        <p:nvPicPr>
          <p:cNvPr id="64" name="Picture 63"/>
          <p:cNvPicPr>
            <a:picLocks noChangeAspect="1"/>
          </p:cNvPicPr>
          <p:nvPr/>
        </p:nvPicPr>
        <p:blipFill>
          <a:blip r:embed="rId5" cstate="print">
            <a:biLevel thresh="50000"/>
            <a:extLst>
              <a:ext uri="{28A0092B-C50C-407E-A947-70E740481C1C}">
                <a14:useLocalDpi xmlns:a14="http://schemas.microsoft.com/office/drawing/2010/main" val="0"/>
              </a:ext>
            </a:extLst>
          </a:blip>
          <a:stretch>
            <a:fillRect/>
          </a:stretch>
        </p:blipFill>
        <p:spPr>
          <a:xfrm>
            <a:off x="3396083" y="2954254"/>
            <a:ext cx="666583" cy="666583"/>
          </a:xfrm>
          <a:prstGeom prst="rect">
            <a:avLst/>
          </a:prstGeom>
        </p:spPr>
      </p:pic>
      <p:grpSp>
        <p:nvGrpSpPr>
          <p:cNvPr id="100" name="Group 99"/>
          <p:cNvGrpSpPr/>
          <p:nvPr/>
        </p:nvGrpSpPr>
        <p:grpSpPr>
          <a:xfrm>
            <a:off x="4805230" y="3665143"/>
            <a:ext cx="1415088" cy="1290081"/>
            <a:chOff x="4710573" y="3593604"/>
            <a:chExt cx="1387467" cy="1264900"/>
          </a:xfrm>
          <a:solidFill>
            <a:schemeClr val="bg1">
              <a:lumMod val="75000"/>
            </a:schemeClr>
          </a:solidFill>
        </p:grpSpPr>
        <p:sp>
          <p:nvSpPr>
            <p:cNvPr id="25" name="Rectangle 24"/>
            <p:cNvSpPr/>
            <p:nvPr/>
          </p:nvSpPr>
          <p:spPr>
            <a:xfrm>
              <a:off x="4710573" y="3593604"/>
              <a:ext cx="1387467" cy="1264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Machine Learning</a:t>
              </a:r>
            </a:p>
          </p:txBody>
        </p:sp>
        <p:pic>
          <p:nvPicPr>
            <p:cNvPr id="47" name="Picture 46"/>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110352" y="3669260"/>
              <a:ext cx="583630" cy="583630"/>
            </a:xfrm>
            <a:prstGeom prst="rect">
              <a:avLst/>
            </a:prstGeom>
            <a:grpFill/>
            <a:ln>
              <a:noFill/>
            </a:ln>
          </p:spPr>
        </p:pic>
      </p:grpSp>
      <p:grpSp>
        <p:nvGrpSpPr>
          <p:cNvPr id="98" name="Group 97"/>
          <p:cNvGrpSpPr/>
          <p:nvPr/>
        </p:nvGrpSpPr>
        <p:grpSpPr>
          <a:xfrm>
            <a:off x="8440649" y="3663888"/>
            <a:ext cx="1415088" cy="1290082"/>
            <a:chOff x="8877689" y="3593604"/>
            <a:chExt cx="1387467" cy="1264901"/>
          </a:xfrm>
        </p:grpSpPr>
        <p:sp>
          <p:nvSpPr>
            <p:cNvPr id="19" name="Rectangle 18"/>
            <p:cNvSpPr/>
            <p:nvPr/>
          </p:nvSpPr>
          <p:spPr>
            <a:xfrm>
              <a:off x="8877689" y="3593604"/>
              <a:ext cx="1387467" cy="1264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Processing unit</a:t>
              </a:r>
            </a:p>
          </p:txBody>
        </p:sp>
        <p:pic>
          <p:nvPicPr>
            <p:cNvPr id="78" name="Picture 77"/>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9272739" y="3696460"/>
              <a:ext cx="633572" cy="578396"/>
            </a:xfrm>
            <a:prstGeom prst="rect">
              <a:avLst/>
            </a:prstGeom>
          </p:spPr>
        </p:pic>
      </p:grpSp>
      <p:grpSp>
        <p:nvGrpSpPr>
          <p:cNvPr id="102" name="Group 101"/>
          <p:cNvGrpSpPr/>
          <p:nvPr/>
        </p:nvGrpSpPr>
        <p:grpSpPr>
          <a:xfrm>
            <a:off x="8409389" y="1986090"/>
            <a:ext cx="1454838" cy="1298578"/>
            <a:chOff x="8832993" y="1963960"/>
            <a:chExt cx="1426441" cy="1273231"/>
          </a:xfrm>
        </p:grpSpPr>
        <p:sp>
          <p:nvSpPr>
            <p:cNvPr id="83" name="Rectangle 82"/>
            <p:cNvSpPr/>
            <p:nvPr/>
          </p:nvSpPr>
          <p:spPr>
            <a:xfrm>
              <a:off x="8832993" y="1963960"/>
              <a:ext cx="1426441" cy="12732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Event Hub</a:t>
              </a:r>
            </a:p>
            <a:p>
              <a:pPr algn="ctr" defTabSz="932597"/>
              <a:endParaRPr lang="en-US" sz="1224" kern="0" dirty="0">
                <a:solidFill>
                  <a:sysClr val="windowText" lastClr="000000"/>
                </a:solidFill>
              </a:endParaRPr>
            </a:p>
          </p:txBody>
        </p:sp>
        <p:pic>
          <p:nvPicPr>
            <p:cNvPr id="93" name="Picture 92"/>
            <p:cNvPicPr>
              <a:picLocks noChangeAspect="1"/>
            </p:cNvPicPr>
            <p:nvPr/>
          </p:nvPicPr>
          <p:blipFill>
            <a:blip r:embed="rId8" cstate="print">
              <a:biLevel thresh="50000"/>
              <a:extLst>
                <a:ext uri="{28A0092B-C50C-407E-A947-70E740481C1C}">
                  <a14:useLocalDpi xmlns:a14="http://schemas.microsoft.com/office/drawing/2010/main" val="0"/>
                </a:ext>
              </a:extLst>
            </a:blip>
            <a:stretch>
              <a:fillRect/>
            </a:stretch>
          </p:blipFill>
          <p:spPr>
            <a:xfrm>
              <a:off x="9256989" y="2075946"/>
              <a:ext cx="594662" cy="594662"/>
            </a:xfrm>
            <a:prstGeom prst="rect">
              <a:avLst/>
            </a:prstGeom>
          </p:spPr>
        </p:pic>
      </p:grpSp>
      <p:grpSp>
        <p:nvGrpSpPr>
          <p:cNvPr id="99" name="Group 98"/>
          <p:cNvGrpSpPr/>
          <p:nvPr/>
        </p:nvGrpSpPr>
        <p:grpSpPr>
          <a:xfrm>
            <a:off x="6604707" y="3662862"/>
            <a:ext cx="1419824" cy="1298789"/>
            <a:chOff x="6724574" y="3591367"/>
            <a:chExt cx="1392111" cy="1273438"/>
          </a:xfrm>
          <a:solidFill>
            <a:schemeClr val="bg1">
              <a:lumMod val="75000"/>
            </a:schemeClr>
          </a:solidFill>
        </p:grpSpPr>
        <p:sp>
          <p:nvSpPr>
            <p:cNvPr id="22" name="Rectangle 21"/>
            <p:cNvSpPr/>
            <p:nvPr/>
          </p:nvSpPr>
          <p:spPr>
            <a:xfrm>
              <a:off x="6724574" y="3591367"/>
              <a:ext cx="1392111" cy="1273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836" kern="0" dirty="0">
                  <a:solidFill>
                    <a:sysClr val="windowText" lastClr="000000"/>
                  </a:solidFill>
                </a:rPr>
                <a:t>Storage</a:t>
              </a:r>
            </a:p>
            <a:p>
              <a:pPr algn="ctr" defTabSz="932597"/>
              <a:endParaRPr lang="en-US" sz="1122" kern="0" dirty="0">
                <a:solidFill>
                  <a:sysClr val="windowText" lastClr="000000"/>
                </a:solidFill>
              </a:endParaRPr>
            </a:p>
          </p:txBody>
        </p:sp>
        <p:pic>
          <p:nvPicPr>
            <p:cNvPr id="94" name="Picture 93"/>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a:grpFill/>
            <a:ln>
              <a:noFill/>
            </a:ln>
          </p:spPr>
        </p:pic>
      </p:grpSp>
      <p:sp>
        <p:nvSpPr>
          <p:cNvPr id="105" name="Rectangle 104"/>
          <p:cNvSpPr/>
          <p:nvPr/>
        </p:nvSpPr>
        <p:spPr>
          <a:xfrm>
            <a:off x="10246691" y="3671096"/>
            <a:ext cx="1415088" cy="1290082"/>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r>
              <a:rPr lang="en-US" sz="1632" kern="0" dirty="0">
                <a:solidFill>
                  <a:sysClr val="windowText" lastClr="000000"/>
                </a:solidFill>
              </a:rPr>
              <a:t>App Insights</a:t>
            </a:r>
          </a:p>
          <a:p>
            <a:pPr algn="ctr" defTabSz="932597"/>
            <a:r>
              <a:rPr lang="en-US" sz="1632" kern="0" dirty="0">
                <a:solidFill>
                  <a:sysClr val="windowText" lastClr="000000"/>
                </a:solidFill>
              </a:rPr>
              <a:t>HockeyApp</a:t>
            </a:r>
          </a:p>
        </p:txBody>
      </p:sp>
      <p:pic>
        <p:nvPicPr>
          <p:cNvPr id="107" name="Picture 106"/>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618616" y="3768791"/>
            <a:ext cx="591607" cy="591607"/>
          </a:xfrm>
          <a:prstGeom prst="rect">
            <a:avLst/>
          </a:prstGeom>
        </p:spPr>
      </p:pic>
      <p:sp>
        <p:nvSpPr>
          <p:cNvPr id="112" name="Title 111"/>
          <p:cNvSpPr>
            <a:spLocks noGrp="1"/>
          </p:cNvSpPr>
          <p:nvPr>
            <p:ph type="title"/>
          </p:nvPr>
        </p:nvSpPr>
        <p:spPr>
          <a:xfrm>
            <a:off x="882" y="0"/>
            <a:ext cx="10724938" cy="1351952"/>
          </a:xfrm>
        </p:spPr>
        <p:txBody>
          <a:bodyPr/>
          <a:lstStyle/>
          <a:p>
            <a:r>
              <a:rPr lang="en-US" dirty="0"/>
              <a:t>Data flow</a:t>
            </a:r>
            <a:br>
              <a:rPr lang="en-US" dirty="0"/>
            </a:br>
            <a:r>
              <a:rPr lang="en-US" dirty="0"/>
              <a:t>extensions</a:t>
            </a:r>
          </a:p>
        </p:txBody>
      </p:sp>
      <p:sp>
        <p:nvSpPr>
          <p:cNvPr id="113" name="Left-Right Arrow 112"/>
          <p:cNvSpPr/>
          <p:nvPr/>
        </p:nvSpPr>
        <p:spPr>
          <a:xfrm rot="10800000">
            <a:off x="8024531" y="2516045"/>
            <a:ext cx="372660" cy="246882"/>
          </a:xfrm>
          <a:prstGeom prst="leftRightArrow">
            <a:avLst>
              <a:gd name="adj1" fmla="val 50708"/>
              <a:gd name="adj2" fmla="val 4161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63" name="Picture 62"/>
          <p:cNvPicPr>
            <a:picLocks noChangeAspect="1"/>
          </p:cNvPicPr>
          <p:nvPr/>
        </p:nvPicPr>
        <p:blipFill>
          <a:blip r:embed="rId11"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016805" y="5482766"/>
            <a:ext cx="646185" cy="646185"/>
          </a:xfrm>
          <a:prstGeom prst="rect">
            <a:avLst/>
          </a:prstGeom>
        </p:spPr>
      </p:pic>
      <p:sp>
        <p:nvSpPr>
          <p:cNvPr id="65" name="TextBox 64"/>
          <p:cNvSpPr txBox="1"/>
          <p:nvPr/>
        </p:nvSpPr>
        <p:spPr>
          <a:xfrm>
            <a:off x="6628583" y="6121858"/>
            <a:ext cx="1683634" cy="382308"/>
          </a:xfrm>
          <a:prstGeom prst="rect">
            <a:avLst/>
          </a:prstGeom>
          <a:noFill/>
        </p:spPr>
        <p:txBody>
          <a:bodyPr wrap="square" rtlCol="0">
            <a:spAutoFit/>
          </a:bodyPr>
          <a:lstStyle/>
          <a:p>
            <a:pPr defTabSz="932597"/>
            <a:r>
              <a:rPr lang="en-US" sz="1836" kern="0" dirty="0">
                <a:solidFill>
                  <a:schemeClr val="bg1"/>
                </a:solidFill>
              </a:rPr>
              <a:t>Mobile Apps</a:t>
            </a:r>
          </a:p>
        </p:txBody>
      </p:sp>
      <p:grpSp>
        <p:nvGrpSpPr>
          <p:cNvPr id="45" name="Group 44"/>
          <p:cNvGrpSpPr/>
          <p:nvPr/>
        </p:nvGrpSpPr>
        <p:grpSpPr>
          <a:xfrm>
            <a:off x="4807937" y="339582"/>
            <a:ext cx="1419824" cy="1298789"/>
            <a:chOff x="6724574" y="3591367"/>
            <a:chExt cx="1392111" cy="1273438"/>
          </a:xfrm>
          <a:solidFill>
            <a:schemeClr val="bg1">
              <a:lumMod val="75000"/>
            </a:schemeClr>
          </a:solidFill>
        </p:grpSpPr>
        <p:sp>
          <p:nvSpPr>
            <p:cNvPr id="48" name="Rectangle 47"/>
            <p:cNvSpPr/>
            <p:nvPr/>
          </p:nvSpPr>
          <p:spPr>
            <a:xfrm>
              <a:off x="6724574" y="3591367"/>
              <a:ext cx="1392111" cy="127343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Archive storage</a:t>
              </a:r>
              <a:endParaRPr lang="en-US" sz="1122" kern="0" dirty="0">
                <a:solidFill>
                  <a:schemeClr val="bg1"/>
                </a:solidFill>
              </a:endParaRPr>
            </a:p>
          </p:txBody>
        </p:sp>
        <p:pic>
          <p:nvPicPr>
            <p:cNvPr id="49" name="Picture 48"/>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7128629" y="3668028"/>
              <a:ext cx="632795" cy="632795"/>
            </a:xfrm>
            <a:prstGeom prst="rect">
              <a:avLst/>
            </a:prstGeom>
            <a:grpFill/>
            <a:ln>
              <a:noFill/>
            </a:ln>
          </p:spPr>
        </p:pic>
      </p:grpSp>
      <p:sp>
        <p:nvSpPr>
          <p:cNvPr id="54" name="Rectangle 53"/>
          <p:cNvSpPr/>
          <p:nvPr/>
        </p:nvSpPr>
        <p:spPr>
          <a:xfrm>
            <a:off x="1998526" y="2482560"/>
            <a:ext cx="395220" cy="3448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grpSp>
        <p:nvGrpSpPr>
          <p:cNvPr id="23" name="Group 22"/>
          <p:cNvGrpSpPr/>
          <p:nvPr/>
        </p:nvGrpSpPr>
        <p:grpSpPr>
          <a:xfrm>
            <a:off x="1452580" y="2635618"/>
            <a:ext cx="8192151" cy="2119709"/>
            <a:chOff x="1423363" y="2584174"/>
            <a:chExt cx="8032250" cy="2078335"/>
          </a:xfrm>
        </p:grpSpPr>
        <p:cxnSp>
          <p:nvCxnSpPr>
            <p:cNvPr id="68" name="Straight Connector 67"/>
            <p:cNvCxnSpPr/>
            <p:nvPr/>
          </p:nvCxnSpPr>
          <p:spPr>
            <a:xfrm flipV="1">
              <a:off x="1423363" y="2584174"/>
              <a:ext cx="7092484" cy="7164"/>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sp>
          <p:nvSpPr>
            <p:cNvPr id="10" name="Arc 9"/>
            <p:cNvSpPr/>
            <p:nvPr/>
          </p:nvSpPr>
          <p:spPr>
            <a:xfrm rot="5400000">
              <a:off x="8589099" y="3799498"/>
              <a:ext cx="789759" cy="936264"/>
            </a:xfrm>
            <a:prstGeom prst="arc">
              <a:avLst>
                <a:gd name="adj1" fmla="val 15869654"/>
                <a:gd name="adj2" fmla="val 5903574"/>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kern="0">
                <a:solidFill>
                  <a:sysClr val="windowText" lastClr="000000"/>
                </a:solidFill>
              </a:endParaRPr>
            </a:p>
          </p:txBody>
        </p:sp>
        <p:cxnSp>
          <p:nvCxnSpPr>
            <p:cNvPr id="77" name="Straight Connector 76"/>
            <p:cNvCxnSpPr>
              <a:endCxn id="10" idx="2"/>
            </p:cNvCxnSpPr>
            <p:nvPr/>
          </p:nvCxnSpPr>
          <p:spPr>
            <a:xfrm>
              <a:off x="8482546" y="2598139"/>
              <a:ext cx="40302" cy="1601456"/>
            </a:xfrm>
            <a:prstGeom prst="line">
              <a:avLst/>
            </a:prstGeom>
            <a:ln w="76200">
              <a:solidFill>
                <a:srgbClr val="FF0000">
                  <a:alpha val="25098"/>
                </a:srgbClr>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9432092" y="2587756"/>
              <a:ext cx="23521" cy="1652098"/>
            </a:xfrm>
            <a:prstGeom prst="line">
              <a:avLst/>
            </a:prstGeom>
            <a:ln w="76200">
              <a:solidFill>
                <a:srgbClr val="FF0000">
                  <a:alpha val="25098"/>
                </a:srgb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5" name="Right Arrow 54"/>
          <p:cNvSpPr/>
          <p:nvPr/>
        </p:nvSpPr>
        <p:spPr>
          <a:xfrm>
            <a:off x="265628" y="4732627"/>
            <a:ext cx="504594" cy="246881"/>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932597"/>
            <a:endParaRPr lang="en-US" sz="1836" kern="0">
              <a:solidFill>
                <a:sysClr val="windowText" lastClr="000000"/>
              </a:solidFill>
            </a:endParaRPr>
          </a:p>
        </p:txBody>
      </p:sp>
      <p:sp>
        <p:nvSpPr>
          <p:cNvPr id="56" name="TextBox 55"/>
          <p:cNvSpPr txBox="1"/>
          <p:nvPr/>
        </p:nvSpPr>
        <p:spPr>
          <a:xfrm>
            <a:off x="902480" y="4698874"/>
            <a:ext cx="2034347" cy="318286"/>
          </a:xfrm>
          <a:prstGeom prst="rect">
            <a:avLst/>
          </a:prstGeom>
          <a:noFill/>
        </p:spPr>
        <p:txBody>
          <a:bodyPr wrap="square" rtlCol="0">
            <a:spAutoFit/>
          </a:bodyPr>
          <a:lstStyle/>
          <a:p>
            <a:pPr defTabSz="932597"/>
            <a:r>
              <a:rPr lang="en-US" sz="1428" kern="0" dirty="0">
                <a:solidFill>
                  <a:sysClr val="windowText" lastClr="000000"/>
                </a:solidFill>
              </a:rPr>
              <a:t>Car telemetry</a:t>
            </a:r>
          </a:p>
        </p:txBody>
      </p:sp>
      <p:pic>
        <p:nvPicPr>
          <p:cNvPr id="57" name="Picture 56"/>
          <p:cNvPicPr>
            <a:picLocks noChangeAspect="1"/>
          </p:cNvPicPr>
          <p:nvPr/>
        </p:nvPicPr>
        <p:blipFill>
          <a:blip r:embed="rId1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523791" y="5334308"/>
            <a:ext cx="795824" cy="795824"/>
          </a:xfrm>
          <a:prstGeom prst="rect">
            <a:avLst/>
          </a:prstGeom>
        </p:spPr>
      </p:pic>
      <p:pic>
        <p:nvPicPr>
          <p:cNvPr id="58" name="Picture 57"/>
          <p:cNvPicPr>
            <a:picLocks noChangeAspect="1"/>
          </p:cNvPicPr>
          <p:nvPr/>
        </p:nvPicPr>
        <p:blipFill>
          <a:blip r:embed="rId12" cstate="print">
            <a:biLevel thresh="50000"/>
            <a:extLst>
              <a:ext uri="{28A0092B-C50C-407E-A947-70E740481C1C}">
                <a14:useLocalDpi xmlns:a14="http://schemas.microsoft.com/office/drawing/2010/main" val="0"/>
              </a:ext>
            </a:extLst>
          </a:blip>
          <a:stretch>
            <a:fillRect/>
          </a:stretch>
        </p:blipFill>
        <p:spPr>
          <a:xfrm>
            <a:off x="1798224" y="2242970"/>
            <a:ext cx="795824" cy="795824"/>
          </a:xfrm>
          <a:prstGeom prst="rect">
            <a:avLst/>
          </a:prstGeom>
        </p:spPr>
      </p:pic>
      <p:sp>
        <p:nvSpPr>
          <p:cNvPr id="44" name="Rectangle 43"/>
          <p:cNvSpPr/>
          <p:nvPr/>
        </p:nvSpPr>
        <p:spPr>
          <a:xfrm>
            <a:off x="8392902" y="321243"/>
            <a:ext cx="1454838" cy="1298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Power BI</a:t>
            </a:r>
          </a:p>
          <a:p>
            <a:pPr algn="ctr" defTabSz="932597">
              <a:defRPr/>
            </a:pPr>
            <a:endParaRPr lang="en-US" sz="1224" kern="0" dirty="0">
              <a:solidFill>
                <a:schemeClr val="bg1"/>
              </a:solidFill>
            </a:endParaRPr>
          </a:p>
        </p:txBody>
      </p:sp>
      <p:sp>
        <p:nvSpPr>
          <p:cNvPr id="51" name="Rectangle 50"/>
          <p:cNvSpPr/>
          <p:nvPr/>
        </p:nvSpPr>
        <p:spPr>
          <a:xfrm>
            <a:off x="6587199" y="321127"/>
            <a:ext cx="1454838" cy="1298578"/>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932597">
              <a:defRPr/>
            </a:pPr>
            <a:r>
              <a:rPr lang="en-US" sz="1836" kern="0" dirty="0">
                <a:solidFill>
                  <a:schemeClr val="bg1"/>
                </a:solidFill>
              </a:rPr>
              <a:t>SQL Data Warehouse</a:t>
            </a:r>
            <a:endParaRPr lang="en-US" sz="1224" kern="0" dirty="0">
              <a:solidFill>
                <a:schemeClr val="bg1"/>
              </a:solidFill>
            </a:endParaRPr>
          </a:p>
        </p:txBody>
      </p:sp>
      <p:pic>
        <p:nvPicPr>
          <p:cNvPr id="52" name="Picture 51"/>
          <p:cNvPicPr>
            <a:picLocks noChangeAspect="1"/>
          </p:cNvPicPr>
          <p:nvPr/>
        </p:nvPicPr>
        <p:blipFill>
          <a:blip r:embed="rId13"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37031" y="388820"/>
            <a:ext cx="795824" cy="795824"/>
          </a:xfrm>
          <a:prstGeom prst="rect">
            <a:avLst/>
          </a:prstGeom>
        </p:spPr>
      </p:pic>
      <p:pic>
        <p:nvPicPr>
          <p:cNvPr id="53" name="Picture 52"/>
          <p:cNvPicPr>
            <a:picLocks noChangeAspect="1"/>
          </p:cNvPicPr>
          <p:nvPr/>
        </p:nvPicPr>
        <p:blipFill>
          <a:blip r:embed="rId1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986379" y="388820"/>
            <a:ext cx="656477" cy="656477"/>
          </a:xfrm>
          <a:prstGeom prst="rect">
            <a:avLst/>
          </a:prstGeom>
        </p:spPr>
      </p:pic>
    </p:spTree>
    <p:extLst>
      <p:ext uri="{BB962C8B-B14F-4D97-AF65-F5344CB8AC3E}">
        <p14:creationId xmlns:p14="http://schemas.microsoft.com/office/powerpoint/2010/main" val="3034199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5767" y="372393"/>
            <a:ext cx="11162096" cy="1351952"/>
          </a:xfrm>
        </p:spPr>
        <p:txBody>
          <a:bodyPr/>
          <a:lstStyle/>
          <a:p>
            <a:r>
              <a:rPr lang="en-US" dirty="0"/>
              <a:t>Extension patterns using Microservices and Message bus</a:t>
            </a:r>
          </a:p>
        </p:txBody>
      </p:sp>
      <p:sp>
        <p:nvSpPr>
          <p:cNvPr id="3" name="Rectangle 2"/>
          <p:cNvSpPr/>
          <p:nvPr/>
        </p:nvSpPr>
        <p:spPr>
          <a:xfrm>
            <a:off x="3898483" y="1724346"/>
            <a:ext cx="844408" cy="1716542"/>
          </a:xfrm>
          <a:prstGeom prst="rect">
            <a:avLst/>
          </a:prstGeom>
          <a:solidFill>
            <a:srgbClr val="A7F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4" name="Picture 3"/>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4181230" y="1999615"/>
            <a:ext cx="376684" cy="376684"/>
          </a:xfrm>
          <a:prstGeom prst="rect">
            <a:avLst/>
          </a:prstGeom>
        </p:spPr>
      </p:pic>
      <p:cxnSp>
        <p:nvCxnSpPr>
          <p:cNvPr id="5" name="Straight Arrow Connector 4"/>
          <p:cNvCxnSpPr>
            <a:stCxn id="6" idx="3"/>
            <a:endCxn id="4" idx="1"/>
          </p:cNvCxnSpPr>
          <p:nvPr/>
        </p:nvCxnSpPr>
        <p:spPr>
          <a:xfrm flipV="1">
            <a:off x="3713507" y="2187957"/>
            <a:ext cx="467723" cy="2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p:cNvSpPr txBox="1"/>
          <p:nvPr/>
        </p:nvSpPr>
        <p:spPr>
          <a:xfrm>
            <a:off x="2955468" y="1999615"/>
            <a:ext cx="758039" cy="382308"/>
          </a:xfrm>
          <a:prstGeom prst="rect">
            <a:avLst/>
          </a:prstGeom>
          <a:noFill/>
        </p:spPr>
        <p:txBody>
          <a:bodyPr wrap="square" rtlCol="0">
            <a:spAutoFit/>
          </a:bodyPr>
          <a:lstStyle/>
          <a:p>
            <a:pPr defTabSz="932597"/>
            <a:r>
              <a:rPr lang="en-US" sz="1836" kern="0" dirty="0">
                <a:solidFill>
                  <a:sysClr val="windowText" lastClr="000000"/>
                </a:solidFill>
              </a:rPr>
              <a:t>input</a:t>
            </a:r>
          </a:p>
        </p:txBody>
      </p:sp>
      <p:cxnSp>
        <p:nvCxnSpPr>
          <p:cNvPr id="7" name="Straight Arrow Connector 6"/>
          <p:cNvCxnSpPr>
            <a:stCxn id="4" idx="3"/>
            <a:endCxn id="13" idx="3"/>
          </p:cNvCxnSpPr>
          <p:nvPr/>
        </p:nvCxnSpPr>
        <p:spPr>
          <a:xfrm>
            <a:off x="4557915" y="2187957"/>
            <a:ext cx="467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Picture 7"/>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4181230" y="2580188"/>
            <a:ext cx="376684" cy="376684"/>
          </a:xfrm>
          <a:prstGeom prst="rect">
            <a:avLst/>
          </a:prstGeom>
        </p:spPr>
      </p:pic>
      <p:cxnSp>
        <p:nvCxnSpPr>
          <p:cNvPr id="9" name="Elbow Connector 8"/>
          <p:cNvCxnSpPr>
            <a:stCxn id="13" idx="2"/>
            <a:endCxn id="8" idx="3"/>
          </p:cNvCxnSpPr>
          <p:nvPr/>
        </p:nvCxnSpPr>
        <p:spPr>
          <a:xfrm rot="5400000">
            <a:off x="4683063" y="2304906"/>
            <a:ext cx="338478" cy="5887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0" name="Elbow Connector 9"/>
          <p:cNvCxnSpPr>
            <a:stCxn id="8" idx="2"/>
            <a:endCxn id="14" idx="3"/>
          </p:cNvCxnSpPr>
          <p:nvPr/>
        </p:nvCxnSpPr>
        <p:spPr>
          <a:xfrm rot="16200000" flipH="1">
            <a:off x="4576645" y="2749799"/>
            <a:ext cx="241920" cy="656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5870046" y="3008229"/>
            <a:ext cx="2059499" cy="382308"/>
          </a:xfrm>
          <a:prstGeom prst="rect">
            <a:avLst/>
          </a:prstGeom>
          <a:noFill/>
        </p:spPr>
        <p:txBody>
          <a:bodyPr wrap="square" rtlCol="0">
            <a:spAutoFit/>
          </a:bodyPr>
          <a:lstStyle/>
          <a:p>
            <a:pPr defTabSz="932597"/>
            <a:r>
              <a:rPr lang="en-US" sz="1836" kern="0" dirty="0">
                <a:solidFill>
                  <a:sysClr val="windowText" lastClr="000000"/>
                </a:solidFill>
              </a:rPr>
              <a:t>output</a:t>
            </a:r>
          </a:p>
        </p:txBody>
      </p:sp>
      <p:cxnSp>
        <p:nvCxnSpPr>
          <p:cNvPr id="12" name="Straight Arrow Connector 11"/>
          <p:cNvCxnSpPr>
            <a:stCxn id="14" idx="0"/>
            <a:endCxn id="11" idx="1"/>
          </p:cNvCxnSpPr>
          <p:nvPr/>
        </p:nvCxnSpPr>
        <p:spPr>
          <a:xfrm>
            <a:off x="5587299" y="3198792"/>
            <a:ext cx="282747" cy="5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Hexagon 12"/>
          <p:cNvSpPr/>
          <p:nvPr/>
        </p:nvSpPr>
        <p:spPr>
          <a:xfrm>
            <a:off x="5025638" y="1945861"/>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4" name="Hexagon 13"/>
          <p:cNvSpPr/>
          <p:nvPr/>
        </p:nvSpPr>
        <p:spPr>
          <a:xfrm>
            <a:off x="5025638" y="2956697"/>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15" name="Rectangle 14"/>
          <p:cNvSpPr/>
          <p:nvPr/>
        </p:nvSpPr>
        <p:spPr>
          <a:xfrm>
            <a:off x="3898483" y="4273467"/>
            <a:ext cx="844408" cy="1716542"/>
          </a:xfrm>
          <a:prstGeom prst="rect">
            <a:avLst/>
          </a:prstGeom>
          <a:solidFill>
            <a:srgbClr val="A7F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16" name="Picture 15"/>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4181230" y="4548736"/>
            <a:ext cx="376684" cy="376684"/>
          </a:xfrm>
          <a:prstGeom prst="rect">
            <a:avLst/>
          </a:prstGeom>
        </p:spPr>
      </p:pic>
      <p:cxnSp>
        <p:nvCxnSpPr>
          <p:cNvPr id="17" name="Straight Arrow Connector 16"/>
          <p:cNvCxnSpPr>
            <a:stCxn id="18" idx="3"/>
            <a:endCxn id="16" idx="1"/>
          </p:cNvCxnSpPr>
          <p:nvPr/>
        </p:nvCxnSpPr>
        <p:spPr>
          <a:xfrm flipV="1">
            <a:off x="3713507" y="4737078"/>
            <a:ext cx="467723" cy="2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Box 17"/>
          <p:cNvSpPr txBox="1"/>
          <p:nvPr/>
        </p:nvSpPr>
        <p:spPr>
          <a:xfrm>
            <a:off x="2955468" y="4548736"/>
            <a:ext cx="758039" cy="382308"/>
          </a:xfrm>
          <a:prstGeom prst="rect">
            <a:avLst/>
          </a:prstGeom>
          <a:noFill/>
        </p:spPr>
        <p:txBody>
          <a:bodyPr wrap="square" rtlCol="0">
            <a:spAutoFit/>
          </a:bodyPr>
          <a:lstStyle/>
          <a:p>
            <a:pPr defTabSz="932597"/>
            <a:r>
              <a:rPr lang="en-US" sz="1836" kern="0" dirty="0">
                <a:solidFill>
                  <a:sysClr val="windowText" lastClr="000000"/>
                </a:solidFill>
              </a:rPr>
              <a:t>input</a:t>
            </a:r>
          </a:p>
        </p:txBody>
      </p:sp>
      <p:cxnSp>
        <p:nvCxnSpPr>
          <p:cNvPr id="19" name="Straight Arrow Connector 18"/>
          <p:cNvCxnSpPr>
            <a:stCxn id="16" idx="3"/>
            <a:endCxn id="23" idx="3"/>
          </p:cNvCxnSpPr>
          <p:nvPr/>
        </p:nvCxnSpPr>
        <p:spPr>
          <a:xfrm>
            <a:off x="4557915" y="4737078"/>
            <a:ext cx="467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Elbow Connector 19"/>
          <p:cNvCxnSpPr>
            <a:stCxn id="16" idx="3"/>
            <a:endCxn id="24" idx="3"/>
          </p:cNvCxnSpPr>
          <p:nvPr/>
        </p:nvCxnSpPr>
        <p:spPr>
          <a:xfrm>
            <a:off x="4557915" y="4737078"/>
            <a:ext cx="467723" cy="10108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1" name="TextBox 20"/>
          <p:cNvSpPr txBox="1"/>
          <p:nvPr/>
        </p:nvSpPr>
        <p:spPr>
          <a:xfrm>
            <a:off x="5870046" y="5563205"/>
            <a:ext cx="2059499" cy="382308"/>
          </a:xfrm>
          <a:prstGeom prst="rect">
            <a:avLst/>
          </a:prstGeom>
          <a:noFill/>
        </p:spPr>
        <p:txBody>
          <a:bodyPr wrap="square" rtlCol="0">
            <a:spAutoFit/>
          </a:bodyPr>
          <a:lstStyle/>
          <a:p>
            <a:pPr defTabSz="932597"/>
            <a:r>
              <a:rPr lang="en-US" sz="1836" kern="0" dirty="0">
                <a:solidFill>
                  <a:sysClr val="windowText" lastClr="000000"/>
                </a:solidFill>
              </a:rPr>
              <a:t>output</a:t>
            </a:r>
          </a:p>
        </p:txBody>
      </p:sp>
      <p:cxnSp>
        <p:nvCxnSpPr>
          <p:cNvPr id="22" name="Straight Arrow Connector 21"/>
          <p:cNvCxnSpPr>
            <a:stCxn id="24" idx="0"/>
            <a:endCxn id="21" idx="1"/>
          </p:cNvCxnSpPr>
          <p:nvPr/>
        </p:nvCxnSpPr>
        <p:spPr>
          <a:xfrm>
            <a:off x="5587299" y="5747913"/>
            <a:ext cx="282747" cy="64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Hexagon 22"/>
          <p:cNvSpPr/>
          <p:nvPr/>
        </p:nvSpPr>
        <p:spPr>
          <a:xfrm>
            <a:off x="5025638" y="4494982"/>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4" name="Hexagon 23"/>
          <p:cNvSpPr/>
          <p:nvPr/>
        </p:nvSpPr>
        <p:spPr>
          <a:xfrm>
            <a:off x="5025638" y="5505818"/>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25" name="TextBox 24"/>
          <p:cNvSpPr txBox="1"/>
          <p:nvPr/>
        </p:nvSpPr>
        <p:spPr>
          <a:xfrm>
            <a:off x="5870046" y="4548736"/>
            <a:ext cx="2059499" cy="382308"/>
          </a:xfrm>
          <a:prstGeom prst="rect">
            <a:avLst/>
          </a:prstGeom>
          <a:noFill/>
        </p:spPr>
        <p:txBody>
          <a:bodyPr wrap="square" rtlCol="0">
            <a:spAutoFit/>
          </a:bodyPr>
          <a:lstStyle/>
          <a:p>
            <a:pPr defTabSz="932597"/>
            <a:r>
              <a:rPr lang="en-US" sz="1836" kern="0" dirty="0">
                <a:solidFill>
                  <a:sysClr val="windowText" lastClr="000000"/>
                </a:solidFill>
              </a:rPr>
              <a:t>output</a:t>
            </a:r>
          </a:p>
        </p:txBody>
      </p:sp>
      <p:cxnSp>
        <p:nvCxnSpPr>
          <p:cNvPr id="26" name="Straight Arrow Connector 25"/>
          <p:cNvCxnSpPr>
            <a:stCxn id="23" idx="0"/>
            <a:endCxn id="25" idx="1"/>
          </p:cNvCxnSpPr>
          <p:nvPr/>
        </p:nvCxnSpPr>
        <p:spPr>
          <a:xfrm>
            <a:off x="5587299" y="4737078"/>
            <a:ext cx="282747" cy="2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4248343" y="3465351"/>
            <a:ext cx="1338956" cy="382308"/>
          </a:xfrm>
          <a:prstGeom prst="rect">
            <a:avLst/>
          </a:prstGeom>
          <a:noFill/>
        </p:spPr>
        <p:txBody>
          <a:bodyPr wrap="square" rtlCol="0">
            <a:spAutoFit/>
          </a:bodyPr>
          <a:lstStyle/>
          <a:p>
            <a:pPr defTabSz="932597"/>
            <a:r>
              <a:rPr lang="en-US" sz="1836" kern="0" dirty="0">
                <a:solidFill>
                  <a:sysClr val="windowText" lastClr="000000"/>
                </a:solidFill>
              </a:rPr>
              <a:t>sequence</a:t>
            </a:r>
          </a:p>
        </p:txBody>
      </p:sp>
      <p:sp>
        <p:nvSpPr>
          <p:cNvPr id="28" name="TextBox 27"/>
          <p:cNvSpPr txBox="1"/>
          <p:nvPr/>
        </p:nvSpPr>
        <p:spPr>
          <a:xfrm>
            <a:off x="4369573" y="6014473"/>
            <a:ext cx="1338956" cy="382308"/>
          </a:xfrm>
          <a:prstGeom prst="rect">
            <a:avLst/>
          </a:prstGeom>
          <a:noFill/>
        </p:spPr>
        <p:txBody>
          <a:bodyPr wrap="square" rtlCol="0">
            <a:spAutoFit/>
          </a:bodyPr>
          <a:lstStyle/>
          <a:p>
            <a:pPr defTabSz="932597"/>
            <a:r>
              <a:rPr lang="en-US" sz="1836" kern="0" dirty="0">
                <a:solidFill>
                  <a:sysClr val="windowText" lastClr="000000"/>
                </a:solidFill>
              </a:rPr>
              <a:t>broadcast</a:t>
            </a:r>
          </a:p>
        </p:txBody>
      </p:sp>
      <p:sp>
        <p:nvSpPr>
          <p:cNvPr id="29" name="Rectangle 28"/>
          <p:cNvSpPr/>
          <p:nvPr/>
        </p:nvSpPr>
        <p:spPr>
          <a:xfrm>
            <a:off x="8001998" y="1725985"/>
            <a:ext cx="844408" cy="1716542"/>
          </a:xfrm>
          <a:prstGeom prst="rect">
            <a:avLst/>
          </a:prstGeom>
          <a:solidFill>
            <a:srgbClr val="A7F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30" name="Picture 29"/>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8284745" y="2001254"/>
            <a:ext cx="376684" cy="376684"/>
          </a:xfrm>
          <a:prstGeom prst="rect">
            <a:avLst/>
          </a:prstGeom>
        </p:spPr>
      </p:pic>
      <p:cxnSp>
        <p:nvCxnSpPr>
          <p:cNvPr id="31" name="Straight Arrow Connector 30"/>
          <p:cNvCxnSpPr>
            <a:stCxn id="32" idx="3"/>
            <a:endCxn id="30" idx="1"/>
          </p:cNvCxnSpPr>
          <p:nvPr/>
        </p:nvCxnSpPr>
        <p:spPr>
          <a:xfrm flipV="1">
            <a:off x="7817022" y="2189596"/>
            <a:ext cx="467723" cy="2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TextBox 31"/>
          <p:cNvSpPr txBox="1"/>
          <p:nvPr/>
        </p:nvSpPr>
        <p:spPr>
          <a:xfrm>
            <a:off x="7058983" y="2001254"/>
            <a:ext cx="758039" cy="382308"/>
          </a:xfrm>
          <a:prstGeom prst="rect">
            <a:avLst/>
          </a:prstGeom>
          <a:noFill/>
        </p:spPr>
        <p:txBody>
          <a:bodyPr wrap="square" rtlCol="0">
            <a:spAutoFit/>
          </a:bodyPr>
          <a:lstStyle/>
          <a:p>
            <a:pPr defTabSz="932597"/>
            <a:r>
              <a:rPr lang="en-US" sz="1836" kern="0" dirty="0">
                <a:solidFill>
                  <a:sysClr val="windowText" lastClr="000000"/>
                </a:solidFill>
              </a:rPr>
              <a:t>input</a:t>
            </a:r>
          </a:p>
        </p:txBody>
      </p:sp>
      <p:cxnSp>
        <p:nvCxnSpPr>
          <p:cNvPr id="33" name="Straight Arrow Connector 32"/>
          <p:cNvCxnSpPr>
            <a:stCxn id="30" idx="3"/>
            <a:endCxn id="35" idx="3"/>
          </p:cNvCxnSpPr>
          <p:nvPr/>
        </p:nvCxnSpPr>
        <p:spPr>
          <a:xfrm>
            <a:off x="8661429" y="2189596"/>
            <a:ext cx="467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Elbow Connector 33"/>
          <p:cNvCxnSpPr>
            <a:stCxn id="35" idx="2"/>
            <a:endCxn id="37" idx="3"/>
          </p:cNvCxnSpPr>
          <p:nvPr/>
        </p:nvCxnSpPr>
        <p:spPr>
          <a:xfrm rot="5400000">
            <a:off x="8827539" y="2265584"/>
            <a:ext cx="256555" cy="58877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5" name="Hexagon 34"/>
          <p:cNvSpPr/>
          <p:nvPr/>
        </p:nvSpPr>
        <p:spPr>
          <a:xfrm>
            <a:off x="9129153" y="1947500"/>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36" name="TextBox 35"/>
          <p:cNvSpPr txBox="1"/>
          <p:nvPr/>
        </p:nvSpPr>
        <p:spPr>
          <a:xfrm>
            <a:off x="8125668" y="3466991"/>
            <a:ext cx="1539246" cy="374846"/>
          </a:xfrm>
          <a:prstGeom prst="rect">
            <a:avLst/>
          </a:prstGeom>
          <a:noFill/>
        </p:spPr>
        <p:txBody>
          <a:bodyPr wrap="square" rtlCol="0">
            <a:spAutoFit/>
          </a:bodyPr>
          <a:lstStyle/>
          <a:p>
            <a:pPr defTabSz="932597"/>
            <a:r>
              <a:rPr lang="en-US" sz="1836" kern="0" dirty="0">
                <a:solidFill>
                  <a:sysClr val="windowText" lastClr="000000"/>
                </a:solidFill>
              </a:rPr>
              <a:t>branches/split</a:t>
            </a:r>
          </a:p>
        </p:txBody>
      </p:sp>
      <p:pic>
        <p:nvPicPr>
          <p:cNvPr id="37" name="Picture 36"/>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8284745" y="2499904"/>
            <a:ext cx="376684" cy="376684"/>
          </a:xfrm>
          <a:prstGeom prst="rect">
            <a:avLst/>
          </a:prstGeom>
        </p:spPr>
      </p:pic>
      <p:pic>
        <p:nvPicPr>
          <p:cNvPr id="38" name="Picture 37"/>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8296291" y="3003955"/>
            <a:ext cx="376684" cy="376684"/>
          </a:xfrm>
          <a:prstGeom prst="rect">
            <a:avLst/>
          </a:prstGeom>
        </p:spPr>
      </p:pic>
      <p:cxnSp>
        <p:nvCxnSpPr>
          <p:cNvPr id="39" name="Elbow Connector 38"/>
          <p:cNvCxnSpPr>
            <a:stCxn id="35" idx="1"/>
            <a:endCxn id="38" idx="3"/>
          </p:cNvCxnSpPr>
          <p:nvPr/>
        </p:nvCxnSpPr>
        <p:spPr>
          <a:xfrm rot="5400000">
            <a:off x="8741068" y="2363599"/>
            <a:ext cx="760606" cy="89679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0" name="Rectangle 39"/>
          <p:cNvSpPr/>
          <p:nvPr/>
        </p:nvSpPr>
        <p:spPr>
          <a:xfrm>
            <a:off x="8004333" y="4273467"/>
            <a:ext cx="844408" cy="1716542"/>
          </a:xfrm>
          <a:prstGeom prst="rect">
            <a:avLst/>
          </a:prstGeom>
          <a:solidFill>
            <a:srgbClr val="A7F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41" name="Picture 40"/>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8287081" y="4548736"/>
            <a:ext cx="376684" cy="376684"/>
          </a:xfrm>
          <a:prstGeom prst="rect">
            <a:avLst/>
          </a:prstGeom>
        </p:spPr>
      </p:pic>
      <p:cxnSp>
        <p:nvCxnSpPr>
          <p:cNvPr id="42" name="Straight Arrow Connector 41"/>
          <p:cNvCxnSpPr>
            <a:stCxn id="43" idx="3"/>
            <a:endCxn id="41" idx="1"/>
          </p:cNvCxnSpPr>
          <p:nvPr/>
        </p:nvCxnSpPr>
        <p:spPr>
          <a:xfrm flipV="1">
            <a:off x="7819357" y="4737078"/>
            <a:ext cx="467723" cy="2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3" name="TextBox 42"/>
          <p:cNvSpPr txBox="1"/>
          <p:nvPr/>
        </p:nvSpPr>
        <p:spPr>
          <a:xfrm>
            <a:off x="7061318" y="4548736"/>
            <a:ext cx="758039" cy="382308"/>
          </a:xfrm>
          <a:prstGeom prst="rect">
            <a:avLst/>
          </a:prstGeom>
          <a:noFill/>
        </p:spPr>
        <p:txBody>
          <a:bodyPr wrap="square" rtlCol="0">
            <a:spAutoFit/>
          </a:bodyPr>
          <a:lstStyle/>
          <a:p>
            <a:pPr defTabSz="932597"/>
            <a:r>
              <a:rPr lang="en-US" sz="1836" kern="0" dirty="0">
                <a:solidFill>
                  <a:sysClr val="windowText" lastClr="000000"/>
                </a:solidFill>
              </a:rPr>
              <a:t>input</a:t>
            </a:r>
          </a:p>
        </p:txBody>
      </p:sp>
      <p:cxnSp>
        <p:nvCxnSpPr>
          <p:cNvPr id="44" name="Straight Arrow Connector 43"/>
          <p:cNvCxnSpPr>
            <a:stCxn id="41" idx="3"/>
            <a:endCxn id="47" idx="3"/>
          </p:cNvCxnSpPr>
          <p:nvPr/>
        </p:nvCxnSpPr>
        <p:spPr>
          <a:xfrm>
            <a:off x="8663765" y="4737078"/>
            <a:ext cx="4677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5" name="Picture 44"/>
          <p:cNvPicPr>
            <a:picLocks noChangeAspect="1"/>
          </p:cNvPicPr>
          <p:nvPr/>
        </p:nvPicPr>
        <p:blipFill>
          <a:blip r:embed="rId2" cstate="print">
            <a:biLevel thresh="75000"/>
            <a:extLst>
              <a:ext uri="{28A0092B-C50C-407E-A947-70E740481C1C}">
                <a14:useLocalDpi xmlns:a14="http://schemas.microsoft.com/office/drawing/2010/main" val="0"/>
              </a:ext>
            </a:extLst>
          </a:blip>
          <a:stretch>
            <a:fillRect/>
          </a:stretch>
        </p:blipFill>
        <p:spPr>
          <a:xfrm>
            <a:off x="8287081" y="5129309"/>
            <a:ext cx="376684" cy="376684"/>
          </a:xfrm>
          <a:prstGeom prst="rect">
            <a:avLst/>
          </a:prstGeom>
        </p:spPr>
      </p:pic>
      <p:cxnSp>
        <p:nvCxnSpPr>
          <p:cNvPr id="46" name="Straight Arrow Connector 45"/>
          <p:cNvCxnSpPr>
            <a:stCxn id="48" idx="0"/>
          </p:cNvCxnSpPr>
          <p:nvPr/>
        </p:nvCxnSpPr>
        <p:spPr>
          <a:xfrm flipV="1">
            <a:off x="9693149" y="5745692"/>
            <a:ext cx="282747" cy="2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Hexagon 46"/>
          <p:cNvSpPr/>
          <p:nvPr/>
        </p:nvSpPr>
        <p:spPr>
          <a:xfrm>
            <a:off x="9131488" y="4494982"/>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8" name="Hexagon 47"/>
          <p:cNvSpPr/>
          <p:nvPr/>
        </p:nvSpPr>
        <p:spPr>
          <a:xfrm>
            <a:off x="9131488" y="5505818"/>
            <a:ext cx="561661" cy="484191"/>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sp>
        <p:nvSpPr>
          <p:cNvPr id="49" name="TextBox 48"/>
          <p:cNvSpPr txBox="1"/>
          <p:nvPr/>
        </p:nvSpPr>
        <p:spPr>
          <a:xfrm>
            <a:off x="8354194" y="6014472"/>
            <a:ext cx="1338956" cy="382308"/>
          </a:xfrm>
          <a:prstGeom prst="rect">
            <a:avLst/>
          </a:prstGeom>
          <a:noFill/>
        </p:spPr>
        <p:txBody>
          <a:bodyPr wrap="square" rtlCol="0">
            <a:spAutoFit/>
          </a:bodyPr>
          <a:lstStyle/>
          <a:p>
            <a:pPr defTabSz="932597"/>
            <a:r>
              <a:rPr lang="en-US" sz="1836" kern="0" dirty="0">
                <a:solidFill>
                  <a:sysClr val="windowText" lastClr="000000"/>
                </a:solidFill>
              </a:rPr>
              <a:t>iteration</a:t>
            </a:r>
          </a:p>
        </p:txBody>
      </p:sp>
      <p:cxnSp>
        <p:nvCxnSpPr>
          <p:cNvPr id="50" name="Straight Arrow Connector 49"/>
          <p:cNvCxnSpPr>
            <a:stCxn id="47" idx="2"/>
            <a:endCxn id="45" idx="3"/>
          </p:cNvCxnSpPr>
          <p:nvPr/>
        </p:nvCxnSpPr>
        <p:spPr>
          <a:xfrm flipH="1">
            <a:off x="8663765" y="4979174"/>
            <a:ext cx="588771" cy="338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Elbow Connector 50"/>
          <p:cNvCxnSpPr>
            <a:stCxn id="45" idx="2"/>
            <a:endCxn id="48" idx="3"/>
          </p:cNvCxnSpPr>
          <p:nvPr/>
        </p:nvCxnSpPr>
        <p:spPr>
          <a:xfrm rot="16200000" flipH="1">
            <a:off x="8682495" y="5298920"/>
            <a:ext cx="241920" cy="65606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52" name="Straight Arrow Connector 51"/>
          <p:cNvCxnSpPr>
            <a:stCxn id="48" idx="4"/>
            <a:endCxn id="41" idx="3"/>
          </p:cNvCxnSpPr>
          <p:nvPr/>
        </p:nvCxnSpPr>
        <p:spPr>
          <a:xfrm flipH="1" flipV="1">
            <a:off x="8663765" y="4737078"/>
            <a:ext cx="588771" cy="768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p:nvPr/>
        </p:nvCxnSpPr>
        <p:spPr>
          <a:xfrm flipV="1">
            <a:off x="9693149" y="4723537"/>
            <a:ext cx="282747" cy="222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TextBox 53"/>
          <p:cNvSpPr txBox="1"/>
          <p:nvPr/>
        </p:nvSpPr>
        <p:spPr>
          <a:xfrm>
            <a:off x="9623327" y="4359084"/>
            <a:ext cx="2059499" cy="382308"/>
          </a:xfrm>
          <a:prstGeom prst="rect">
            <a:avLst/>
          </a:prstGeom>
          <a:noFill/>
        </p:spPr>
        <p:txBody>
          <a:bodyPr wrap="square" rtlCol="0">
            <a:spAutoFit/>
          </a:bodyPr>
          <a:lstStyle/>
          <a:p>
            <a:pPr defTabSz="932597"/>
            <a:r>
              <a:rPr lang="en-US" sz="1836" kern="0" dirty="0">
                <a:solidFill>
                  <a:sysClr val="windowText" lastClr="000000"/>
                </a:solidFill>
              </a:rPr>
              <a:t>exit?</a:t>
            </a:r>
          </a:p>
        </p:txBody>
      </p:sp>
      <p:sp>
        <p:nvSpPr>
          <p:cNvPr id="55" name="TextBox 54"/>
          <p:cNvSpPr txBox="1"/>
          <p:nvPr/>
        </p:nvSpPr>
        <p:spPr>
          <a:xfrm>
            <a:off x="9623327" y="5421624"/>
            <a:ext cx="2059499" cy="382308"/>
          </a:xfrm>
          <a:prstGeom prst="rect">
            <a:avLst/>
          </a:prstGeom>
          <a:noFill/>
        </p:spPr>
        <p:txBody>
          <a:bodyPr wrap="square" rtlCol="0">
            <a:spAutoFit/>
          </a:bodyPr>
          <a:lstStyle/>
          <a:p>
            <a:pPr defTabSz="932597"/>
            <a:r>
              <a:rPr lang="en-US" sz="1836" kern="0" dirty="0">
                <a:solidFill>
                  <a:sysClr val="windowText" lastClr="000000"/>
                </a:solidFill>
              </a:rPr>
              <a:t>exit?</a:t>
            </a:r>
          </a:p>
        </p:txBody>
      </p:sp>
    </p:spTree>
    <p:extLst>
      <p:ext uri="{BB962C8B-B14F-4D97-AF65-F5344CB8AC3E}">
        <p14:creationId xmlns:p14="http://schemas.microsoft.com/office/powerpoint/2010/main" val="15351434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Smart Fridge</a:t>
            </a:r>
          </a:p>
        </p:txBody>
      </p:sp>
      <p:pic>
        <p:nvPicPr>
          <p:cNvPr id="3" name="SF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071" y="0"/>
            <a:ext cx="12449546" cy="7002770"/>
          </a:xfrm>
          <a:prstGeom prst="rect">
            <a:avLst/>
          </a:prstGeom>
        </p:spPr>
      </p:pic>
    </p:spTree>
    <p:extLst>
      <p:ext uri="{BB962C8B-B14F-4D97-AF65-F5344CB8AC3E}">
        <p14:creationId xmlns:p14="http://schemas.microsoft.com/office/powerpoint/2010/main" val="6051308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Microsoft </a:t>
            </a:r>
            <a:r>
              <a:rPr lang="en-US" dirty="0" err="1"/>
              <a:t>IoT</a:t>
            </a:r>
            <a:endParaRPr lang="en-US" dirty="0"/>
          </a:p>
        </p:txBody>
      </p:sp>
      <p:sp>
        <p:nvSpPr>
          <p:cNvPr id="4" name="Text Placeholder 3"/>
          <p:cNvSpPr>
            <a:spLocks noGrp="1"/>
          </p:cNvSpPr>
          <p:nvPr>
            <p:ph type="body" sz="quarter" idx="10"/>
          </p:nvPr>
        </p:nvSpPr>
        <p:spPr/>
        <p:txBody>
          <a:bodyPr/>
          <a:lstStyle/>
          <a:p>
            <a:r>
              <a:rPr lang="en-US" dirty="0"/>
              <a:t>Comprehensive solutions from device to cloud</a:t>
            </a:r>
          </a:p>
        </p:txBody>
      </p:sp>
      <p:graphicFrame>
        <p:nvGraphicFramePr>
          <p:cNvPr id="8" name="Table 7"/>
          <p:cNvGraphicFramePr>
            <a:graphicFrameLocks noGrp="1"/>
          </p:cNvGraphicFramePr>
          <p:nvPr>
            <p:extLst/>
          </p:nvPr>
        </p:nvGraphicFramePr>
        <p:xfrm>
          <a:off x="451100" y="2442494"/>
          <a:ext cx="5212291" cy="4324840"/>
        </p:xfrm>
        <a:graphic>
          <a:graphicData uri="http://schemas.openxmlformats.org/drawingml/2006/table">
            <a:tbl>
              <a:tblPr firstRow="1" bandRow="1">
                <a:tableStyleId>{5C22544A-7EE6-4342-B048-85BDC9FD1C3A}</a:tableStyleId>
              </a:tblPr>
              <a:tblGrid>
                <a:gridCol w="5212291">
                  <a:extLst>
                    <a:ext uri="{9D8B030D-6E8A-4147-A177-3AD203B41FA5}">
                      <a16:colId xmlns:a16="http://schemas.microsoft.com/office/drawing/2014/main" val="20000"/>
                    </a:ext>
                  </a:extLst>
                </a:gridCol>
              </a:tblGrid>
              <a:tr h="914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640080">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84552">
                <a:tc>
                  <a:txBody>
                    <a:bodyPr/>
                    <a:lstStyle/>
                    <a:p>
                      <a:r>
                        <a:rPr lang="en-US" b="1" dirty="0"/>
                        <a:t>IoT Editions Power </a:t>
                      </a:r>
                      <a:r>
                        <a:rPr lang="en-US" b="1" baseline="0" dirty="0"/>
                        <a:t>a Broad Range of Devices</a:t>
                      </a:r>
                      <a:endParaRPr lang="en-US" b="1"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584552">
                <a:tc>
                  <a:txBody>
                    <a:bodyPr/>
                    <a:lstStyle/>
                    <a:p>
                      <a:r>
                        <a:rPr lang="en-US" sz="1800" dirty="0"/>
                        <a:t>25 years of history in embedded devices</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584552">
                <a:tc>
                  <a:txBody>
                    <a:bodyPr/>
                    <a:lstStyle/>
                    <a:p>
                      <a:r>
                        <a:rPr lang="en-US" sz="1800" dirty="0"/>
                        <a:t>One</a:t>
                      </a:r>
                      <a:r>
                        <a:rPr lang="en-US" sz="1800" baseline="0" dirty="0"/>
                        <a:t> Windows platform for all devices</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584552">
                <a:tc>
                  <a:txBody>
                    <a:bodyPr/>
                    <a:lstStyle/>
                    <a:p>
                      <a:r>
                        <a:rPr lang="en-US" sz="1800" dirty="0"/>
                        <a:t>Enterprise</a:t>
                      </a:r>
                      <a:r>
                        <a:rPr lang="en-US" sz="1800" baseline="0" dirty="0"/>
                        <a:t>-ready, OEM-ready, Maker-friendly</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584552">
                <a:tc>
                  <a:txBody>
                    <a:bodyPr/>
                    <a:lstStyle/>
                    <a:p>
                      <a:r>
                        <a:rPr lang="en-US" sz="1800" dirty="0"/>
                        <a:t>Designed</a:t>
                      </a:r>
                      <a:r>
                        <a:rPr lang="en-US" sz="1800" baseline="0" dirty="0"/>
                        <a:t> for today’s IoT environments</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584552">
                <a:tc>
                  <a:txBody>
                    <a:bodyPr/>
                    <a:lstStyle/>
                    <a:p>
                      <a:r>
                        <a:rPr lang="en-US" sz="1800" dirty="0"/>
                        <a:t>Scalable solutions</a:t>
                      </a:r>
                      <a:r>
                        <a:rPr lang="en-US" sz="1800" baseline="0" dirty="0"/>
                        <a:t> from f</a:t>
                      </a:r>
                      <a:r>
                        <a:rPr lang="en-US" sz="1800" dirty="0"/>
                        <a:t>ree Windows IoT Core </a:t>
                      </a:r>
                      <a:r>
                        <a:rPr lang="en-US" sz="1800" baseline="0" dirty="0"/>
                        <a:t>to Windows IoT Enterprise on PC-Like Devices</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aphicFrame>
        <p:nvGraphicFramePr>
          <p:cNvPr id="9" name="Table 8"/>
          <p:cNvGraphicFramePr>
            <a:graphicFrameLocks noGrp="1"/>
          </p:cNvGraphicFramePr>
          <p:nvPr>
            <p:extLst/>
          </p:nvPr>
        </p:nvGraphicFramePr>
        <p:xfrm>
          <a:off x="6349190" y="2442494"/>
          <a:ext cx="5355447" cy="4229598"/>
        </p:xfrm>
        <a:graphic>
          <a:graphicData uri="http://schemas.openxmlformats.org/drawingml/2006/table">
            <a:tbl>
              <a:tblPr firstRow="1" bandRow="1">
                <a:tableStyleId>{5C22544A-7EE6-4342-B048-85BDC9FD1C3A}</a:tableStyleId>
              </a:tblPr>
              <a:tblGrid>
                <a:gridCol w="5355447">
                  <a:extLst>
                    <a:ext uri="{9D8B030D-6E8A-4147-A177-3AD203B41FA5}">
                      <a16:colId xmlns:a16="http://schemas.microsoft.com/office/drawing/2014/main" val="20000"/>
                    </a:ext>
                  </a:extLst>
                </a:gridCol>
              </a:tblGrid>
              <a:tr h="91440">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endParaRPr lang="en-US" sz="800" b="0" dirty="0">
                        <a:latin typeface="+mj-lt"/>
                      </a:endParaRPr>
                    </a:p>
                  </a:txBody>
                  <a:tcPr marL="0" marR="0" marT="0" marB="0">
                    <a:lnL w="12700" cmpd="sng">
                      <a:noFill/>
                    </a:lnL>
                    <a:lnR w="12700" cmpd="sng">
                      <a:noFill/>
                    </a:lnR>
                    <a:lnT w="12700" cmpd="sng">
                      <a:noFill/>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5EB6DA"/>
                    </a:solidFill>
                  </a:tcPr>
                </a:tc>
                <a:extLst>
                  <a:ext uri="{0D108BD9-81ED-4DB2-BD59-A6C34878D82A}">
                    <a16:rowId xmlns:a16="http://schemas.microsoft.com/office/drawing/2014/main" val="10000"/>
                  </a:ext>
                </a:extLst>
              </a:tr>
              <a:tr h="640080">
                <a:tc>
                  <a:txBody>
                    <a:bodyPr/>
                    <a:lstStyle/>
                    <a:p>
                      <a:endParaRPr lang="en-US"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77933">
                <a:tc>
                  <a:txBody>
                    <a:bodyPr/>
                    <a:lstStyle/>
                    <a:p>
                      <a:r>
                        <a:rPr lang="en-US" b="1" dirty="0"/>
                        <a:t>Cloud</a:t>
                      </a:r>
                      <a:r>
                        <a:rPr lang="en-US" b="1" baseline="0" dirty="0"/>
                        <a:t>-Based IoT Services &amp; Solutions</a:t>
                      </a:r>
                      <a:endParaRPr lang="en-US" b="1" dirty="0"/>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Easy to provision, use and manage</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Pay as you go, scale as you need</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Global reach, hyper scale</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End-to-end security &amp; privacy</a:t>
                      </a:r>
                    </a:p>
                  </a:txBody>
                  <a:tcPr>
                    <a:lnL w="12700" cmpd="sng">
                      <a:noFill/>
                    </a:lnL>
                    <a:lnR w="12700" cmpd="sng">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577933">
                <a:tc>
                  <a:txBody>
                    <a:bodyPr/>
                    <a:lstStyle/>
                    <a:p>
                      <a:pPr marL="0" marR="0" indent="0" algn="l" defTabSz="932742" rtl="0" eaLnBrk="1" fontAlgn="auto" latinLnBrk="0" hangingPunct="1">
                        <a:lnSpc>
                          <a:spcPct val="100000"/>
                        </a:lnSpc>
                        <a:spcBef>
                          <a:spcPts val="0"/>
                        </a:spcBef>
                        <a:spcAft>
                          <a:spcPts val="0"/>
                        </a:spcAft>
                        <a:buClrTx/>
                        <a:buSzTx/>
                        <a:buFontTx/>
                        <a:buNone/>
                        <a:tabLst/>
                        <a:defRPr/>
                      </a:pPr>
                      <a:r>
                        <a:rPr lang="en-US" sz="1800" dirty="0"/>
                        <a:t>Windows,</a:t>
                      </a:r>
                      <a:r>
                        <a:rPr lang="en-US" sz="1800" baseline="0" dirty="0"/>
                        <a:t> </a:t>
                      </a:r>
                      <a:r>
                        <a:rPr lang="en-US" sz="1800" baseline="0" dirty="0" err="1"/>
                        <a:t>Mbed</a:t>
                      </a:r>
                      <a:r>
                        <a:rPr lang="en-US" sz="1800" baseline="0" dirty="0"/>
                        <a:t>, Linux, iOS, Android, RTOS support</a:t>
                      </a:r>
                      <a:endParaRPr lang="en-US" sz="1800" dirty="0"/>
                    </a:p>
                  </a:txBody>
                  <a:tcPr>
                    <a:lnL w="12700" cmpd="sng">
                      <a:noFill/>
                    </a:lnL>
                    <a:lnR w="12700" cmpd="sng">
                      <a:noFill/>
                    </a:lnR>
                    <a:lnT w="3810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bl>
          </a:graphicData>
        </a:graphic>
      </p:graphicFrame>
      <p:grpSp>
        <p:nvGrpSpPr>
          <p:cNvPr id="21" name="Group 20"/>
          <p:cNvGrpSpPr/>
          <p:nvPr/>
        </p:nvGrpSpPr>
        <p:grpSpPr>
          <a:xfrm>
            <a:off x="5913437" y="1516062"/>
            <a:ext cx="2285999" cy="1534886"/>
            <a:chOff x="5913437" y="1818520"/>
            <a:chExt cx="2285999" cy="1534886"/>
          </a:xfrm>
        </p:grpSpPr>
        <p:sp>
          <p:nvSpPr>
            <p:cNvPr id="14" name="Freeform 13"/>
            <p:cNvSpPr/>
            <p:nvPr/>
          </p:nvSpPr>
          <p:spPr>
            <a:xfrm>
              <a:off x="5940605" y="1818520"/>
              <a:ext cx="2258831" cy="1534886"/>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32742" rtl="0" eaLnBrk="1" fontAlgn="auto" latinLnBrk="0" hangingPunct="1">
                <a:lnSpc>
                  <a:spcPct val="8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mn-cs"/>
              </a:endParaRPr>
            </a:p>
          </p:txBody>
        </p:sp>
        <p:sp>
          <p:nvSpPr>
            <p:cNvPr id="12" name="Freeform 11"/>
            <p:cNvSpPr/>
            <p:nvPr/>
          </p:nvSpPr>
          <p:spPr>
            <a:xfrm>
              <a:off x="5913437" y="1843376"/>
              <a:ext cx="2238266" cy="148517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a:gsLst>
                <a:gs pos="50000">
                  <a:srgbClr val="5EB6DA"/>
                </a:gs>
                <a:gs pos="50000">
                  <a:srgbClr val="3999C6"/>
                </a:gs>
              </a:gsLst>
              <a:lin ang="81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tIns="822960" rtlCol="0" anchor="ctr"/>
            <a:lstStyle/>
            <a:p>
              <a:pPr marL="0" marR="0" lvl="0" indent="0" algn="ctr" defTabSz="932742" rtl="0" eaLnBrk="1" fontAlgn="auto" latinLnBrk="0" hangingPunct="1">
                <a:lnSpc>
                  <a:spcPct val="80000"/>
                </a:lnSpc>
                <a:spcBef>
                  <a:spcPts val="0"/>
                </a:spcBef>
                <a:spcAft>
                  <a:spcPts val="0"/>
                </a:spcAft>
                <a:buClrTx/>
                <a:buSzTx/>
                <a:buFontTx/>
                <a:buNone/>
                <a:tabLst/>
                <a:defRPr/>
              </a:pPr>
              <a:r>
                <a:rPr kumimoji="0" lang="en-US" sz="3600" b="0" i="0" u="none" strike="noStrike" kern="1200" cap="none" spc="-150" normalizeH="0" baseline="0" noProof="0" dirty="0">
                  <a:ln>
                    <a:noFill/>
                  </a:ln>
                  <a:solidFill>
                    <a:srgbClr val="FFFFFF"/>
                  </a:solidFill>
                  <a:effectLst/>
                  <a:uLnTx/>
                  <a:uFillTx/>
                  <a:latin typeface="Segoe UI Light"/>
                  <a:ea typeface="+mn-ea"/>
                  <a:cs typeface="+mn-cs"/>
                </a:rPr>
                <a:t>Azure </a:t>
              </a:r>
              <a:r>
                <a:rPr kumimoji="0" lang="en-US" sz="3600" b="0" i="0" u="none" strike="noStrike" kern="1200" cap="none" spc="-150" normalizeH="0" baseline="0" noProof="0" dirty="0" err="1">
                  <a:ln>
                    <a:noFill/>
                  </a:ln>
                  <a:solidFill>
                    <a:srgbClr val="FFFFFF"/>
                  </a:solidFill>
                  <a:effectLst/>
                  <a:uLnTx/>
                  <a:uFillTx/>
                  <a:latin typeface="Segoe UI Light"/>
                  <a:ea typeface="+mn-ea"/>
                  <a:cs typeface="+mn-cs"/>
                </a:rPr>
                <a:t>IoT</a:t>
              </a:r>
              <a:endParaRPr kumimoji="0" lang="en-US" sz="3600" b="0" i="0" u="none" strike="noStrike" kern="1200" cap="none" spc="-150" normalizeH="0" baseline="0" noProof="0" dirty="0">
                <a:ln>
                  <a:noFill/>
                </a:ln>
                <a:solidFill>
                  <a:srgbClr val="FFFFFF"/>
                </a:solidFill>
                <a:effectLst/>
                <a:uLnTx/>
                <a:uFillTx/>
                <a:latin typeface="Segoe UI Light"/>
                <a:ea typeface="+mn-ea"/>
                <a:cs typeface="+mn-cs"/>
              </a:endParaRPr>
            </a:p>
          </p:txBody>
        </p:sp>
      </p:grpSp>
      <p:sp>
        <p:nvSpPr>
          <p:cNvPr id="2" name="Rectangle 1"/>
          <p:cNvSpPr/>
          <p:nvPr/>
        </p:nvSpPr>
        <p:spPr bwMode="auto">
          <a:xfrm>
            <a:off x="313316" y="2051805"/>
            <a:ext cx="3847522" cy="762000"/>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marL="0" marR="0" lvl="0" indent="0" algn="ctr" defTabSz="932406"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Freeform 10"/>
          <p:cNvSpPr>
            <a:spLocks noChangeAspect="1" noEditPoints="1"/>
          </p:cNvSpPr>
          <p:nvPr/>
        </p:nvSpPr>
        <p:spPr bwMode="black">
          <a:xfrm>
            <a:off x="457200" y="2006085"/>
            <a:ext cx="3620760" cy="807720"/>
          </a:xfrm>
          <a:custGeom>
            <a:avLst/>
            <a:gdLst>
              <a:gd name="T0" fmla="*/ 115 w 526"/>
              <a:gd name="T1" fmla="*/ 56 h 115"/>
              <a:gd name="T2" fmla="*/ 49 w 526"/>
              <a:gd name="T3" fmla="*/ 56 h 115"/>
              <a:gd name="T4" fmla="*/ 0 w 526"/>
              <a:gd name="T5" fmla="*/ 56 h 115"/>
              <a:gd name="T6" fmla="*/ 0 w 526"/>
              <a:gd name="T7" fmla="*/ 59 h 115"/>
              <a:gd name="T8" fmla="*/ 49 w 526"/>
              <a:gd name="T9" fmla="*/ 59 h 115"/>
              <a:gd name="T10" fmla="*/ 115 w 526"/>
              <a:gd name="T11" fmla="*/ 115 h 115"/>
              <a:gd name="T12" fmla="*/ 231 w 526"/>
              <a:gd name="T13" fmla="*/ 23 h 115"/>
              <a:gd name="T14" fmla="*/ 215 w 526"/>
              <a:gd name="T15" fmla="*/ 83 h 115"/>
              <a:gd name="T16" fmla="*/ 192 w 526"/>
              <a:gd name="T17" fmla="*/ 23 h 115"/>
              <a:gd name="T18" fmla="*/ 175 w 526"/>
              <a:gd name="T19" fmla="*/ 83 h 115"/>
              <a:gd name="T20" fmla="*/ 150 w 526"/>
              <a:gd name="T21" fmla="*/ 23 h 115"/>
              <a:gd name="T22" fmla="*/ 194 w 526"/>
              <a:gd name="T23" fmla="*/ 42 h 115"/>
              <a:gd name="T24" fmla="*/ 196 w 526"/>
              <a:gd name="T25" fmla="*/ 42 h 115"/>
              <a:gd name="T26" fmla="*/ 240 w 526"/>
              <a:gd name="T27" fmla="*/ 23 h 115"/>
              <a:gd name="T28" fmla="*/ 250 w 526"/>
              <a:gd name="T29" fmla="*/ 22 h 115"/>
              <a:gd name="T30" fmla="*/ 246 w 526"/>
              <a:gd name="T31" fmla="*/ 31 h 115"/>
              <a:gd name="T32" fmla="*/ 255 w 526"/>
              <a:gd name="T33" fmla="*/ 27 h 115"/>
              <a:gd name="T34" fmla="*/ 246 w 526"/>
              <a:gd name="T35" fmla="*/ 43 h 115"/>
              <a:gd name="T36" fmla="*/ 254 w 526"/>
              <a:gd name="T37" fmla="*/ 43 h 115"/>
              <a:gd name="T38" fmla="*/ 290 w 526"/>
              <a:gd name="T39" fmla="*/ 42 h 115"/>
              <a:gd name="T40" fmla="*/ 274 w 526"/>
              <a:gd name="T41" fmla="*/ 43 h 115"/>
              <a:gd name="T42" fmla="*/ 274 w 526"/>
              <a:gd name="T43" fmla="*/ 92 h 115"/>
              <a:gd name="T44" fmla="*/ 287 w 526"/>
              <a:gd name="T45" fmla="*/ 49 h 115"/>
              <a:gd name="T46" fmla="*/ 307 w 526"/>
              <a:gd name="T47" fmla="*/ 92 h 115"/>
              <a:gd name="T48" fmla="*/ 354 w 526"/>
              <a:gd name="T49" fmla="*/ 19 h 115"/>
              <a:gd name="T50" fmla="*/ 339 w 526"/>
              <a:gd name="T51" fmla="*/ 42 h 115"/>
              <a:gd name="T52" fmla="*/ 322 w 526"/>
              <a:gd name="T53" fmla="*/ 87 h 115"/>
              <a:gd name="T54" fmla="*/ 354 w 526"/>
              <a:gd name="T55" fmla="*/ 84 h 115"/>
              <a:gd name="T56" fmla="*/ 362 w 526"/>
              <a:gd name="T57" fmla="*/ 19 h 115"/>
              <a:gd name="T58" fmla="*/ 328 w 526"/>
              <a:gd name="T59" fmla="*/ 82 h 115"/>
              <a:gd name="T60" fmla="*/ 340 w 526"/>
              <a:gd name="T61" fmla="*/ 49 h 115"/>
              <a:gd name="T62" fmla="*/ 354 w 526"/>
              <a:gd name="T63" fmla="*/ 70 h 115"/>
              <a:gd name="T64" fmla="*/ 396 w 526"/>
              <a:gd name="T65" fmla="*/ 42 h 115"/>
              <a:gd name="T66" fmla="*/ 378 w 526"/>
              <a:gd name="T67" fmla="*/ 87 h 115"/>
              <a:gd name="T68" fmla="*/ 420 w 526"/>
              <a:gd name="T69" fmla="*/ 68 h 115"/>
              <a:gd name="T70" fmla="*/ 396 w 526"/>
              <a:gd name="T71" fmla="*/ 87 h 115"/>
              <a:gd name="T72" fmla="*/ 384 w 526"/>
              <a:gd name="T73" fmla="*/ 54 h 115"/>
              <a:gd name="T74" fmla="*/ 412 w 526"/>
              <a:gd name="T75" fmla="*/ 68 h 115"/>
              <a:gd name="T76" fmla="*/ 474 w 526"/>
              <a:gd name="T77" fmla="*/ 80 h 115"/>
              <a:gd name="T78" fmla="*/ 472 w 526"/>
              <a:gd name="T79" fmla="*/ 80 h 115"/>
              <a:gd name="T80" fmla="*/ 443 w 526"/>
              <a:gd name="T81" fmla="*/ 80 h 115"/>
              <a:gd name="T82" fmla="*/ 441 w 526"/>
              <a:gd name="T83" fmla="*/ 80 h 115"/>
              <a:gd name="T84" fmla="*/ 438 w 526"/>
              <a:gd name="T85" fmla="*/ 92 h 115"/>
              <a:gd name="T86" fmla="*/ 458 w 526"/>
              <a:gd name="T87" fmla="*/ 53 h 115"/>
              <a:gd name="T88" fmla="*/ 469 w 526"/>
              <a:gd name="T89" fmla="*/ 92 h 115"/>
              <a:gd name="T90" fmla="*/ 484 w 526"/>
              <a:gd name="T91" fmla="*/ 43 h 115"/>
              <a:gd name="T92" fmla="*/ 505 w 526"/>
              <a:gd name="T93" fmla="*/ 60 h 115"/>
              <a:gd name="T94" fmla="*/ 512 w 526"/>
              <a:gd name="T95" fmla="*/ 49 h 115"/>
              <a:gd name="T96" fmla="*/ 513 w 526"/>
              <a:gd name="T97" fmla="*/ 42 h 115"/>
              <a:gd name="T98" fmla="*/ 498 w 526"/>
              <a:gd name="T99" fmla="*/ 65 h 115"/>
              <a:gd name="T100" fmla="*/ 517 w 526"/>
              <a:gd name="T101" fmla="*/ 80 h 115"/>
              <a:gd name="T102" fmla="*/ 495 w 526"/>
              <a:gd name="T103" fmla="*/ 91 h 115"/>
              <a:gd name="T104" fmla="*/ 526 w 526"/>
              <a:gd name="T105"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6" h="115">
                <a:moveTo>
                  <a:pt x="52" y="9"/>
                </a:moveTo>
                <a:cubicBezTo>
                  <a:pt x="115" y="0"/>
                  <a:pt x="115" y="0"/>
                  <a:pt x="115" y="0"/>
                </a:cubicBezTo>
                <a:cubicBezTo>
                  <a:pt x="115" y="56"/>
                  <a:pt x="115" y="56"/>
                  <a:pt x="115" y="56"/>
                </a:cubicBezTo>
                <a:cubicBezTo>
                  <a:pt x="52" y="56"/>
                  <a:pt x="52" y="56"/>
                  <a:pt x="52" y="56"/>
                </a:cubicBezTo>
                <a:lnTo>
                  <a:pt x="52" y="9"/>
                </a:lnTo>
                <a:close/>
                <a:moveTo>
                  <a:pt x="49" y="56"/>
                </a:moveTo>
                <a:cubicBezTo>
                  <a:pt x="49" y="9"/>
                  <a:pt x="49" y="9"/>
                  <a:pt x="49" y="9"/>
                </a:cubicBezTo>
                <a:cubicBezTo>
                  <a:pt x="0" y="16"/>
                  <a:pt x="0" y="16"/>
                  <a:pt x="0" y="16"/>
                </a:cubicBezTo>
                <a:cubicBezTo>
                  <a:pt x="0" y="56"/>
                  <a:pt x="0" y="56"/>
                  <a:pt x="0" y="56"/>
                </a:cubicBezTo>
                <a:lnTo>
                  <a:pt x="49" y="56"/>
                </a:lnTo>
                <a:close/>
                <a:moveTo>
                  <a:pt x="49" y="59"/>
                </a:moveTo>
                <a:cubicBezTo>
                  <a:pt x="0" y="59"/>
                  <a:pt x="0" y="59"/>
                  <a:pt x="0" y="59"/>
                </a:cubicBezTo>
                <a:cubicBezTo>
                  <a:pt x="0" y="99"/>
                  <a:pt x="0" y="99"/>
                  <a:pt x="0" y="99"/>
                </a:cubicBezTo>
                <a:cubicBezTo>
                  <a:pt x="49" y="106"/>
                  <a:pt x="49" y="106"/>
                  <a:pt x="49" y="106"/>
                </a:cubicBezTo>
                <a:lnTo>
                  <a:pt x="49" y="59"/>
                </a:lnTo>
                <a:close/>
                <a:moveTo>
                  <a:pt x="52" y="59"/>
                </a:moveTo>
                <a:cubicBezTo>
                  <a:pt x="52" y="106"/>
                  <a:pt x="52" y="106"/>
                  <a:pt x="52" y="106"/>
                </a:cubicBezTo>
                <a:cubicBezTo>
                  <a:pt x="115" y="115"/>
                  <a:pt x="115" y="115"/>
                  <a:pt x="115" y="115"/>
                </a:cubicBezTo>
                <a:cubicBezTo>
                  <a:pt x="115" y="59"/>
                  <a:pt x="115" y="59"/>
                  <a:pt x="115" y="59"/>
                </a:cubicBezTo>
                <a:lnTo>
                  <a:pt x="52" y="59"/>
                </a:lnTo>
                <a:close/>
                <a:moveTo>
                  <a:pt x="231" y="23"/>
                </a:moveTo>
                <a:cubicBezTo>
                  <a:pt x="217" y="76"/>
                  <a:pt x="217" y="76"/>
                  <a:pt x="217" y="76"/>
                </a:cubicBezTo>
                <a:cubicBezTo>
                  <a:pt x="216" y="79"/>
                  <a:pt x="215" y="81"/>
                  <a:pt x="215" y="83"/>
                </a:cubicBezTo>
                <a:cubicBezTo>
                  <a:pt x="215" y="83"/>
                  <a:pt x="215" y="83"/>
                  <a:pt x="215" y="83"/>
                </a:cubicBezTo>
                <a:cubicBezTo>
                  <a:pt x="215" y="81"/>
                  <a:pt x="215" y="79"/>
                  <a:pt x="214" y="77"/>
                </a:cubicBezTo>
                <a:cubicBezTo>
                  <a:pt x="199" y="23"/>
                  <a:pt x="199" y="23"/>
                  <a:pt x="199" y="23"/>
                </a:cubicBezTo>
                <a:cubicBezTo>
                  <a:pt x="192" y="23"/>
                  <a:pt x="192" y="23"/>
                  <a:pt x="192" y="23"/>
                </a:cubicBezTo>
                <a:cubicBezTo>
                  <a:pt x="176" y="76"/>
                  <a:pt x="176" y="76"/>
                  <a:pt x="176" y="76"/>
                </a:cubicBezTo>
                <a:cubicBezTo>
                  <a:pt x="175" y="79"/>
                  <a:pt x="175" y="81"/>
                  <a:pt x="175" y="83"/>
                </a:cubicBezTo>
                <a:cubicBezTo>
                  <a:pt x="175" y="83"/>
                  <a:pt x="175" y="83"/>
                  <a:pt x="175" y="83"/>
                </a:cubicBezTo>
                <a:cubicBezTo>
                  <a:pt x="174" y="81"/>
                  <a:pt x="174" y="79"/>
                  <a:pt x="173" y="76"/>
                </a:cubicBezTo>
                <a:cubicBezTo>
                  <a:pt x="159" y="23"/>
                  <a:pt x="159" y="23"/>
                  <a:pt x="159" y="23"/>
                </a:cubicBezTo>
                <a:cubicBezTo>
                  <a:pt x="150" y="23"/>
                  <a:pt x="150" y="23"/>
                  <a:pt x="150" y="23"/>
                </a:cubicBezTo>
                <a:cubicBezTo>
                  <a:pt x="170" y="92"/>
                  <a:pt x="170" y="92"/>
                  <a:pt x="170" y="92"/>
                </a:cubicBezTo>
                <a:cubicBezTo>
                  <a:pt x="179" y="92"/>
                  <a:pt x="179" y="92"/>
                  <a:pt x="179" y="92"/>
                </a:cubicBezTo>
                <a:cubicBezTo>
                  <a:pt x="194" y="42"/>
                  <a:pt x="194" y="42"/>
                  <a:pt x="194" y="42"/>
                </a:cubicBezTo>
                <a:cubicBezTo>
                  <a:pt x="194" y="40"/>
                  <a:pt x="195" y="37"/>
                  <a:pt x="195" y="35"/>
                </a:cubicBezTo>
                <a:cubicBezTo>
                  <a:pt x="195" y="35"/>
                  <a:pt x="195" y="35"/>
                  <a:pt x="195" y="35"/>
                </a:cubicBezTo>
                <a:cubicBezTo>
                  <a:pt x="195" y="38"/>
                  <a:pt x="196" y="40"/>
                  <a:pt x="196" y="42"/>
                </a:cubicBezTo>
                <a:cubicBezTo>
                  <a:pt x="210" y="92"/>
                  <a:pt x="210" y="92"/>
                  <a:pt x="210" y="92"/>
                </a:cubicBezTo>
                <a:cubicBezTo>
                  <a:pt x="220" y="92"/>
                  <a:pt x="220" y="92"/>
                  <a:pt x="220" y="92"/>
                </a:cubicBezTo>
                <a:cubicBezTo>
                  <a:pt x="240" y="23"/>
                  <a:pt x="240" y="23"/>
                  <a:pt x="240" y="23"/>
                </a:cubicBezTo>
                <a:lnTo>
                  <a:pt x="231" y="23"/>
                </a:lnTo>
                <a:close/>
                <a:moveTo>
                  <a:pt x="254" y="23"/>
                </a:moveTo>
                <a:cubicBezTo>
                  <a:pt x="253" y="22"/>
                  <a:pt x="251" y="22"/>
                  <a:pt x="250" y="22"/>
                </a:cubicBezTo>
                <a:cubicBezTo>
                  <a:pt x="248" y="22"/>
                  <a:pt x="247" y="22"/>
                  <a:pt x="246" y="23"/>
                </a:cubicBezTo>
                <a:cubicBezTo>
                  <a:pt x="245" y="24"/>
                  <a:pt x="245" y="25"/>
                  <a:pt x="245" y="27"/>
                </a:cubicBezTo>
                <a:cubicBezTo>
                  <a:pt x="245" y="28"/>
                  <a:pt x="245" y="30"/>
                  <a:pt x="246" y="31"/>
                </a:cubicBezTo>
                <a:cubicBezTo>
                  <a:pt x="247" y="31"/>
                  <a:pt x="249" y="32"/>
                  <a:pt x="250" y="32"/>
                </a:cubicBezTo>
                <a:cubicBezTo>
                  <a:pt x="251" y="32"/>
                  <a:pt x="253" y="31"/>
                  <a:pt x="254" y="30"/>
                </a:cubicBezTo>
                <a:cubicBezTo>
                  <a:pt x="255" y="30"/>
                  <a:pt x="255" y="28"/>
                  <a:pt x="255" y="27"/>
                </a:cubicBezTo>
                <a:cubicBezTo>
                  <a:pt x="255" y="25"/>
                  <a:pt x="255" y="24"/>
                  <a:pt x="254" y="23"/>
                </a:cubicBezTo>
                <a:close/>
                <a:moveTo>
                  <a:pt x="254" y="43"/>
                </a:moveTo>
                <a:cubicBezTo>
                  <a:pt x="246" y="43"/>
                  <a:pt x="246" y="43"/>
                  <a:pt x="246" y="43"/>
                </a:cubicBezTo>
                <a:cubicBezTo>
                  <a:pt x="246" y="92"/>
                  <a:pt x="246" y="92"/>
                  <a:pt x="246" y="92"/>
                </a:cubicBezTo>
                <a:cubicBezTo>
                  <a:pt x="254" y="92"/>
                  <a:pt x="254" y="92"/>
                  <a:pt x="254" y="92"/>
                </a:cubicBezTo>
                <a:lnTo>
                  <a:pt x="254" y="43"/>
                </a:lnTo>
                <a:close/>
                <a:moveTo>
                  <a:pt x="307" y="62"/>
                </a:moveTo>
                <a:cubicBezTo>
                  <a:pt x="307" y="56"/>
                  <a:pt x="305" y="51"/>
                  <a:pt x="302" y="47"/>
                </a:cubicBezTo>
                <a:cubicBezTo>
                  <a:pt x="300" y="44"/>
                  <a:pt x="295" y="42"/>
                  <a:pt x="290" y="42"/>
                </a:cubicBezTo>
                <a:cubicBezTo>
                  <a:pt x="283" y="42"/>
                  <a:pt x="278" y="45"/>
                  <a:pt x="274" y="51"/>
                </a:cubicBezTo>
                <a:cubicBezTo>
                  <a:pt x="274" y="51"/>
                  <a:pt x="274" y="51"/>
                  <a:pt x="274" y="51"/>
                </a:cubicBezTo>
                <a:cubicBezTo>
                  <a:pt x="274" y="43"/>
                  <a:pt x="274" y="43"/>
                  <a:pt x="274" y="43"/>
                </a:cubicBezTo>
                <a:cubicBezTo>
                  <a:pt x="266" y="43"/>
                  <a:pt x="266" y="43"/>
                  <a:pt x="266" y="43"/>
                </a:cubicBezTo>
                <a:cubicBezTo>
                  <a:pt x="266" y="92"/>
                  <a:pt x="266" y="92"/>
                  <a:pt x="266" y="92"/>
                </a:cubicBezTo>
                <a:cubicBezTo>
                  <a:pt x="274" y="92"/>
                  <a:pt x="274" y="92"/>
                  <a:pt x="274" y="92"/>
                </a:cubicBezTo>
                <a:cubicBezTo>
                  <a:pt x="274" y="64"/>
                  <a:pt x="274" y="64"/>
                  <a:pt x="274" y="64"/>
                </a:cubicBezTo>
                <a:cubicBezTo>
                  <a:pt x="274" y="60"/>
                  <a:pt x="275" y="56"/>
                  <a:pt x="278" y="53"/>
                </a:cubicBezTo>
                <a:cubicBezTo>
                  <a:pt x="280" y="50"/>
                  <a:pt x="283" y="49"/>
                  <a:pt x="287" y="49"/>
                </a:cubicBezTo>
                <a:cubicBezTo>
                  <a:pt x="295" y="49"/>
                  <a:pt x="299" y="54"/>
                  <a:pt x="299" y="64"/>
                </a:cubicBezTo>
                <a:cubicBezTo>
                  <a:pt x="299" y="92"/>
                  <a:pt x="299" y="92"/>
                  <a:pt x="299" y="92"/>
                </a:cubicBezTo>
                <a:cubicBezTo>
                  <a:pt x="307" y="92"/>
                  <a:pt x="307" y="92"/>
                  <a:pt x="307" y="92"/>
                </a:cubicBezTo>
                <a:lnTo>
                  <a:pt x="307" y="62"/>
                </a:lnTo>
                <a:close/>
                <a:moveTo>
                  <a:pt x="362" y="19"/>
                </a:moveTo>
                <a:cubicBezTo>
                  <a:pt x="354" y="19"/>
                  <a:pt x="354" y="19"/>
                  <a:pt x="354" y="19"/>
                </a:cubicBezTo>
                <a:cubicBezTo>
                  <a:pt x="354" y="50"/>
                  <a:pt x="354" y="50"/>
                  <a:pt x="354" y="50"/>
                </a:cubicBezTo>
                <a:cubicBezTo>
                  <a:pt x="353" y="50"/>
                  <a:pt x="353" y="50"/>
                  <a:pt x="353" y="50"/>
                </a:cubicBezTo>
                <a:cubicBezTo>
                  <a:pt x="350" y="44"/>
                  <a:pt x="345" y="42"/>
                  <a:pt x="339" y="42"/>
                </a:cubicBezTo>
                <a:cubicBezTo>
                  <a:pt x="332" y="42"/>
                  <a:pt x="326" y="44"/>
                  <a:pt x="322" y="49"/>
                </a:cubicBezTo>
                <a:cubicBezTo>
                  <a:pt x="318" y="54"/>
                  <a:pt x="316" y="61"/>
                  <a:pt x="316" y="69"/>
                </a:cubicBezTo>
                <a:cubicBezTo>
                  <a:pt x="316" y="76"/>
                  <a:pt x="318" y="82"/>
                  <a:pt x="322" y="87"/>
                </a:cubicBezTo>
                <a:cubicBezTo>
                  <a:pt x="325" y="91"/>
                  <a:pt x="330" y="94"/>
                  <a:pt x="337" y="94"/>
                </a:cubicBezTo>
                <a:cubicBezTo>
                  <a:pt x="344" y="94"/>
                  <a:pt x="350" y="90"/>
                  <a:pt x="353" y="84"/>
                </a:cubicBezTo>
                <a:cubicBezTo>
                  <a:pt x="354" y="84"/>
                  <a:pt x="354" y="84"/>
                  <a:pt x="354" y="84"/>
                </a:cubicBezTo>
                <a:cubicBezTo>
                  <a:pt x="354" y="92"/>
                  <a:pt x="354" y="92"/>
                  <a:pt x="354" y="92"/>
                </a:cubicBezTo>
                <a:cubicBezTo>
                  <a:pt x="362" y="92"/>
                  <a:pt x="362" y="92"/>
                  <a:pt x="362" y="92"/>
                </a:cubicBezTo>
                <a:lnTo>
                  <a:pt x="362" y="19"/>
                </a:lnTo>
                <a:close/>
                <a:moveTo>
                  <a:pt x="349" y="82"/>
                </a:moveTo>
                <a:cubicBezTo>
                  <a:pt x="347" y="85"/>
                  <a:pt x="343" y="87"/>
                  <a:pt x="339" y="87"/>
                </a:cubicBezTo>
                <a:cubicBezTo>
                  <a:pt x="334" y="87"/>
                  <a:pt x="331" y="85"/>
                  <a:pt x="328" y="82"/>
                </a:cubicBezTo>
                <a:cubicBezTo>
                  <a:pt x="325" y="79"/>
                  <a:pt x="324" y="74"/>
                  <a:pt x="324" y="68"/>
                </a:cubicBezTo>
                <a:cubicBezTo>
                  <a:pt x="324" y="62"/>
                  <a:pt x="326" y="57"/>
                  <a:pt x="328" y="54"/>
                </a:cubicBezTo>
                <a:cubicBezTo>
                  <a:pt x="331" y="50"/>
                  <a:pt x="335" y="49"/>
                  <a:pt x="340" y="49"/>
                </a:cubicBezTo>
                <a:cubicBezTo>
                  <a:pt x="344" y="49"/>
                  <a:pt x="347" y="50"/>
                  <a:pt x="350" y="53"/>
                </a:cubicBezTo>
                <a:cubicBezTo>
                  <a:pt x="352" y="55"/>
                  <a:pt x="354" y="59"/>
                  <a:pt x="354" y="63"/>
                </a:cubicBezTo>
                <a:cubicBezTo>
                  <a:pt x="354" y="70"/>
                  <a:pt x="354" y="70"/>
                  <a:pt x="354" y="70"/>
                </a:cubicBezTo>
                <a:cubicBezTo>
                  <a:pt x="354" y="75"/>
                  <a:pt x="352" y="79"/>
                  <a:pt x="349" y="82"/>
                </a:cubicBezTo>
                <a:close/>
                <a:moveTo>
                  <a:pt x="414" y="49"/>
                </a:moveTo>
                <a:cubicBezTo>
                  <a:pt x="410" y="44"/>
                  <a:pt x="404" y="42"/>
                  <a:pt x="396" y="42"/>
                </a:cubicBezTo>
                <a:cubicBezTo>
                  <a:pt x="389" y="42"/>
                  <a:pt x="383" y="44"/>
                  <a:pt x="378" y="49"/>
                </a:cubicBezTo>
                <a:cubicBezTo>
                  <a:pt x="374" y="54"/>
                  <a:pt x="371" y="60"/>
                  <a:pt x="371" y="68"/>
                </a:cubicBezTo>
                <a:cubicBezTo>
                  <a:pt x="371" y="76"/>
                  <a:pt x="374" y="82"/>
                  <a:pt x="378" y="87"/>
                </a:cubicBezTo>
                <a:cubicBezTo>
                  <a:pt x="382" y="91"/>
                  <a:pt x="388" y="94"/>
                  <a:pt x="395" y="94"/>
                </a:cubicBezTo>
                <a:cubicBezTo>
                  <a:pt x="403" y="94"/>
                  <a:pt x="409" y="91"/>
                  <a:pt x="413" y="86"/>
                </a:cubicBezTo>
                <a:cubicBezTo>
                  <a:pt x="418" y="82"/>
                  <a:pt x="420" y="75"/>
                  <a:pt x="420" y="68"/>
                </a:cubicBezTo>
                <a:cubicBezTo>
                  <a:pt x="420" y="60"/>
                  <a:pt x="418" y="53"/>
                  <a:pt x="414" y="49"/>
                </a:cubicBezTo>
                <a:close/>
                <a:moveTo>
                  <a:pt x="408" y="82"/>
                </a:moveTo>
                <a:cubicBezTo>
                  <a:pt x="405" y="85"/>
                  <a:pt x="401" y="87"/>
                  <a:pt x="396" y="87"/>
                </a:cubicBezTo>
                <a:cubicBezTo>
                  <a:pt x="391" y="87"/>
                  <a:pt x="387" y="85"/>
                  <a:pt x="384" y="82"/>
                </a:cubicBezTo>
                <a:cubicBezTo>
                  <a:pt x="381" y="79"/>
                  <a:pt x="379" y="74"/>
                  <a:pt x="379" y="68"/>
                </a:cubicBezTo>
                <a:cubicBezTo>
                  <a:pt x="379" y="62"/>
                  <a:pt x="381" y="57"/>
                  <a:pt x="384" y="54"/>
                </a:cubicBezTo>
                <a:cubicBezTo>
                  <a:pt x="387" y="50"/>
                  <a:pt x="391" y="49"/>
                  <a:pt x="396" y="49"/>
                </a:cubicBezTo>
                <a:cubicBezTo>
                  <a:pt x="401" y="49"/>
                  <a:pt x="405" y="50"/>
                  <a:pt x="408" y="54"/>
                </a:cubicBezTo>
                <a:cubicBezTo>
                  <a:pt x="410" y="57"/>
                  <a:pt x="412" y="62"/>
                  <a:pt x="412" y="68"/>
                </a:cubicBezTo>
                <a:cubicBezTo>
                  <a:pt x="412" y="74"/>
                  <a:pt x="410" y="79"/>
                  <a:pt x="408" y="82"/>
                </a:cubicBezTo>
                <a:close/>
                <a:moveTo>
                  <a:pt x="484" y="43"/>
                </a:moveTo>
                <a:cubicBezTo>
                  <a:pt x="474" y="80"/>
                  <a:pt x="474" y="80"/>
                  <a:pt x="474" y="80"/>
                </a:cubicBezTo>
                <a:cubicBezTo>
                  <a:pt x="474" y="82"/>
                  <a:pt x="473" y="83"/>
                  <a:pt x="473" y="85"/>
                </a:cubicBezTo>
                <a:cubicBezTo>
                  <a:pt x="473" y="85"/>
                  <a:pt x="473" y="85"/>
                  <a:pt x="473" y="85"/>
                </a:cubicBezTo>
                <a:cubicBezTo>
                  <a:pt x="473" y="83"/>
                  <a:pt x="472" y="81"/>
                  <a:pt x="472" y="80"/>
                </a:cubicBezTo>
                <a:cubicBezTo>
                  <a:pt x="462" y="43"/>
                  <a:pt x="462" y="43"/>
                  <a:pt x="462" y="43"/>
                </a:cubicBezTo>
                <a:cubicBezTo>
                  <a:pt x="455" y="43"/>
                  <a:pt x="455" y="43"/>
                  <a:pt x="455" y="43"/>
                </a:cubicBezTo>
                <a:cubicBezTo>
                  <a:pt x="443" y="80"/>
                  <a:pt x="443" y="80"/>
                  <a:pt x="443" y="80"/>
                </a:cubicBezTo>
                <a:cubicBezTo>
                  <a:pt x="443" y="82"/>
                  <a:pt x="442" y="83"/>
                  <a:pt x="442" y="85"/>
                </a:cubicBezTo>
                <a:cubicBezTo>
                  <a:pt x="442" y="85"/>
                  <a:pt x="442" y="85"/>
                  <a:pt x="442" y="85"/>
                </a:cubicBezTo>
                <a:cubicBezTo>
                  <a:pt x="442" y="83"/>
                  <a:pt x="442" y="81"/>
                  <a:pt x="441" y="80"/>
                </a:cubicBezTo>
                <a:cubicBezTo>
                  <a:pt x="431" y="43"/>
                  <a:pt x="431" y="43"/>
                  <a:pt x="431" y="43"/>
                </a:cubicBezTo>
                <a:cubicBezTo>
                  <a:pt x="423" y="43"/>
                  <a:pt x="423" y="43"/>
                  <a:pt x="423" y="43"/>
                </a:cubicBezTo>
                <a:cubicBezTo>
                  <a:pt x="438" y="92"/>
                  <a:pt x="438" y="92"/>
                  <a:pt x="438" y="92"/>
                </a:cubicBezTo>
                <a:cubicBezTo>
                  <a:pt x="446" y="92"/>
                  <a:pt x="446" y="92"/>
                  <a:pt x="446" y="92"/>
                </a:cubicBezTo>
                <a:cubicBezTo>
                  <a:pt x="457" y="57"/>
                  <a:pt x="457" y="57"/>
                  <a:pt x="457" y="57"/>
                </a:cubicBezTo>
                <a:cubicBezTo>
                  <a:pt x="457" y="55"/>
                  <a:pt x="458" y="54"/>
                  <a:pt x="458" y="53"/>
                </a:cubicBezTo>
                <a:cubicBezTo>
                  <a:pt x="458" y="53"/>
                  <a:pt x="458" y="53"/>
                  <a:pt x="458" y="53"/>
                </a:cubicBezTo>
                <a:cubicBezTo>
                  <a:pt x="458" y="54"/>
                  <a:pt x="458" y="56"/>
                  <a:pt x="459" y="57"/>
                </a:cubicBezTo>
                <a:cubicBezTo>
                  <a:pt x="469" y="92"/>
                  <a:pt x="469" y="92"/>
                  <a:pt x="469" y="92"/>
                </a:cubicBezTo>
                <a:cubicBezTo>
                  <a:pt x="477" y="92"/>
                  <a:pt x="477" y="92"/>
                  <a:pt x="477" y="92"/>
                </a:cubicBezTo>
                <a:cubicBezTo>
                  <a:pt x="492" y="43"/>
                  <a:pt x="492" y="43"/>
                  <a:pt x="492" y="43"/>
                </a:cubicBezTo>
                <a:lnTo>
                  <a:pt x="484" y="43"/>
                </a:lnTo>
                <a:close/>
                <a:moveTo>
                  <a:pt x="523" y="71"/>
                </a:moveTo>
                <a:cubicBezTo>
                  <a:pt x="521" y="69"/>
                  <a:pt x="517" y="67"/>
                  <a:pt x="513" y="65"/>
                </a:cubicBezTo>
                <a:cubicBezTo>
                  <a:pt x="509" y="63"/>
                  <a:pt x="506" y="62"/>
                  <a:pt x="505" y="60"/>
                </a:cubicBezTo>
                <a:cubicBezTo>
                  <a:pt x="504" y="59"/>
                  <a:pt x="503" y="58"/>
                  <a:pt x="503" y="55"/>
                </a:cubicBezTo>
                <a:cubicBezTo>
                  <a:pt x="503" y="53"/>
                  <a:pt x="504" y="52"/>
                  <a:pt x="506" y="50"/>
                </a:cubicBezTo>
                <a:cubicBezTo>
                  <a:pt x="507" y="49"/>
                  <a:pt x="509" y="49"/>
                  <a:pt x="512" y="49"/>
                </a:cubicBezTo>
                <a:cubicBezTo>
                  <a:pt x="516" y="49"/>
                  <a:pt x="520" y="50"/>
                  <a:pt x="523" y="52"/>
                </a:cubicBezTo>
                <a:cubicBezTo>
                  <a:pt x="523" y="44"/>
                  <a:pt x="523" y="44"/>
                  <a:pt x="523" y="44"/>
                </a:cubicBezTo>
                <a:cubicBezTo>
                  <a:pt x="520" y="43"/>
                  <a:pt x="517" y="42"/>
                  <a:pt x="513" y="42"/>
                </a:cubicBezTo>
                <a:cubicBezTo>
                  <a:pt x="508" y="42"/>
                  <a:pt x="503" y="43"/>
                  <a:pt x="500" y="46"/>
                </a:cubicBezTo>
                <a:cubicBezTo>
                  <a:pt x="497" y="49"/>
                  <a:pt x="495" y="52"/>
                  <a:pt x="495" y="56"/>
                </a:cubicBezTo>
                <a:cubicBezTo>
                  <a:pt x="495" y="60"/>
                  <a:pt x="496" y="62"/>
                  <a:pt x="498" y="65"/>
                </a:cubicBezTo>
                <a:cubicBezTo>
                  <a:pt x="500" y="67"/>
                  <a:pt x="503" y="69"/>
                  <a:pt x="507" y="71"/>
                </a:cubicBezTo>
                <a:cubicBezTo>
                  <a:pt x="512" y="73"/>
                  <a:pt x="514" y="74"/>
                  <a:pt x="516" y="75"/>
                </a:cubicBezTo>
                <a:cubicBezTo>
                  <a:pt x="517" y="77"/>
                  <a:pt x="517" y="78"/>
                  <a:pt x="517" y="80"/>
                </a:cubicBezTo>
                <a:cubicBezTo>
                  <a:pt x="517" y="85"/>
                  <a:pt x="514" y="87"/>
                  <a:pt x="508" y="87"/>
                </a:cubicBezTo>
                <a:cubicBezTo>
                  <a:pt x="503" y="87"/>
                  <a:pt x="499" y="85"/>
                  <a:pt x="495" y="82"/>
                </a:cubicBezTo>
                <a:cubicBezTo>
                  <a:pt x="495" y="91"/>
                  <a:pt x="495" y="91"/>
                  <a:pt x="495" y="91"/>
                </a:cubicBezTo>
                <a:cubicBezTo>
                  <a:pt x="499" y="93"/>
                  <a:pt x="503" y="94"/>
                  <a:pt x="507" y="94"/>
                </a:cubicBezTo>
                <a:cubicBezTo>
                  <a:pt x="513" y="94"/>
                  <a:pt x="517" y="92"/>
                  <a:pt x="521" y="90"/>
                </a:cubicBezTo>
                <a:cubicBezTo>
                  <a:pt x="524" y="87"/>
                  <a:pt x="526" y="83"/>
                  <a:pt x="526" y="79"/>
                </a:cubicBezTo>
                <a:cubicBezTo>
                  <a:pt x="526" y="76"/>
                  <a:pt x="525" y="73"/>
                  <a:pt x="523" y="71"/>
                </a:cubicBezTo>
                <a:close/>
              </a:path>
            </a:pathLst>
          </a:custGeom>
          <a:solidFill>
            <a:srgbClr val="00188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04040"/>
              </a:solidFill>
              <a:effectLst/>
              <a:uLnTx/>
              <a:uFillTx/>
              <a:latin typeface="Segoe UI"/>
              <a:ea typeface="+mn-ea"/>
              <a:cs typeface="+mn-cs"/>
            </a:endParaRPr>
          </a:p>
        </p:txBody>
      </p:sp>
    </p:spTree>
    <p:extLst>
      <p:ext uri="{BB962C8B-B14F-4D97-AF65-F5344CB8AC3E}">
        <p14:creationId xmlns:p14="http://schemas.microsoft.com/office/powerpoint/2010/main" val="10058880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 Pipeline</a:t>
            </a:r>
          </a:p>
        </p:txBody>
      </p:sp>
      <p:graphicFrame>
        <p:nvGraphicFramePr>
          <p:cNvPr id="3" name="Diagram 2"/>
          <p:cNvGraphicFramePr/>
          <p:nvPr>
            <p:extLst/>
          </p:nvPr>
        </p:nvGraphicFramePr>
        <p:xfrm>
          <a:off x="1012821" y="1641770"/>
          <a:ext cx="10410832" cy="10243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p:cNvSpPr/>
          <p:nvPr/>
        </p:nvSpPr>
        <p:spPr>
          <a:xfrm>
            <a:off x="1012820" y="2666122"/>
            <a:ext cx="1504147" cy="389124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6" name="Picture 5"/>
          <p:cNvPicPr>
            <a:picLocks noChangeAspect="1"/>
          </p:cNvPicPr>
          <p:nvPr/>
        </p:nvPicPr>
        <p:blipFill>
          <a:blip r:embed="rId7" cstate="print">
            <a:biLevel thresh="75000"/>
            <a:extLst>
              <a:ext uri="{28A0092B-C50C-407E-A947-70E740481C1C}">
                <a14:useLocalDpi xmlns:a14="http://schemas.microsoft.com/office/drawing/2010/main" val="0"/>
              </a:ext>
            </a:extLst>
          </a:blip>
          <a:stretch>
            <a:fillRect/>
          </a:stretch>
        </p:blipFill>
        <p:spPr>
          <a:xfrm>
            <a:off x="1259124" y="2804319"/>
            <a:ext cx="463328" cy="463328"/>
          </a:xfrm>
          <a:prstGeom prst="rect">
            <a:avLst/>
          </a:prstGeom>
        </p:spPr>
      </p:pic>
      <p:pic>
        <p:nvPicPr>
          <p:cNvPr id="7" name="Picture 6"/>
          <p:cNvPicPr>
            <a:picLocks noChangeAspect="1"/>
          </p:cNvPicPr>
          <p:nvPr/>
        </p:nvPicPr>
        <p:blipFill>
          <a:blip r:embed="rId8" cstate="print">
            <a:biLevel thresh="75000"/>
            <a:extLst>
              <a:ext uri="{28A0092B-C50C-407E-A947-70E740481C1C}">
                <a14:useLocalDpi xmlns:a14="http://schemas.microsoft.com/office/drawing/2010/main" val="0"/>
              </a:ext>
            </a:extLst>
          </a:blip>
          <a:stretch>
            <a:fillRect/>
          </a:stretch>
        </p:blipFill>
        <p:spPr>
          <a:xfrm>
            <a:off x="1172690" y="5624610"/>
            <a:ext cx="466455" cy="466455"/>
          </a:xfrm>
          <a:prstGeom prst="rect">
            <a:avLst/>
          </a:prstGeom>
        </p:spPr>
      </p:pic>
      <p:pic>
        <p:nvPicPr>
          <p:cNvPr id="8" name="Picture 7"/>
          <p:cNvPicPr>
            <a:picLocks noChangeAspect="1"/>
          </p:cNvPicPr>
          <p:nvPr/>
        </p:nvPicPr>
        <p:blipFill>
          <a:blip r:embed="rId9" cstate="print">
            <a:biLevel thresh="75000"/>
            <a:extLst>
              <a:ext uri="{28A0092B-C50C-407E-A947-70E740481C1C}">
                <a14:useLocalDpi xmlns:a14="http://schemas.microsoft.com/office/drawing/2010/main" val="0"/>
              </a:ext>
            </a:extLst>
          </a:blip>
          <a:stretch>
            <a:fillRect/>
          </a:stretch>
        </p:blipFill>
        <p:spPr>
          <a:xfrm>
            <a:off x="1722451" y="2804319"/>
            <a:ext cx="504773" cy="504773"/>
          </a:xfrm>
          <a:prstGeom prst="rect">
            <a:avLst/>
          </a:prstGeom>
        </p:spPr>
      </p:pic>
      <p:pic>
        <p:nvPicPr>
          <p:cNvPr id="10" name="Picture 9" descr="File:Twitter bird logo 2012.svg - Wikipedia, the free encyclopedia"/>
          <p:cNvPicPr>
            <a:picLocks noChangeAspect="1"/>
          </p:cNvPicPr>
          <p:nvPr/>
        </p:nvPicPr>
        <p:blipFill>
          <a:blip r:embed="rId10" cstate="print">
            <a:biLevel thresh="75000"/>
            <a:extLst>
              <a:ext uri="{28A0092B-C50C-407E-A947-70E740481C1C}">
                <a14:useLocalDpi xmlns:a14="http://schemas.microsoft.com/office/drawing/2010/main" val="0"/>
              </a:ext>
            </a:extLst>
          </a:blip>
          <a:stretch>
            <a:fillRect/>
          </a:stretch>
        </p:blipFill>
        <p:spPr>
          <a:xfrm>
            <a:off x="1764895" y="5624611"/>
            <a:ext cx="585546" cy="476016"/>
          </a:xfrm>
          <a:prstGeom prst="rect">
            <a:avLst/>
          </a:prstGeom>
        </p:spPr>
      </p:pic>
      <p:sp>
        <p:nvSpPr>
          <p:cNvPr id="15" name="TextBox 14"/>
          <p:cNvSpPr txBox="1"/>
          <p:nvPr/>
        </p:nvSpPr>
        <p:spPr>
          <a:xfrm>
            <a:off x="971182" y="6131092"/>
            <a:ext cx="1834444" cy="382308"/>
          </a:xfrm>
          <a:prstGeom prst="rect">
            <a:avLst/>
          </a:prstGeom>
          <a:noFill/>
        </p:spPr>
        <p:txBody>
          <a:bodyPr wrap="square" rtlCol="0">
            <a:spAutoFit/>
          </a:bodyPr>
          <a:lstStyle/>
          <a:p>
            <a:pPr defTabSz="932597"/>
            <a:r>
              <a:rPr lang="en-US" sz="1836" kern="0" dirty="0">
                <a:solidFill>
                  <a:sysClr val="windowText" lastClr="000000"/>
                </a:solidFill>
              </a:rPr>
              <a:t>apps and social</a:t>
            </a:r>
          </a:p>
        </p:txBody>
      </p:sp>
      <p:sp>
        <p:nvSpPr>
          <p:cNvPr id="16" name="TextBox 15"/>
          <p:cNvSpPr txBox="1"/>
          <p:nvPr/>
        </p:nvSpPr>
        <p:spPr>
          <a:xfrm>
            <a:off x="928739" y="3298113"/>
            <a:ext cx="1834444" cy="382308"/>
          </a:xfrm>
          <a:prstGeom prst="rect">
            <a:avLst/>
          </a:prstGeom>
          <a:noFill/>
        </p:spPr>
        <p:txBody>
          <a:bodyPr wrap="square" rtlCol="0">
            <a:spAutoFit/>
          </a:bodyPr>
          <a:lstStyle/>
          <a:p>
            <a:pPr defTabSz="932597"/>
            <a:r>
              <a:rPr lang="en-US" sz="1836" kern="0" dirty="0">
                <a:solidFill>
                  <a:sysClr val="windowText" lastClr="000000"/>
                </a:solidFill>
              </a:rPr>
              <a:t>mobile devices</a:t>
            </a:r>
          </a:p>
        </p:txBody>
      </p:sp>
      <p:pic>
        <p:nvPicPr>
          <p:cNvPr id="17" name="Picture 16"/>
          <p:cNvPicPr>
            <a:picLocks noChangeAspect="1"/>
          </p:cNvPicPr>
          <p:nvPr/>
        </p:nvPicPr>
        <p:blipFill>
          <a:blip r:embed="rId11" cstate="print">
            <a:biLevel thresh="75000"/>
            <a:extLst>
              <a:ext uri="{28A0092B-C50C-407E-A947-70E740481C1C}">
                <a14:useLocalDpi xmlns:a14="http://schemas.microsoft.com/office/drawing/2010/main" val="0"/>
              </a:ext>
            </a:extLst>
          </a:blip>
          <a:stretch>
            <a:fillRect/>
          </a:stretch>
        </p:blipFill>
        <p:spPr>
          <a:xfrm>
            <a:off x="1122803" y="3770808"/>
            <a:ext cx="467641" cy="467641"/>
          </a:xfrm>
          <a:prstGeom prst="rect">
            <a:avLst/>
          </a:prstGeom>
        </p:spPr>
      </p:pic>
      <p:sp>
        <p:nvSpPr>
          <p:cNvPr id="18" name="TextBox 17"/>
          <p:cNvSpPr txBox="1"/>
          <p:nvPr/>
        </p:nvSpPr>
        <p:spPr>
          <a:xfrm>
            <a:off x="855768" y="4199742"/>
            <a:ext cx="1834444" cy="382308"/>
          </a:xfrm>
          <a:prstGeom prst="rect">
            <a:avLst/>
          </a:prstGeom>
          <a:noFill/>
        </p:spPr>
        <p:txBody>
          <a:bodyPr wrap="square" rtlCol="0">
            <a:spAutoFit/>
          </a:bodyPr>
          <a:lstStyle/>
          <a:p>
            <a:pPr algn="ctr" defTabSz="932597"/>
            <a:r>
              <a:rPr lang="en-US" sz="1836" kern="0" dirty="0">
                <a:solidFill>
                  <a:sysClr val="windowText" lastClr="000000"/>
                </a:solidFill>
              </a:rPr>
              <a:t>sensors</a:t>
            </a:r>
          </a:p>
        </p:txBody>
      </p:sp>
      <p:pic>
        <p:nvPicPr>
          <p:cNvPr id="19" name="Picture 18" descr="Small_xbox-one-kinect-1"/>
          <p:cNvPicPr>
            <a:picLocks noChangeAspect="1"/>
          </p:cNvPicPr>
          <p:nvPr/>
        </p:nvPicPr>
        <p:blipFill>
          <a:blip r:embed="rId12" cstate="print">
            <a:extLst>
              <a:ext uri="{BEBA8EAE-BF5A-486C-A8C5-ECC9F3942E4B}">
                <a14:imgProps xmlns:a14="http://schemas.microsoft.com/office/drawing/2010/main">
                  <a14:imgLayer r:embed="rId13">
                    <a14:imgEffect>
                      <a14:backgroundRemoval t="6000" b="90000" l="1765" r="99265"/>
                    </a14:imgEffect>
                  </a14:imgLayer>
                </a14:imgProps>
              </a:ext>
              <a:ext uri="{28A0092B-C50C-407E-A947-70E740481C1C}">
                <a14:useLocalDpi xmlns:a14="http://schemas.microsoft.com/office/drawing/2010/main" val="0"/>
              </a:ext>
            </a:extLst>
          </a:blip>
          <a:stretch>
            <a:fillRect/>
          </a:stretch>
        </p:blipFill>
        <p:spPr>
          <a:xfrm>
            <a:off x="1648860" y="3753916"/>
            <a:ext cx="758253" cy="501785"/>
          </a:xfrm>
          <a:prstGeom prst="rect">
            <a:avLst/>
          </a:prstGeom>
        </p:spPr>
      </p:pic>
      <p:pic>
        <p:nvPicPr>
          <p:cNvPr id="20" name="Picture 19"/>
          <p:cNvPicPr>
            <a:picLocks noChangeAspect="1"/>
          </p:cNvPicPr>
          <p:nvPr/>
        </p:nvPicPr>
        <p:blipFill>
          <a:blip r:embed="rId14" cstate="print">
            <a:biLevel thresh="75000"/>
            <a:extLst>
              <a:ext uri="{28A0092B-C50C-407E-A947-70E740481C1C}">
                <a14:useLocalDpi xmlns:a14="http://schemas.microsoft.com/office/drawing/2010/main" val="0"/>
              </a:ext>
            </a:extLst>
          </a:blip>
          <a:stretch>
            <a:fillRect/>
          </a:stretch>
        </p:blipFill>
        <p:spPr>
          <a:xfrm>
            <a:off x="1172690" y="4667359"/>
            <a:ext cx="542840" cy="542840"/>
          </a:xfrm>
          <a:prstGeom prst="rect">
            <a:avLst/>
          </a:prstGeom>
        </p:spPr>
      </p:pic>
      <p:pic>
        <p:nvPicPr>
          <p:cNvPr id="22" name="Picture 21"/>
          <p:cNvPicPr>
            <a:picLocks noChangeAspect="1"/>
          </p:cNvPicPr>
          <p:nvPr/>
        </p:nvPicPr>
        <p:blipFill>
          <a:blip r:embed="rId15">
            <a:biLevel thresh="75000"/>
            <a:extLst>
              <a:ext uri="{28A0092B-C50C-407E-A947-70E740481C1C}">
                <a14:useLocalDpi xmlns:a14="http://schemas.microsoft.com/office/drawing/2010/main" val="0"/>
              </a:ext>
            </a:extLst>
          </a:blip>
          <a:stretch>
            <a:fillRect/>
          </a:stretch>
        </p:blipFill>
        <p:spPr>
          <a:xfrm>
            <a:off x="1768380" y="4667360"/>
            <a:ext cx="556807" cy="556807"/>
          </a:xfrm>
          <a:prstGeom prst="rect">
            <a:avLst/>
          </a:prstGeom>
        </p:spPr>
      </p:pic>
      <p:sp>
        <p:nvSpPr>
          <p:cNvPr id="23" name="TextBox 22"/>
          <p:cNvSpPr txBox="1"/>
          <p:nvPr/>
        </p:nvSpPr>
        <p:spPr>
          <a:xfrm>
            <a:off x="870452" y="5126757"/>
            <a:ext cx="1834444" cy="382308"/>
          </a:xfrm>
          <a:prstGeom prst="rect">
            <a:avLst/>
          </a:prstGeom>
          <a:noFill/>
        </p:spPr>
        <p:txBody>
          <a:bodyPr wrap="square" rtlCol="0">
            <a:spAutoFit/>
          </a:bodyPr>
          <a:lstStyle/>
          <a:p>
            <a:pPr algn="ctr" defTabSz="932597"/>
            <a:r>
              <a:rPr lang="en-US" sz="1836" kern="0" dirty="0">
                <a:solidFill>
                  <a:sysClr val="windowText" lastClr="000000"/>
                </a:solidFill>
              </a:rPr>
              <a:t>wearables</a:t>
            </a:r>
          </a:p>
        </p:txBody>
      </p:sp>
      <p:sp>
        <p:nvSpPr>
          <p:cNvPr id="24" name="Rectangle 23"/>
          <p:cNvSpPr/>
          <p:nvPr/>
        </p:nvSpPr>
        <p:spPr>
          <a:xfrm>
            <a:off x="2720741" y="2662530"/>
            <a:ext cx="1504147" cy="3891245"/>
          </a:xfrm>
          <a:prstGeom prst="rect">
            <a:avLst/>
          </a:prstGeom>
          <a:solidFill>
            <a:srgbClr val="A7F3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25" name="Picture 24"/>
          <p:cNvPicPr>
            <a:picLocks noChangeAspect="1"/>
          </p:cNvPicPr>
          <p:nvPr/>
        </p:nvPicPr>
        <p:blipFill>
          <a:blip r:embed="rId16" cstate="print">
            <a:biLevel thresh="75000"/>
            <a:extLst>
              <a:ext uri="{28A0092B-C50C-407E-A947-70E740481C1C}">
                <a14:useLocalDpi xmlns:a14="http://schemas.microsoft.com/office/drawing/2010/main" val="0"/>
              </a:ext>
            </a:extLst>
          </a:blip>
          <a:stretch>
            <a:fillRect/>
          </a:stretch>
        </p:blipFill>
        <p:spPr>
          <a:xfrm>
            <a:off x="3113914" y="3380572"/>
            <a:ext cx="718494" cy="718494"/>
          </a:xfrm>
          <a:prstGeom prst="rect">
            <a:avLst/>
          </a:prstGeom>
        </p:spPr>
      </p:pic>
      <p:sp>
        <p:nvSpPr>
          <p:cNvPr id="26" name="TextBox 25"/>
          <p:cNvSpPr txBox="1"/>
          <p:nvPr/>
        </p:nvSpPr>
        <p:spPr>
          <a:xfrm>
            <a:off x="2721088" y="3995810"/>
            <a:ext cx="1834444" cy="382308"/>
          </a:xfrm>
          <a:prstGeom prst="rect">
            <a:avLst/>
          </a:prstGeom>
          <a:noFill/>
        </p:spPr>
        <p:txBody>
          <a:bodyPr wrap="square" rtlCol="0">
            <a:spAutoFit/>
          </a:bodyPr>
          <a:lstStyle/>
          <a:p>
            <a:pPr defTabSz="932597"/>
            <a:r>
              <a:rPr lang="en-US" sz="1836" kern="0" dirty="0">
                <a:solidFill>
                  <a:sysClr val="windowText" lastClr="000000"/>
                </a:solidFill>
              </a:rPr>
              <a:t>cloud gateway</a:t>
            </a:r>
          </a:p>
        </p:txBody>
      </p:sp>
      <p:pic>
        <p:nvPicPr>
          <p:cNvPr id="27" name="Picture 26"/>
          <p:cNvPicPr>
            <a:picLocks noChangeAspect="1"/>
          </p:cNvPicPr>
          <p:nvPr/>
        </p:nvPicPr>
        <p:blipFill>
          <a:blip r:embed="rId17" cstate="print">
            <a:biLevel thresh="75000"/>
            <a:extLst>
              <a:ext uri="{28A0092B-C50C-407E-A947-70E740481C1C}">
                <a14:useLocalDpi xmlns:a14="http://schemas.microsoft.com/office/drawing/2010/main" val="0"/>
              </a:ext>
            </a:extLst>
          </a:blip>
          <a:stretch>
            <a:fillRect/>
          </a:stretch>
        </p:blipFill>
        <p:spPr>
          <a:xfrm>
            <a:off x="3183766" y="4592860"/>
            <a:ext cx="658740" cy="658740"/>
          </a:xfrm>
          <a:prstGeom prst="rect">
            <a:avLst/>
          </a:prstGeom>
        </p:spPr>
      </p:pic>
      <p:sp>
        <p:nvSpPr>
          <p:cNvPr id="28" name="TextBox 27"/>
          <p:cNvSpPr txBox="1"/>
          <p:nvPr/>
        </p:nvSpPr>
        <p:spPr>
          <a:xfrm>
            <a:off x="2773627" y="5251462"/>
            <a:ext cx="1834444" cy="382308"/>
          </a:xfrm>
          <a:prstGeom prst="rect">
            <a:avLst/>
          </a:prstGeom>
          <a:noFill/>
        </p:spPr>
        <p:txBody>
          <a:bodyPr wrap="square" rtlCol="0">
            <a:spAutoFit/>
          </a:bodyPr>
          <a:lstStyle/>
          <a:p>
            <a:pPr defTabSz="932597"/>
            <a:r>
              <a:rPr lang="en-US" sz="1836" kern="0" dirty="0">
                <a:solidFill>
                  <a:sysClr val="windowText" lastClr="000000"/>
                </a:solidFill>
              </a:rPr>
              <a:t>field gateway</a:t>
            </a:r>
          </a:p>
        </p:txBody>
      </p:sp>
      <p:sp>
        <p:nvSpPr>
          <p:cNvPr id="29" name="Rectangle 28"/>
          <p:cNvSpPr/>
          <p:nvPr/>
        </p:nvSpPr>
        <p:spPr>
          <a:xfrm>
            <a:off x="4428662" y="2652564"/>
            <a:ext cx="1504147" cy="3891245"/>
          </a:xfrm>
          <a:prstGeom prst="rect">
            <a:avLst/>
          </a:prstGeom>
          <a:solidFill>
            <a:srgbClr val="2EE7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30" name="Picture 29"/>
          <p:cNvPicPr>
            <a:picLocks noChangeAspect="1"/>
          </p:cNvPicPr>
          <p:nvPr/>
        </p:nvPicPr>
        <p:blipFill>
          <a:blip r:embed="rId18" cstate="print">
            <a:biLevel thresh="75000"/>
            <a:extLst>
              <a:ext uri="{28A0092B-C50C-407E-A947-70E740481C1C}">
                <a14:useLocalDpi xmlns:a14="http://schemas.microsoft.com/office/drawing/2010/main" val="0"/>
              </a:ext>
            </a:extLst>
          </a:blip>
          <a:stretch>
            <a:fillRect/>
          </a:stretch>
        </p:blipFill>
        <p:spPr>
          <a:xfrm>
            <a:off x="4906892" y="2729333"/>
            <a:ext cx="551317" cy="551317"/>
          </a:xfrm>
          <a:prstGeom prst="rect">
            <a:avLst/>
          </a:prstGeom>
        </p:spPr>
      </p:pic>
      <p:sp>
        <p:nvSpPr>
          <p:cNvPr id="31" name="TextBox 30"/>
          <p:cNvSpPr txBox="1"/>
          <p:nvPr/>
        </p:nvSpPr>
        <p:spPr>
          <a:xfrm>
            <a:off x="4743523" y="3289390"/>
            <a:ext cx="1834444" cy="382308"/>
          </a:xfrm>
          <a:prstGeom prst="rect">
            <a:avLst/>
          </a:prstGeom>
          <a:noFill/>
        </p:spPr>
        <p:txBody>
          <a:bodyPr wrap="square" rtlCol="0">
            <a:spAutoFit/>
          </a:bodyPr>
          <a:lstStyle/>
          <a:p>
            <a:pPr defTabSz="932597"/>
            <a:r>
              <a:rPr lang="en-US" sz="1836" kern="0" dirty="0">
                <a:solidFill>
                  <a:sysClr val="windowText" lastClr="000000"/>
                </a:solidFill>
              </a:rPr>
              <a:t>IoT Hubs</a:t>
            </a:r>
          </a:p>
        </p:txBody>
      </p:sp>
      <p:pic>
        <p:nvPicPr>
          <p:cNvPr id="38" name="Picture 37"/>
          <p:cNvPicPr>
            <a:picLocks noChangeAspect="1"/>
          </p:cNvPicPr>
          <p:nvPr/>
        </p:nvPicPr>
        <p:blipFill>
          <a:blip r:embed="rId19">
            <a:extLst>
              <a:ext uri="{BEBA8EAE-BF5A-486C-A8C5-ECC9F3942E4B}">
                <a14:imgProps xmlns:a14="http://schemas.microsoft.com/office/drawing/2010/main">
                  <a14:imgLayer r:embed="rId20">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048149" y="3703727"/>
            <a:ext cx="357147" cy="557150"/>
          </a:xfrm>
          <a:prstGeom prst="rect">
            <a:avLst/>
          </a:prstGeom>
        </p:spPr>
      </p:pic>
      <p:sp>
        <p:nvSpPr>
          <p:cNvPr id="39" name="TextBox 38"/>
          <p:cNvSpPr txBox="1"/>
          <p:nvPr/>
        </p:nvSpPr>
        <p:spPr>
          <a:xfrm>
            <a:off x="4843844" y="4280603"/>
            <a:ext cx="1834444" cy="382308"/>
          </a:xfrm>
          <a:prstGeom prst="rect">
            <a:avLst/>
          </a:prstGeom>
          <a:noFill/>
        </p:spPr>
        <p:txBody>
          <a:bodyPr wrap="square" rtlCol="0">
            <a:spAutoFit/>
          </a:bodyPr>
          <a:lstStyle/>
          <a:p>
            <a:pPr defTabSz="932597"/>
            <a:r>
              <a:rPr lang="en-US" sz="1836" kern="0" dirty="0">
                <a:solidFill>
                  <a:sysClr val="windowText" lastClr="000000"/>
                </a:solidFill>
              </a:rPr>
              <a:t>Kafka</a:t>
            </a:r>
          </a:p>
        </p:txBody>
      </p:sp>
      <p:pic>
        <p:nvPicPr>
          <p:cNvPr id="41" name="Picture 40"/>
          <p:cNvPicPr>
            <a:picLocks noChangeAspect="1"/>
          </p:cNvPicPr>
          <p:nvPr/>
        </p:nvPicPr>
        <p:blipFill>
          <a:blip r:embed="rId21">
            <a:biLevel thresh="75000"/>
            <a:extLst>
              <a:ext uri="{BEBA8EAE-BF5A-486C-A8C5-ECC9F3942E4B}">
                <a14:imgProps xmlns:a14="http://schemas.microsoft.com/office/drawing/2010/main">
                  <a14:imgLayer r:embed="rId22">
                    <a14:imgEffect>
                      <a14:backgroundRemoval t="0" b="100000" l="0" r="100000">
                        <a14:backgroundMark x1="87109" y1="16605" x2="87109" y2="16605"/>
                        <a14:backgroundMark x1="78516" y1="23985" x2="78516" y2="23985"/>
                      </a14:backgroundRemoval>
                    </a14:imgEffect>
                  </a14:imgLayer>
                </a14:imgProps>
              </a:ext>
            </a:extLst>
          </a:blip>
          <a:stretch>
            <a:fillRect/>
          </a:stretch>
        </p:blipFill>
        <p:spPr>
          <a:xfrm>
            <a:off x="4994747" y="4805155"/>
            <a:ext cx="410550" cy="434606"/>
          </a:xfrm>
          <a:prstGeom prst="rect">
            <a:avLst/>
          </a:prstGeom>
        </p:spPr>
      </p:pic>
      <p:sp>
        <p:nvSpPr>
          <p:cNvPr id="42" name="TextBox 41"/>
          <p:cNvSpPr txBox="1"/>
          <p:nvPr/>
        </p:nvSpPr>
        <p:spPr>
          <a:xfrm>
            <a:off x="4616590" y="5253527"/>
            <a:ext cx="1834444" cy="382308"/>
          </a:xfrm>
          <a:prstGeom prst="rect">
            <a:avLst/>
          </a:prstGeom>
          <a:noFill/>
        </p:spPr>
        <p:txBody>
          <a:bodyPr wrap="square" rtlCol="0">
            <a:spAutoFit/>
          </a:bodyPr>
          <a:lstStyle/>
          <a:p>
            <a:pPr defTabSz="932597"/>
            <a:r>
              <a:rPr lang="en-US" sz="1836" kern="0" dirty="0">
                <a:solidFill>
                  <a:sysClr val="windowText" lastClr="000000"/>
                </a:solidFill>
              </a:rPr>
              <a:t>RabbitMQ</a:t>
            </a:r>
          </a:p>
        </p:txBody>
      </p:sp>
      <p:pic>
        <p:nvPicPr>
          <p:cNvPr id="44" name="Picture 43"/>
          <p:cNvPicPr>
            <a:picLocks noChangeAspect="1"/>
          </p:cNvPicPr>
          <p:nvPr/>
        </p:nvPicPr>
        <p:blipFill>
          <a:blip r:embed="rId23" cstate="print">
            <a:biLevel thresh="75000"/>
            <a:extLst>
              <a:ext uri="{28A0092B-C50C-407E-A947-70E740481C1C}">
                <a14:useLocalDpi xmlns:a14="http://schemas.microsoft.com/office/drawing/2010/main" val="0"/>
              </a:ext>
            </a:extLst>
          </a:blip>
          <a:stretch>
            <a:fillRect/>
          </a:stretch>
        </p:blipFill>
        <p:spPr>
          <a:xfrm>
            <a:off x="4700821" y="5753322"/>
            <a:ext cx="1065461" cy="419538"/>
          </a:xfrm>
          <a:prstGeom prst="rect">
            <a:avLst/>
          </a:prstGeom>
        </p:spPr>
      </p:pic>
      <p:sp>
        <p:nvSpPr>
          <p:cNvPr id="45" name="TextBox 44"/>
          <p:cNvSpPr txBox="1"/>
          <p:nvPr/>
        </p:nvSpPr>
        <p:spPr>
          <a:xfrm>
            <a:off x="4652869" y="6147646"/>
            <a:ext cx="1834444" cy="382308"/>
          </a:xfrm>
          <a:prstGeom prst="rect">
            <a:avLst/>
          </a:prstGeom>
          <a:noFill/>
        </p:spPr>
        <p:txBody>
          <a:bodyPr wrap="square" rtlCol="0">
            <a:spAutoFit/>
          </a:bodyPr>
          <a:lstStyle/>
          <a:p>
            <a:pPr defTabSz="932597"/>
            <a:r>
              <a:rPr lang="en-US" sz="1836" kern="0" dirty="0">
                <a:solidFill>
                  <a:sysClr val="windowText" lastClr="000000"/>
                </a:solidFill>
              </a:rPr>
              <a:t>ActiveMQ</a:t>
            </a:r>
          </a:p>
        </p:txBody>
      </p:sp>
      <p:sp>
        <p:nvSpPr>
          <p:cNvPr id="46" name="Rectangle 45"/>
          <p:cNvSpPr/>
          <p:nvPr/>
        </p:nvSpPr>
        <p:spPr>
          <a:xfrm>
            <a:off x="6136582" y="2662530"/>
            <a:ext cx="1504147" cy="3891245"/>
          </a:xfrm>
          <a:prstGeom prst="rect">
            <a:avLst/>
          </a:prstGeom>
          <a:solidFill>
            <a:srgbClr val="29DB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47" name="Picture 46"/>
          <p:cNvPicPr>
            <a:picLocks noChangeAspect="1"/>
          </p:cNvPicPr>
          <p:nvPr/>
        </p:nvPicPr>
        <p:blipFill>
          <a:blip r:embed="rId24" cstate="print">
            <a:biLevel thresh="75000"/>
            <a:extLst>
              <a:ext uri="{28A0092B-C50C-407E-A947-70E740481C1C}">
                <a14:useLocalDpi xmlns:a14="http://schemas.microsoft.com/office/drawing/2010/main" val="0"/>
              </a:ext>
            </a:extLst>
          </a:blip>
          <a:stretch>
            <a:fillRect/>
          </a:stretch>
        </p:blipFill>
        <p:spPr>
          <a:xfrm>
            <a:off x="6498941" y="2614121"/>
            <a:ext cx="636519" cy="636519"/>
          </a:xfrm>
          <a:prstGeom prst="rect">
            <a:avLst/>
          </a:prstGeom>
        </p:spPr>
      </p:pic>
      <p:sp>
        <p:nvSpPr>
          <p:cNvPr id="48" name="TextBox 47"/>
          <p:cNvSpPr txBox="1"/>
          <p:nvPr/>
        </p:nvSpPr>
        <p:spPr>
          <a:xfrm>
            <a:off x="6107896" y="3090361"/>
            <a:ext cx="1834444" cy="350330"/>
          </a:xfrm>
          <a:prstGeom prst="rect">
            <a:avLst/>
          </a:prstGeom>
          <a:noFill/>
        </p:spPr>
        <p:txBody>
          <a:bodyPr wrap="square" rtlCol="0">
            <a:spAutoFit/>
          </a:bodyPr>
          <a:lstStyle/>
          <a:p>
            <a:pPr defTabSz="932597"/>
            <a:r>
              <a:rPr lang="en-US" sz="1632" kern="0" dirty="0">
                <a:solidFill>
                  <a:sysClr val="windowText" lastClr="000000"/>
                </a:solidFill>
              </a:rPr>
              <a:t>Stream Analytics</a:t>
            </a:r>
          </a:p>
        </p:txBody>
      </p:sp>
      <p:pic>
        <p:nvPicPr>
          <p:cNvPr id="49" name="Picture 48"/>
          <p:cNvPicPr>
            <a:picLocks noChangeAspect="1"/>
          </p:cNvPicPr>
          <p:nvPr/>
        </p:nvPicPr>
        <p:blipFill>
          <a:blip r:embed="rId25" cstate="print">
            <a:biLevel thresh="75000"/>
            <a:extLst>
              <a:ext uri="{28A0092B-C50C-407E-A947-70E740481C1C}">
                <a14:useLocalDpi xmlns:a14="http://schemas.microsoft.com/office/drawing/2010/main" val="0"/>
              </a:ext>
            </a:extLst>
          </a:blip>
          <a:stretch>
            <a:fillRect/>
          </a:stretch>
        </p:blipFill>
        <p:spPr>
          <a:xfrm>
            <a:off x="6607395" y="3423274"/>
            <a:ext cx="522178" cy="522178"/>
          </a:xfrm>
          <a:prstGeom prst="rect">
            <a:avLst/>
          </a:prstGeom>
        </p:spPr>
      </p:pic>
      <p:sp>
        <p:nvSpPr>
          <p:cNvPr id="51" name="TextBox 50"/>
          <p:cNvSpPr txBox="1"/>
          <p:nvPr/>
        </p:nvSpPr>
        <p:spPr>
          <a:xfrm>
            <a:off x="6136582" y="3874474"/>
            <a:ext cx="1834444" cy="382308"/>
          </a:xfrm>
          <a:prstGeom prst="rect">
            <a:avLst/>
          </a:prstGeom>
          <a:noFill/>
        </p:spPr>
        <p:txBody>
          <a:bodyPr wrap="square" rtlCol="0">
            <a:spAutoFit/>
          </a:bodyPr>
          <a:lstStyle/>
          <a:p>
            <a:pPr defTabSz="932597"/>
            <a:r>
              <a:rPr lang="en-US" sz="1836" kern="0" dirty="0">
                <a:solidFill>
                  <a:sysClr val="windowText" lastClr="000000"/>
                </a:solidFill>
              </a:rPr>
              <a:t>Service Fabrics</a:t>
            </a:r>
          </a:p>
        </p:txBody>
      </p:sp>
      <p:pic>
        <p:nvPicPr>
          <p:cNvPr id="52" name="Picture 51"/>
          <p:cNvPicPr>
            <a:picLocks noChangeAspect="1"/>
          </p:cNvPicPr>
          <p:nvPr/>
        </p:nvPicPr>
        <p:blipFill rotWithShape="1">
          <a:blip r:embed="rId26" cstate="print">
            <a:biLevel thresh="75000"/>
            <a:extLst>
              <a:ext uri="{28A0092B-C50C-407E-A947-70E740481C1C}">
                <a14:useLocalDpi xmlns:a14="http://schemas.microsoft.com/office/drawing/2010/main" val="0"/>
              </a:ext>
            </a:extLst>
          </a:blip>
          <a:srcRect l="-13009" t="-2305" r="58749" b="-8664"/>
          <a:stretch/>
        </p:blipFill>
        <p:spPr>
          <a:xfrm>
            <a:off x="6435407" y="4240549"/>
            <a:ext cx="674704" cy="503657"/>
          </a:xfrm>
          <a:prstGeom prst="rect">
            <a:avLst/>
          </a:prstGeom>
        </p:spPr>
      </p:pic>
      <p:sp>
        <p:nvSpPr>
          <p:cNvPr id="53" name="TextBox 52"/>
          <p:cNvSpPr txBox="1"/>
          <p:nvPr/>
        </p:nvSpPr>
        <p:spPr>
          <a:xfrm>
            <a:off x="6487313" y="4593316"/>
            <a:ext cx="1834444" cy="382308"/>
          </a:xfrm>
          <a:prstGeom prst="rect">
            <a:avLst/>
          </a:prstGeom>
          <a:noFill/>
        </p:spPr>
        <p:txBody>
          <a:bodyPr wrap="square" rtlCol="0">
            <a:spAutoFit/>
          </a:bodyPr>
          <a:lstStyle/>
          <a:p>
            <a:pPr defTabSz="932597"/>
            <a:r>
              <a:rPr lang="en-US" sz="1836" kern="0" dirty="0">
                <a:solidFill>
                  <a:sysClr val="windowText" lastClr="000000"/>
                </a:solidFill>
              </a:rPr>
              <a:t>Storm</a:t>
            </a:r>
          </a:p>
        </p:txBody>
      </p:sp>
      <p:pic>
        <p:nvPicPr>
          <p:cNvPr id="57" name="Picture 56"/>
          <p:cNvPicPr>
            <a:picLocks noChangeAspect="1"/>
          </p:cNvPicPr>
          <p:nvPr/>
        </p:nvPicPr>
        <p:blipFill>
          <a:blip r:embed="rId27" cstate="print">
            <a:biLevel thresh="75000"/>
            <a:extLst>
              <a:ext uri="{28A0092B-C50C-407E-A947-70E740481C1C}">
                <a14:useLocalDpi xmlns:a14="http://schemas.microsoft.com/office/drawing/2010/main" val="0"/>
              </a:ext>
            </a:extLst>
          </a:blip>
          <a:stretch>
            <a:fillRect/>
          </a:stretch>
        </p:blipFill>
        <p:spPr>
          <a:xfrm>
            <a:off x="6654674" y="5732497"/>
            <a:ext cx="467963" cy="467963"/>
          </a:xfrm>
          <a:prstGeom prst="rect">
            <a:avLst/>
          </a:prstGeom>
        </p:spPr>
      </p:pic>
      <p:sp>
        <p:nvSpPr>
          <p:cNvPr id="58" name="TextBox 57"/>
          <p:cNvSpPr txBox="1"/>
          <p:nvPr/>
        </p:nvSpPr>
        <p:spPr>
          <a:xfrm>
            <a:off x="6136583" y="6220165"/>
            <a:ext cx="1994977" cy="318286"/>
          </a:xfrm>
          <a:prstGeom prst="rect">
            <a:avLst/>
          </a:prstGeom>
          <a:noFill/>
        </p:spPr>
        <p:txBody>
          <a:bodyPr wrap="square" rtlCol="0">
            <a:spAutoFit/>
          </a:bodyPr>
          <a:lstStyle/>
          <a:p>
            <a:pPr defTabSz="932597"/>
            <a:r>
              <a:rPr lang="en-US" sz="1428" kern="0" dirty="0">
                <a:solidFill>
                  <a:sysClr val="windowText" lastClr="000000"/>
                </a:solidFill>
              </a:rPr>
              <a:t>Machine Learning</a:t>
            </a:r>
          </a:p>
        </p:txBody>
      </p:sp>
      <p:sp>
        <p:nvSpPr>
          <p:cNvPr id="59" name="Rectangle 58"/>
          <p:cNvSpPr/>
          <p:nvPr/>
        </p:nvSpPr>
        <p:spPr>
          <a:xfrm>
            <a:off x="7836560" y="2662530"/>
            <a:ext cx="1504147" cy="3891245"/>
          </a:xfrm>
          <a:prstGeom prst="rect">
            <a:avLst/>
          </a:prstGeom>
          <a:solidFill>
            <a:srgbClr val="37C6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60" name="Picture 59"/>
          <p:cNvPicPr>
            <a:picLocks noChangeAspect="1"/>
          </p:cNvPicPr>
          <p:nvPr/>
        </p:nvPicPr>
        <p:blipFill>
          <a:blip r:embed="rId28" cstate="print">
            <a:biLevel thresh="75000"/>
            <a:extLst>
              <a:ext uri="{28A0092B-C50C-407E-A947-70E740481C1C}">
                <a14:useLocalDpi xmlns:a14="http://schemas.microsoft.com/office/drawing/2010/main" val="0"/>
              </a:ext>
            </a:extLst>
          </a:blip>
          <a:stretch>
            <a:fillRect/>
          </a:stretch>
        </p:blipFill>
        <p:spPr>
          <a:xfrm>
            <a:off x="8276225" y="2723575"/>
            <a:ext cx="624816" cy="624816"/>
          </a:xfrm>
          <a:prstGeom prst="rect">
            <a:avLst/>
          </a:prstGeom>
        </p:spPr>
      </p:pic>
      <p:sp>
        <p:nvSpPr>
          <p:cNvPr id="61" name="TextBox 60"/>
          <p:cNvSpPr txBox="1"/>
          <p:nvPr/>
        </p:nvSpPr>
        <p:spPr>
          <a:xfrm>
            <a:off x="7942341" y="3257656"/>
            <a:ext cx="1834444" cy="350330"/>
          </a:xfrm>
          <a:prstGeom prst="rect">
            <a:avLst/>
          </a:prstGeom>
          <a:noFill/>
        </p:spPr>
        <p:txBody>
          <a:bodyPr wrap="square" rtlCol="0">
            <a:spAutoFit/>
          </a:bodyPr>
          <a:lstStyle/>
          <a:p>
            <a:pPr defTabSz="932597"/>
            <a:r>
              <a:rPr lang="en-US" sz="1632" kern="0" dirty="0">
                <a:solidFill>
                  <a:sysClr val="windowText" lastClr="000000"/>
                </a:solidFill>
              </a:rPr>
              <a:t>Azure Storage</a:t>
            </a:r>
          </a:p>
        </p:txBody>
      </p:sp>
      <p:sp>
        <p:nvSpPr>
          <p:cNvPr id="63" name="TextBox 62"/>
          <p:cNvSpPr txBox="1"/>
          <p:nvPr/>
        </p:nvSpPr>
        <p:spPr>
          <a:xfrm>
            <a:off x="7836560" y="4157724"/>
            <a:ext cx="1834444" cy="606488"/>
          </a:xfrm>
          <a:prstGeom prst="rect">
            <a:avLst/>
          </a:prstGeom>
          <a:noFill/>
        </p:spPr>
        <p:txBody>
          <a:bodyPr wrap="square" rtlCol="0">
            <a:spAutoFit/>
          </a:bodyPr>
          <a:lstStyle/>
          <a:p>
            <a:pPr defTabSz="932597"/>
            <a:r>
              <a:rPr lang="en-US" sz="1632" kern="0" dirty="0">
                <a:solidFill>
                  <a:sysClr val="windowText" lastClr="000000"/>
                </a:solidFill>
              </a:rPr>
              <a:t>SQL Database/ Data warehouse</a:t>
            </a:r>
          </a:p>
        </p:txBody>
      </p:sp>
      <p:pic>
        <p:nvPicPr>
          <p:cNvPr id="64" name="Picture 63"/>
          <p:cNvPicPr>
            <a:picLocks noChangeAspect="1"/>
          </p:cNvPicPr>
          <p:nvPr/>
        </p:nvPicPr>
        <p:blipFill>
          <a:blip r:embed="rId29" cstate="print">
            <a:biLevel thresh="75000"/>
            <a:extLst>
              <a:ext uri="{28A0092B-C50C-407E-A947-70E740481C1C}">
                <a14:useLocalDpi xmlns:a14="http://schemas.microsoft.com/office/drawing/2010/main" val="0"/>
              </a:ext>
            </a:extLst>
          </a:blip>
          <a:stretch>
            <a:fillRect/>
          </a:stretch>
        </p:blipFill>
        <p:spPr>
          <a:xfrm>
            <a:off x="8306642" y="3639469"/>
            <a:ext cx="552921" cy="552921"/>
          </a:xfrm>
          <a:prstGeom prst="rect">
            <a:avLst/>
          </a:prstGeom>
        </p:spPr>
      </p:pic>
      <p:pic>
        <p:nvPicPr>
          <p:cNvPr id="66" name="Picture 65"/>
          <p:cNvPicPr>
            <a:picLocks noChangeAspect="1"/>
          </p:cNvPicPr>
          <p:nvPr/>
        </p:nvPicPr>
        <p:blipFill>
          <a:blip r:embed="rId30" cstate="print">
            <a:biLevel thresh="75000"/>
            <a:extLst>
              <a:ext uri="{28A0092B-C50C-407E-A947-70E740481C1C}">
                <a14:useLocalDpi xmlns:a14="http://schemas.microsoft.com/office/drawing/2010/main" val="0"/>
              </a:ext>
            </a:extLst>
          </a:blip>
          <a:stretch>
            <a:fillRect/>
          </a:stretch>
        </p:blipFill>
        <p:spPr>
          <a:xfrm>
            <a:off x="6589010" y="4984281"/>
            <a:ext cx="664211" cy="345943"/>
          </a:xfrm>
          <a:prstGeom prst="rect">
            <a:avLst/>
          </a:prstGeom>
        </p:spPr>
      </p:pic>
      <p:pic>
        <p:nvPicPr>
          <p:cNvPr id="55" name="Picture 54"/>
          <p:cNvPicPr>
            <a:picLocks noChangeAspect="1"/>
          </p:cNvPicPr>
          <p:nvPr/>
        </p:nvPicPr>
        <p:blipFill>
          <a:blip r:embed="rId31" cstate="print">
            <a:biLevel thresh="75000"/>
            <a:extLst>
              <a:ext uri="{28A0092B-C50C-407E-A947-70E740481C1C}">
                <a14:useLocalDpi xmlns:a14="http://schemas.microsoft.com/office/drawing/2010/main" val="0"/>
              </a:ext>
            </a:extLst>
          </a:blip>
          <a:stretch>
            <a:fillRect/>
          </a:stretch>
        </p:blipFill>
        <p:spPr>
          <a:xfrm>
            <a:off x="8301241" y="4800459"/>
            <a:ext cx="592870" cy="592870"/>
          </a:xfrm>
          <a:prstGeom prst="rect">
            <a:avLst/>
          </a:prstGeom>
        </p:spPr>
      </p:pic>
      <p:sp>
        <p:nvSpPr>
          <p:cNvPr id="56" name="TextBox 55"/>
          <p:cNvSpPr txBox="1"/>
          <p:nvPr/>
        </p:nvSpPr>
        <p:spPr>
          <a:xfrm>
            <a:off x="7787774" y="5267720"/>
            <a:ext cx="1834444" cy="318286"/>
          </a:xfrm>
          <a:prstGeom prst="rect">
            <a:avLst/>
          </a:prstGeom>
          <a:noFill/>
        </p:spPr>
        <p:txBody>
          <a:bodyPr wrap="square" rtlCol="0">
            <a:spAutoFit/>
          </a:bodyPr>
          <a:lstStyle/>
          <a:p>
            <a:pPr defTabSz="932597"/>
            <a:r>
              <a:rPr lang="en-US" sz="1428" kern="0" dirty="0">
                <a:solidFill>
                  <a:sysClr val="windowText" lastClr="000000"/>
                </a:solidFill>
              </a:rPr>
              <a:t>HDInisght / Hadoop</a:t>
            </a:r>
          </a:p>
        </p:txBody>
      </p:sp>
      <p:sp>
        <p:nvSpPr>
          <p:cNvPr id="67" name="TextBox 66"/>
          <p:cNvSpPr txBox="1"/>
          <p:nvPr/>
        </p:nvSpPr>
        <p:spPr>
          <a:xfrm>
            <a:off x="6528340" y="5294180"/>
            <a:ext cx="1834444" cy="382308"/>
          </a:xfrm>
          <a:prstGeom prst="rect">
            <a:avLst/>
          </a:prstGeom>
          <a:noFill/>
        </p:spPr>
        <p:txBody>
          <a:bodyPr wrap="square" rtlCol="0">
            <a:spAutoFit/>
          </a:bodyPr>
          <a:lstStyle/>
          <a:p>
            <a:pPr defTabSz="932597"/>
            <a:r>
              <a:rPr lang="en-US" sz="1836" kern="0" dirty="0">
                <a:solidFill>
                  <a:sysClr val="windowText" lastClr="000000"/>
                </a:solidFill>
              </a:rPr>
              <a:t>Spark</a:t>
            </a:r>
          </a:p>
        </p:txBody>
      </p:sp>
      <p:pic>
        <p:nvPicPr>
          <p:cNvPr id="68" name="Picture 6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8223118" y="5601836"/>
            <a:ext cx="670993" cy="670993"/>
          </a:xfrm>
          <a:prstGeom prst="rect">
            <a:avLst/>
          </a:prstGeom>
        </p:spPr>
      </p:pic>
      <p:sp>
        <p:nvSpPr>
          <p:cNvPr id="69" name="TextBox 68"/>
          <p:cNvSpPr txBox="1"/>
          <p:nvPr/>
        </p:nvSpPr>
        <p:spPr>
          <a:xfrm>
            <a:off x="8132130" y="6201231"/>
            <a:ext cx="1834444" cy="318286"/>
          </a:xfrm>
          <a:prstGeom prst="rect">
            <a:avLst/>
          </a:prstGeom>
          <a:noFill/>
        </p:spPr>
        <p:txBody>
          <a:bodyPr wrap="square" rtlCol="0">
            <a:spAutoFit/>
          </a:bodyPr>
          <a:lstStyle/>
          <a:p>
            <a:pPr defTabSz="932597"/>
            <a:r>
              <a:rPr lang="en-US" sz="1428" kern="0" dirty="0">
                <a:solidFill>
                  <a:sysClr val="windowText" lastClr="000000"/>
                </a:solidFill>
              </a:rPr>
              <a:t>Data Lake</a:t>
            </a:r>
          </a:p>
        </p:txBody>
      </p:sp>
      <p:sp>
        <p:nvSpPr>
          <p:cNvPr id="70" name="Rectangle 69"/>
          <p:cNvSpPr/>
          <p:nvPr/>
        </p:nvSpPr>
        <p:spPr>
          <a:xfrm>
            <a:off x="9536537" y="2662530"/>
            <a:ext cx="1504147" cy="3891245"/>
          </a:xfrm>
          <a:prstGeom prst="rect">
            <a:avLst/>
          </a:prstGeom>
          <a:solidFill>
            <a:srgbClr val="4472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kern="0">
              <a:solidFill>
                <a:sysClr val="windowText" lastClr="000000"/>
              </a:solidFill>
            </a:endParaRPr>
          </a:p>
        </p:txBody>
      </p:sp>
      <p:pic>
        <p:nvPicPr>
          <p:cNvPr id="71" name="Picture 70"/>
          <p:cNvPicPr>
            <a:picLocks noChangeAspect="1"/>
          </p:cNvPicPr>
          <p:nvPr/>
        </p:nvPicPr>
        <p:blipFill>
          <a:blip r:embed="rId33" cstate="print">
            <a:biLevel thresh="75000"/>
            <a:extLst>
              <a:ext uri="{28A0092B-C50C-407E-A947-70E740481C1C}">
                <a14:useLocalDpi xmlns:a14="http://schemas.microsoft.com/office/drawing/2010/main" val="0"/>
              </a:ext>
            </a:extLst>
          </a:blip>
          <a:stretch>
            <a:fillRect/>
          </a:stretch>
        </p:blipFill>
        <p:spPr>
          <a:xfrm>
            <a:off x="10024624" y="2782282"/>
            <a:ext cx="527974" cy="527974"/>
          </a:xfrm>
          <a:prstGeom prst="rect">
            <a:avLst/>
          </a:prstGeom>
        </p:spPr>
      </p:pic>
      <p:sp>
        <p:nvSpPr>
          <p:cNvPr id="72" name="TextBox 71"/>
          <p:cNvSpPr txBox="1"/>
          <p:nvPr/>
        </p:nvSpPr>
        <p:spPr>
          <a:xfrm>
            <a:off x="9536537" y="3288066"/>
            <a:ext cx="1834444" cy="350330"/>
          </a:xfrm>
          <a:prstGeom prst="rect">
            <a:avLst/>
          </a:prstGeom>
          <a:noFill/>
        </p:spPr>
        <p:txBody>
          <a:bodyPr wrap="square" rtlCol="0">
            <a:spAutoFit/>
          </a:bodyPr>
          <a:lstStyle/>
          <a:p>
            <a:pPr defTabSz="932597"/>
            <a:r>
              <a:rPr lang="en-US" sz="1632" kern="0" dirty="0">
                <a:solidFill>
                  <a:sysClr val="windowText" lastClr="000000"/>
                </a:solidFill>
              </a:rPr>
              <a:t>Power BI / Excel</a:t>
            </a:r>
          </a:p>
        </p:txBody>
      </p:sp>
      <p:sp>
        <p:nvSpPr>
          <p:cNvPr id="74" name="TextBox 73"/>
          <p:cNvSpPr txBox="1"/>
          <p:nvPr/>
        </p:nvSpPr>
        <p:spPr>
          <a:xfrm>
            <a:off x="9635376" y="4231448"/>
            <a:ext cx="1834444" cy="350330"/>
          </a:xfrm>
          <a:prstGeom prst="rect">
            <a:avLst/>
          </a:prstGeom>
          <a:noFill/>
        </p:spPr>
        <p:txBody>
          <a:bodyPr wrap="square" rtlCol="0">
            <a:spAutoFit/>
          </a:bodyPr>
          <a:lstStyle/>
          <a:p>
            <a:pPr defTabSz="932597"/>
            <a:r>
              <a:rPr lang="en-US" sz="1632" kern="0" dirty="0">
                <a:solidFill>
                  <a:sysClr val="windowText" lastClr="000000"/>
                </a:solidFill>
              </a:rPr>
              <a:t>Portals &amp; APIs</a:t>
            </a:r>
          </a:p>
        </p:txBody>
      </p:sp>
      <p:pic>
        <p:nvPicPr>
          <p:cNvPr id="75" name="Picture 74"/>
          <p:cNvPicPr>
            <a:picLocks noChangeAspect="1"/>
          </p:cNvPicPr>
          <p:nvPr/>
        </p:nvPicPr>
        <p:blipFill>
          <a:blip r:embed="rId34" cstate="print">
            <a:biLevel thresh="75000"/>
            <a:extLst>
              <a:ext uri="{28A0092B-C50C-407E-A947-70E740481C1C}">
                <a14:useLocalDpi xmlns:a14="http://schemas.microsoft.com/office/drawing/2010/main" val="0"/>
              </a:ext>
            </a:extLst>
          </a:blip>
          <a:stretch>
            <a:fillRect/>
          </a:stretch>
        </p:blipFill>
        <p:spPr>
          <a:xfrm>
            <a:off x="9923018" y="3707657"/>
            <a:ext cx="629581" cy="629581"/>
          </a:xfrm>
          <a:prstGeom prst="rect">
            <a:avLst/>
          </a:prstGeom>
        </p:spPr>
      </p:pic>
      <p:pic>
        <p:nvPicPr>
          <p:cNvPr id="76" name="Picture 75"/>
          <p:cNvPicPr>
            <a:picLocks noChangeAspect="1"/>
          </p:cNvPicPr>
          <p:nvPr/>
        </p:nvPicPr>
        <p:blipFill>
          <a:blip r:embed="rId35" cstate="print">
            <a:biLevel thresh="75000"/>
            <a:extLst>
              <a:ext uri="{28A0092B-C50C-407E-A947-70E740481C1C}">
                <a14:useLocalDpi xmlns:a14="http://schemas.microsoft.com/office/drawing/2010/main" val="0"/>
              </a:ext>
            </a:extLst>
          </a:blip>
          <a:stretch>
            <a:fillRect/>
          </a:stretch>
        </p:blipFill>
        <p:spPr>
          <a:xfrm>
            <a:off x="9937380" y="4593316"/>
            <a:ext cx="707180" cy="707180"/>
          </a:xfrm>
          <a:prstGeom prst="rect">
            <a:avLst/>
          </a:prstGeom>
        </p:spPr>
      </p:pic>
      <p:sp>
        <p:nvSpPr>
          <p:cNvPr id="77" name="TextBox 76"/>
          <p:cNvSpPr txBox="1"/>
          <p:nvPr/>
        </p:nvSpPr>
        <p:spPr>
          <a:xfrm>
            <a:off x="9746262" y="5224166"/>
            <a:ext cx="1834444" cy="318286"/>
          </a:xfrm>
          <a:prstGeom prst="rect">
            <a:avLst/>
          </a:prstGeom>
          <a:noFill/>
        </p:spPr>
        <p:txBody>
          <a:bodyPr wrap="square" rtlCol="0">
            <a:spAutoFit/>
          </a:bodyPr>
          <a:lstStyle/>
          <a:p>
            <a:pPr defTabSz="932597"/>
            <a:r>
              <a:rPr lang="en-US" sz="1428" kern="0" dirty="0">
                <a:solidFill>
                  <a:sysClr val="windowText" lastClr="000000"/>
                </a:solidFill>
              </a:rPr>
              <a:t>Azure Search</a:t>
            </a:r>
          </a:p>
        </p:txBody>
      </p:sp>
      <p:pic>
        <p:nvPicPr>
          <p:cNvPr id="78" name="Picture 77"/>
          <p:cNvPicPr>
            <a:picLocks noChangeAspect="1"/>
          </p:cNvPicPr>
          <p:nvPr/>
        </p:nvPicPr>
        <p:blipFill>
          <a:blip r:embed="rId36" cstate="print">
            <a:biLevel thresh="75000"/>
            <a:extLst>
              <a:ext uri="{28A0092B-C50C-407E-A947-70E740481C1C}">
                <a14:useLocalDpi xmlns:a14="http://schemas.microsoft.com/office/drawing/2010/main" val="0"/>
              </a:ext>
            </a:extLst>
          </a:blip>
          <a:stretch>
            <a:fillRect/>
          </a:stretch>
        </p:blipFill>
        <p:spPr>
          <a:xfrm>
            <a:off x="10026265" y="5608974"/>
            <a:ext cx="574770" cy="574770"/>
          </a:xfrm>
          <a:prstGeom prst="rect">
            <a:avLst/>
          </a:prstGeom>
        </p:spPr>
      </p:pic>
      <p:sp>
        <p:nvSpPr>
          <p:cNvPr id="79" name="TextBox 78"/>
          <p:cNvSpPr txBox="1"/>
          <p:nvPr/>
        </p:nvSpPr>
        <p:spPr>
          <a:xfrm>
            <a:off x="10024623" y="6165944"/>
            <a:ext cx="1834444" cy="318286"/>
          </a:xfrm>
          <a:prstGeom prst="rect">
            <a:avLst/>
          </a:prstGeom>
          <a:noFill/>
        </p:spPr>
        <p:txBody>
          <a:bodyPr wrap="square" rtlCol="0">
            <a:spAutoFit/>
          </a:bodyPr>
          <a:lstStyle/>
          <a:p>
            <a:pPr defTabSz="932597"/>
            <a:r>
              <a:rPr lang="en-US" sz="1428" kern="0" dirty="0">
                <a:solidFill>
                  <a:sysClr val="windowText" lastClr="000000"/>
                </a:solidFill>
              </a:rPr>
              <a:t>U-SQL</a:t>
            </a:r>
          </a:p>
        </p:txBody>
      </p:sp>
    </p:spTree>
    <p:extLst>
      <p:ext uri="{BB962C8B-B14F-4D97-AF65-F5344CB8AC3E}">
        <p14:creationId xmlns:p14="http://schemas.microsoft.com/office/powerpoint/2010/main" val="3381008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Updates Since //build 2015</a:t>
            </a:r>
          </a:p>
        </p:txBody>
      </p:sp>
      <p:sp>
        <p:nvSpPr>
          <p:cNvPr id="3" name="Text Placeholder 2"/>
          <p:cNvSpPr>
            <a:spLocks noGrp="1"/>
          </p:cNvSpPr>
          <p:nvPr>
            <p:ph type="body" sz="quarter" idx="10"/>
          </p:nvPr>
        </p:nvSpPr>
        <p:spPr>
          <a:xfrm>
            <a:off x="304799" y="1212849"/>
            <a:ext cx="5761037" cy="4936736"/>
          </a:xfrm>
        </p:spPr>
        <p:txBody>
          <a:bodyPr/>
          <a:lstStyle/>
          <a:p>
            <a:r>
              <a:rPr lang="en-US" sz="3200" dirty="0"/>
              <a:t>Windows 10 Released</a:t>
            </a:r>
          </a:p>
          <a:p>
            <a:pPr lvl="1"/>
            <a:r>
              <a:rPr lang="en-US" sz="1600" dirty="0"/>
              <a:t>Windows 10 IoT Enterprise, Windows 10 IoT Core for Makers – July 2015</a:t>
            </a:r>
          </a:p>
          <a:p>
            <a:pPr lvl="1"/>
            <a:r>
              <a:rPr lang="en-US" sz="1600" dirty="0"/>
              <a:t>Windows 10 IoT Mobile Enterprise, Windows 10 IoT Core – December 2015</a:t>
            </a:r>
          </a:p>
          <a:p>
            <a:r>
              <a:rPr lang="en-US" sz="3200" dirty="0"/>
              <a:t>Dragonboard Launch</a:t>
            </a:r>
          </a:p>
          <a:p>
            <a:pPr lvl="1"/>
            <a:r>
              <a:rPr lang="en-US" sz="1600" dirty="0"/>
              <a:t>Qualcomm QC8016 based reference board supporting Windows 10 IoT Core</a:t>
            </a:r>
          </a:p>
          <a:p>
            <a:r>
              <a:rPr lang="en-US" sz="3200" dirty="0"/>
              <a:t>Raspberry Pi 3 Launch</a:t>
            </a:r>
          </a:p>
          <a:p>
            <a:pPr lvl="1"/>
            <a:r>
              <a:rPr lang="en-US" sz="1600" dirty="0"/>
              <a:t>NOOBs support with Windows 10 IoT Core Insider Flights</a:t>
            </a:r>
          </a:p>
          <a:p>
            <a:r>
              <a:rPr lang="en-US" sz="3200" dirty="0"/>
              <a:t>Open Connectivity Foundation Creation</a:t>
            </a:r>
          </a:p>
          <a:p>
            <a:pPr lvl="1"/>
            <a:r>
              <a:rPr lang="en-US" sz="1600" dirty="0"/>
              <a:t>New standards body for IoT device connectivity with broad industry support</a:t>
            </a:r>
          </a:p>
        </p:txBody>
      </p:sp>
      <p:sp>
        <p:nvSpPr>
          <p:cNvPr id="4" name="Text Placeholder 2"/>
          <p:cNvSpPr txBox="1">
            <a:spLocks/>
          </p:cNvSpPr>
          <p:nvPr/>
        </p:nvSpPr>
        <p:spPr>
          <a:xfrm>
            <a:off x="6164203" y="1212849"/>
            <a:ext cx="6454834" cy="405034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Hub Available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Already one of the fastest growing services on Azure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Suite Available</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Get started quickly, customize to meet your needs</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IoT Device SDK Live on GitHub</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Open source, cross platform, multi language</a:t>
            </a:r>
          </a:p>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3200" b="0" i="0" u="none" strike="noStrike" kern="1200" cap="none" spc="0" normalizeH="0" baseline="0" noProof="0" dirty="0">
                <a:ln>
                  <a:noFill/>
                </a:ln>
                <a:gradFill>
                  <a:gsLst>
                    <a:gs pos="1250">
                      <a:srgbClr val="0078D7"/>
                    </a:gs>
                    <a:gs pos="99000">
                      <a:srgbClr val="0078D7"/>
                    </a:gs>
                  </a:gsLst>
                  <a:lin ang="5400000" scaled="0"/>
                </a:gradFill>
                <a:effectLst/>
                <a:uLnTx/>
                <a:uFillTx/>
                <a:latin typeface="Segoe UI Light"/>
                <a:ea typeface="+mn-ea"/>
                <a:cs typeface="+mn-cs"/>
              </a:rPr>
              <a:t>Azure Certified for IoT Launched</a:t>
            </a:r>
          </a:p>
          <a:p>
            <a:pPr marL="0" marR="0" lvl="1" indent="0" algn="l" defTabSz="932742" rtl="0" eaLnBrk="1" fontAlgn="auto" latinLnBrk="0" hangingPunct="1">
              <a:lnSpc>
                <a:spcPct val="90000"/>
              </a:lnSpc>
              <a:spcBef>
                <a:spcPct val="20000"/>
              </a:spcBef>
              <a:spcAft>
                <a:spcPts val="0"/>
              </a:spcAft>
              <a:buClrTx/>
              <a:buSzPct val="90000"/>
              <a:buFontTx/>
              <a:buNone/>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rPr>
              <a:t>50 partners and growing</a:t>
            </a:r>
          </a:p>
          <a:p>
            <a:pPr marL="0" marR="0" lvl="1" indent="0" algn="l" defTabSz="932742" rtl="0" eaLnBrk="1" fontAlgn="auto" latinLnBrk="0" hangingPunct="1">
              <a:lnSpc>
                <a:spcPct val="90000"/>
              </a:lnSpc>
              <a:spcBef>
                <a:spcPct val="20000"/>
              </a:spcBef>
              <a:spcAft>
                <a:spcPts val="0"/>
              </a:spcAft>
              <a:buClrTx/>
              <a:buSzPct val="90000"/>
              <a:buFontTx/>
              <a:buNone/>
              <a:tabLst/>
              <a:defRPr/>
            </a:pP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0241210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7200" dirty="0"/>
              <a:t>Windows 10 IoT Overview</a:t>
            </a:r>
          </a:p>
        </p:txBody>
      </p:sp>
    </p:spTree>
    <p:extLst>
      <p:ext uri="{BB962C8B-B14F-4D97-AF65-F5344CB8AC3E}">
        <p14:creationId xmlns:p14="http://schemas.microsoft.com/office/powerpoint/2010/main" val="6528922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766461" y="1576149"/>
            <a:ext cx="10581772" cy="5247775"/>
            <a:chOff x="-810547" y="110524"/>
            <a:chExt cx="13324490" cy="6607962"/>
          </a:xfrm>
        </p:grpSpPr>
        <p:grpSp>
          <p:nvGrpSpPr>
            <p:cNvPr id="10" name="Group 9"/>
            <p:cNvGrpSpPr/>
            <p:nvPr/>
          </p:nvGrpSpPr>
          <p:grpSpPr>
            <a:xfrm>
              <a:off x="2827224" y="151301"/>
              <a:ext cx="6567185" cy="6567185"/>
              <a:chOff x="2120417" y="113475"/>
              <a:chExt cx="4925389" cy="4925389"/>
            </a:xfrm>
          </p:grpSpPr>
          <p:sp>
            <p:nvSpPr>
              <p:cNvPr id="24" name="Oval 23"/>
              <p:cNvSpPr>
                <a:spLocks noChangeAspect="1"/>
              </p:cNvSpPr>
              <p:nvPr/>
            </p:nvSpPr>
            <p:spPr>
              <a:xfrm>
                <a:off x="2120417" y="113475"/>
                <a:ext cx="4925389" cy="4925389"/>
              </a:xfrm>
              <a:prstGeom prst="ellipse">
                <a:avLst/>
              </a:prstGeom>
              <a:solidFill>
                <a:srgbClr val="DC3C0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29" name="Freeform 28"/>
              <p:cNvSpPr>
                <a:spLocks noChangeAspect="1"/>
              </p:cNvSpPr>
              <p:nvPr/>
            </p:nvSpPr>
            <p:spPr bwMode="black">
              <a:xfrm>
                <a:off x="4270797" y="3857392"/>
                <a:ext cx="630584" cy="716028"/>
              </a:xfrm>
              <a:custGeom>
                <a:avLst/>
                <a:gdLst>
                  <a:gd name="connsiteX0" fmla="*/ 671962 w 1342613"/>
                  <a:gd name="connsiteY0" fmla="*/ 451283 h 1524532"/>
                  <a:gd name="connsiteX1" fmla="*/ 485615 w 1342613"/>
                  <a:gd name="connsiteY1" fmla="*/ 637630 h 1524532"/>
                  <a:gd name="connsiteX2" fmla="*/ 540195 w 1342613"/>
                  <a:gd name="connsiteY2" fmla="*/ 769397 h 1524532"/>
                  <a:gd name="connsiteX3" fmla="*/ 580648 w 1342613"/>
                  <a:gd name="connsiteY3" fmla="*/ 796671 h 1524532"/>
                  <a:gd name="connsiteX4" fmla="*/ 525619 w 1342613"/>
                  <a:gd name="connsiteY4" fmla="*/ 1087555 h 1524532"/>
                  <a:gd name="connsiteX5" fmla="*/ 818303 w 1342613"/>
                  <a:gd name="connsiteY5" fmla="*/ 1087555 h 1524532"/>
                  <a:gd name="connsiteX6" fmla="*/ 763275 w 1342613"/>
                  <a:gd name="connsiteY6" fmla="*/ 796673 h 1524532"/>
                  <a:gd name="connsiteX7" fmla="*/ 803729 w 1342613"/>
                  <a:gd name="connsiteY7" fmla="*/ 769397 h 1524532"/>
                  <a:gd name="connsiteX8" fmla="*/ 858309 w 1342613"/>
                  <a:gd name="connsiteY8" fmla="*/ 637630 h 1524532"/>
                  <a:gd name="connsiteX9" fmla="*/ 671962 w 1342613"/>
                  <a:gd name="connsiteY9" fmla="*/ 451283 h 1524532"/>
                  <a:gd name="connsiteX10" fmla="*/ 665941 w 1342613"/>
                  <a:gd name="connsiteY10" fmla="*/ 0 h 1524532"/>
                  <a:gd name="connsiteX11" fmla="*/ 677983 w 1342613"/>
                  <a:gd name="connsiteY11" fmla="*/ 12004 h 1524532"/>
                  <a:gd name="connsiteX12" fmla="*/ 1015160 w 1342613"/>
                  <a:gd name="connsiteY12" fmla="*/ 156055 h 1524532"/>
                  <a:gd name="connsiteX13" fmla="*/ 1292127 w 1342613"/>
                  <a:gd name="connsiteY13" fmla="*/ 84029 h 1524532"/>
                  <a:gd name="connsiteX14" fmla="*/ 665941 w 1342613"/>
                  <a:gd name="connsiteY14" fmla="*/ 1524532 h 1524532"/>
                  <a:gd name="connsiteX15" fmla="*/ 51797 w 1342613"/>
                  <a:gd name="connsiteY15" fmla="*/ 84029 h 1524532"/>
                  <a:gd name="connsiteX16" fmla="*/ 328763 w 1342613"/>
                  <a:gd name="connsiteY16" fmla="*/ 156055 h 1524532"/>
                  <a:gd name="connsiteX17" fmla="*/ 665941 w 1342613"/>
                  <a:gd name="connsiteY17" fmla="*/ 12004 h 1524532"/>
                  <a:gd name="connsiteX18" fmla="*/ 665941 w 1342613"/>
                  <a:gd name="connsiteY18" fmla="*/ 0 h 152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42613" h="1524532">
                    <a:moveTo>
                      <a:pt x="671962" y="451283"/>
                    </a:moveTo>
                    <a:cubicBezTo>
                      <a:pt x="569045" y="451283"/>
                      <a:pt x="485615" y="534713"/>
                      <a:pt x="485615" y="637630"/>
                    </a:cubicBezTo>
                    <a:cubicBezTo>
                      <a:pt x="485615" y="689089"/>
                      <a:pt x="506472" y="735675"/>
                      <a:pt x="540195" y="769397"/>
                    </a:cubicBezTo>
                    <a:lnTo>
                      <a:pt x="580648" y="796671"/>
                    </a:lnTo>
                    <a:lnTo>
                      <a:pt x="525619" y="1087555"/>
                    </a:lnTo>
                    <a:lnTo>
                      <a:pt x="818303" y="1087555"/>
                    </a:lnTo>
                    <a:lnTo>
                      <a:pt x="763275" y="796673"/>
                    </a:lnTo>
                    <a:lnTo>
                      <a:pt x="803729" y="769397"/>
                    </a:lnTo>
                    <a:cubicBezTo>
                      <a:pt x="837452" y="735675"/>
                      <a:pt x="858309" y="689089"/>
                      <a:pt x="858309" y="637630"/>
                    </a:cubicBezTo>
                    <a:cubicBezTo>
                      <a:pt x="858309" y="534713"/>
                      <a:pt x="774879" y="451283"/>
                      <a:pt x="671962" y="451283"/>
                    </a:cubicBezTo>
                    <a:close/>
                    <a:moveTo>
                      <a:pt x="665941" y="0"/>
                    </a:moveTo>
                    <a:cubicBezTo>
                      <a:pt x="677983" y="0"/>
                      <a:pt x="677983" y="0"/>
                      <a:pt x="677983" y="12004"/>
                    </a:cubicBezTo>
                    <a:cubicBezTo>
                      <a:pt x="750235" y="72025"/>
                      <a:pt x="858613" y="156055"/>
                      <a:pt x="1015160" y="156055"/>
                    </a:cubicBezTo>
                    <a:cubicBezTo>
                      <a:pt x="1099454" y="156055"/>
                      <a:pt x="1195790" y="132046"/>
                      <a:pt x="1292127" y="84029"/>
                    </a:cubicBezTo>
                    <a:cubicBezTo>
                      <a:pt x="1460715" y="624218"/>
                      <a:pt x="1195790" y="1248436"/>
                      <a:pt x="665941" y="1524532"/>
                    </a:cubicBezTo>
                    <a:cubicBezTo>
                      <a:pt x="136091" y="1248436"/>
                      <a:pt x="-116792" y="624218"/>
                      <a:pt x="51797" y="84029"/>
                    </a:cubicBezTo>
                    <a:cubicBezTo>
                      <a:pt x="148133" y="132046"/>
                      <a:pt x="244469" y="156055"/>
                      <a:pt x="328763" y="156055"/>
                    </a:cubicBezTo>
                    <a:cubicBezTo>
                      <a:pt x="485310" y="156055"/>
                      <a:pt x="593688" y="72025"/>
                      <a:pt x="665941" y="12004"/>
                    </a:cubicBezTo>
                    <a:cubicBezTo>
                      <a:pt x="665941" y="0"/>
                      <a:pt x="665941" y="0"/>
                      <a:pt x="665941"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9049" tIns="103239" rIns="129049" bIns="103239" numCol="1" spcCol="0" rtlCol="0" fromWordArt="0" anchor="t" anchorCtr="0" forceAA="0" compatLnSpc="1">
                <a:prstTxWarp prst="textNoShape">
                  <a:avLst/>
                </a:prstTxWarp>
                <a:noAutofit/>
              </a:bodyPr>
              <a:lstStyle/>
              <a:p>
                <a:pPr marL="0" marR="0" lvl="0" indent="0" algn="ctr" defTabSz="657929" rtl="0" eaLnBrk="1" fontAlgn="base" latinLnBrk="0" hangingPunct="1">
                  <a:lnSpc>
                    <a:spcPct val="90000"/>
                  </a:lnSpc>
                  <a:spcBef>
                    <a:spcPct val="0"/>
                  </a:spcBef>
                  <a:spcAft>
                    <a:spcPct val="0"/>
                  </a:spcAft>
                  <a:buClrTx/>
                  <a:buSzTx/>
                  <a:buFontTx/>
                  <a:buNone/>
                  <a:tabLst/>
                  <a:defRPr/>
                </a:pPr>
                <a:endParaRPr kumimoji="0" lang="en-US" sz="1694"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6" name="Group 5"/>
            <p:cNvGrpSpPr/>
            <p:nvPr/>
          </p:nvGrpSpPr>
          <p:grpSpPr>
            <a:xfrm>
              <a:off x="2831194" y="110524"/>
              <a:ext cx="6567185" cy="6567184"/>
              <a:chOff x="2123395" y="82893"/>
              <a:chExt cx="4925389" cy="4925388"/>
            </a:xfrm>
          </p:grpSpPr>
          <p:sp>
            <p:nvSpPr>
              <p:cNvPr id="25" name="Pie 24"/>
              <p:cNvSpPr/>
              <p:nvPr/>
            </p:nvSpPr>
            <p:spPr>
              <a:xfrm>
                <a:off x="2123395" y="82893"/>
                <a:ext cx="4925389" cy="4925388"/>
              </a:xfrm>
              <a:prstGeom prst="pie">
                <a:avLst>
                  <a:gd name="adj1" fmla="val 9404657"/>
                  <a:gd name="adj2" fmla="val 16139269"/>
                </a:avLst>
              </a:prstGeom>
              <a:solidFill>
                <a:srgbClr val="0072C6"/>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black"/>
                  </a:solidFill>
                  <a:effectLst/>
                  <a:uLnTx/>
                  <a:uFillTx/>
                  <a:latin typeface="Segoe UI"/>
                  <a:ea typeface="+mn-ea"/>
                  <a:cs typeface="+mn-cs"/>
                </a:endParaRPr>
              </a:p>
            </p:txBody>
          </p:sp>
          <p:pic>
            <p:nvPicPr>
              <p:cNvPr id="26" name="Picture 25"/>
              <p:cNvPicPr>
                <a:picLocks noChangeAspect="1"/>
              </p:cNvPicPr>
              <p:nvPr/>
            </p:nvPicPr>
            <p:blipFill rotWithShape="1">
              <a:blip r:embed="rId3" cstate="print">
                <a:extLst>
                  <a:ext uri="{28A0092B-C50C-407E-A947-70E740481C1C}">
                    <a14:useLocalDpi xmlns:a14="http://schemas.microsoft.com/office/drawing/2010/main" val="0"/>
                  </a:ext>
                </a:extLst>
              </a:blip>
              <a:srcRect r="79051"/>
              <a:stretch/>
            </p:blipFill>
            <p:spPr>
              <a:xfrm>
                <a:off x="2658314" y="1321767"/>
                <a:ext cx="797423" cy="716028"/>
              </a:xfrm>
              <a:prstGeom prst="rect">
                <a:avLst/>
              </a:prstGeom>
            </p:spPr>
          </p:pic>
        </p:grpSp>
        <p:grpSp>
          <p:nvGrpSpPr>
            <p:cNvPr id="8" name="Group 7"/>
            <p:cNvGrpSpPr/>
            <p:nvPr/>
          </p:nvGrpSpPr>
          <p:grpSpPr>
            <a:xfrm>
              <a:off x="2793622" y="110525"/>
              <a:ext cx="6567185" cy="6567184"/>
              <a:chOff x="2095216" y="82894"/>
              <a:chExt cx="4925389" cy="4925388"/>
            </a:xfrm>
          </p:grpSpPr>
          <p:sp>
            <p:nvSpPr>
              <p:cNvPr id="27" name="Pie 26"/>
              <p:cNvSpPr/>
              <p:nvPr/>
            </p:nvSpPr>
            <p:spPr>
              <a:xfrm rot="6723956">
                <a:off x="2095217" y="82893"/>
                <a:ext cx="4925388" cy="4925389"/>
              </a:xfrm>
              <a:prstGeom prst="pie">
                <a:avLst>
                  <a:gd name="adj1" fmla="val 9404657"/>
                  <a:gd name="adj2" fmla="val 16139269"/>
                </a:avLst>
              </a:prstGeom>
              <a:solidFill>
                <a:srgbClr val="5B2D90"/>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black"/>
                  </a:solidFill>
                  <a:effectLst/>
                  <a:uLnTx/>
                  <a:uFillTx/>
                  <a:latin typeface="Segoe UI"/>
                  <a:ea typeface="+mn-ea"/>
                  <a:cs typeface="+mn-cs"/>
                </a:endParaRPr>
              </a:p>
            </p:txBody>
          </p:sp>
          <p:sp>
            <p:nvSpPr>
              <p:cNvPr id="28" name="Freeform 41"/>
              <p:cNvSpPr>
                <a:spLocks noChangeAspect="1"/>
              </p:cNvSpPr>
              <p:nvPr/>
            </p:nvSpPr>
            <p:spPr bwMode="black">
              <a:xfrm>
                <a:off x="5521479" y="1250006"/>
                <a:ext cx="691202" cy="716028"/>
              </a:xfrm>
              <a:custGeom>
                <a:avLst/>
                <a:gdLst>
                  <a:gd name="T0" fmla="*/ 539 w 669"/>
                  <a:gd name="T1" fmla="*/ 5 h 693"/>
                  <a:gd name="T2" fmla="*/ 640 w 669"/>
                  <a:gd name="T3" fmla="*/ 55 h 693"/>
                  <a:gd name="T4" fmla="*/ 603 w 669"/>
                  <a:gd name="T5" fmla="*/ 195 h 693"/>
                  <a:gd name="T6" fmla="*/ 490 w 669"/>
                  <a:gd name="T7" fmla="*/ 188 h 693"/>
                  <a:gd name="T8" fmla="*/ 479 w 669"/>
                  <a:gd name="T9" fmla="*/ 176 h 693"/>
                  <a:gd name="T10" fmla="*/ 213 w 669"/>
                  <a:gd name="T11" fmla="*/ 330 h 693"/>
                  <a:gd name="T12" fmla="*/ 218 w 669"/>
                  <a:gd name="T13" fmla="*/ 345 h 693"/>
                  <a:gd name="T14" fmla="*/ 218 w 669"/>
                  <a:gd name="T15" fmla="*/ 375 h 693"/>
                  <a:gd name="T16" fmla="*/ 209 w 669"/>
                  <a:gd name="T17" fmla="*/ 402 h 693"/>
                  <a:gd name="T18" fmla="*/ 369 w 669"/>
                  <a:gd name="T19" fmla="*/ 503 h 693"/>
                  <a:gd name="T20" fmla="*/ 373 w 669"/>
                  <a:gd name="T21" fmla="*/ 498 h 693"/>
                  <a:gd name="T22" fmla="*/ 456 w 669"/>
                  <a:gd name="T23" fmla="*/ 475 h 693"/>
                  <a:gd name="T24" fmla="*/ 494 w 669"/>
                  <a:gd name="T25" fmla="*/ 489 h 693"/>
                  <a:gd name="T26" fmla="*/ 527 w 669"/>
                  <a:gd name="T27" fmla="*/ 630 h 693"/>
                  <a:gd name="T28" fmla="*/ 386 w 669"/>
                  <a:gd name="T29" fmla="*/ 663 h 693"/>
                  <a:gd name="T30" fmla="*/ 339 w 669"/>
                  <a:gd name="T31" fmla="*/ 560 h 693"/>
                  <a:gd name="T32" fmla="*/ 345 w 669"/>
                  <a:gd name="T33" fmla="*/ 544 h 693"/>
                  <a:gd name="T34" fmla="*/ 177 w 669"/>
                  <a:gd name="T35" fmla="*/ 439 h 693"/>
                  <a:gd name="T36" fmla="*/ 168 w 669"/>
                  <a:gd name="T37" fmla="*/ 446 h 693"/>
                  <a:gd name="T38" fmla="*/ 28 w 669"/>
                  <a:gd name="T39" fmla="*/ 409 h 693"/>
                  <a:gd name="T40" fmla="*/ 65 w 669"/>
                  <a:gd name="T41" fmla="*/ 269 h 693"/>
                  <a:gd name="T42" fmla="*/ 178 w 669"/>
                  <a:gd name="T43" fmla="*/ 276 h 693"/>
                  <a:gd name="T44" fmla="*/ 189 w 669"/>
                  <a:gd name="T45" fmla="*/ 288 h 693"/>
                  <a:gd name="T46" fmla="*/ 455 w 669"/>
                  <a:gd name="T47" fmla="*/ 134 h 693"/>
                  <a:gd name="T48" fmla="*/ 450 w 669"/>
                  <a:gd name="T49" fmla="*/ 119 h 693"/>
                  <a:gd name="T50" fmla="*/ 501 w 669"/>
                  <a:gd name="T51" fmla="*/ 18 h 693"/>
                  <a:gd name="T52" fmla="*/ 539 w 669"/>
                  <a:gd name="T53" fmla="*/ 5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9" h="693">
                    <a:moveTo>
                      <a:pt x="539" y="5"/>
                    </a:moveTo>
                    <a:cubicBezTo>
                      <a:pt x="579" y="0"/>
                      <a:pt x="619" y="19"/>
                      <a:pt x="640" y="55"/>
                    </a:cubicBezTo>
                    <a:cubicBezTo>
                      <a:pt x="669" y="104"/>
                      <a:pt x="652" y="167"/>
                      <a:pt x="603" y="195"/>
                    </a:cubicBezTo>
                    <a:cubicBezTo>
                      <a:pt x="566" y="216"/>
                      <a:pt x="522" y="212"/>
                      <a:pt x="490" y="188"/>
                    </a:cubicBezTo>
                    <a:cubicBezTo>
                      <a:pt x="479" y="176"/>
                      <a:pt x="479" y="176"/>
                      <a:pt x="479" y="176"/>
                    </a:cubicBezTo>
                    <a:cubicBezTo>
                      <a:pt x="213" y="330"/>
                      <a:pt x="213" y="330"/>
                      <a:pt x="213" y="330"/>
                    </a:cubicBezTo>
                    <a:cubicBezTo>
                      <a:pt x="218" y="345"/>
                      <a:pt x="218" y="345"/>
                      <a:pt x="218" y="345"/>
                    </a:cubicBezTo>
                    <a:cubicBezTo>
                      <a:pt x="219" y="355"/>
                      <a:pt x="219" y="365"/>
                      <a:pt x="218" y="375"/>
                    </a:cubicBezTo>
                    <a:cubicBezTo>
                      <a:pt x="209" y="402"/>
                      <a:pt x="209" y="402"/>
                      <a:pt x="209" y="402"/>
                    </a:cubicBezTo>
                    <a:cubicBezTo>
                      <a:pt x="369" y="503"/>
                      <a:pt x="369" y="503"/>
                      <a:pt x="369" y="503"/>
                    </a:cubicBezTo>
                    <a:cubicBezTo>
                      <a:pt x="373" y="498"/>
                      <a:pt x="373" y="498"/>
                      <a:pt x="373" y="498"/>
                    </a:cubicBezTo>
                    <a:cubicBezTo>
                      <a:pt x="396" y="479"/>
                      <a:pt x="427" y="470"/>
                      <a:pt x="456" y="475"/>
                    </a:cubicBezTo>
                    <a:cubicBezTo>
                      <a:pt x="470" y="477"/>
                      <a:pt x="482" y="482"/>
                      <a:pt x="494" y="489"/>
                    </a:cubicBezTo>
                    <a:cubicBezTo>
                      <a:pt x="542" y="519"/>
                      <a:pt x="557" y="583"/>
                      <a:pt x="527" y="630"/>
                    </a:cubicBezTo>
                    <a:cubicBezTo>
                      <a:pt x="497" y="678"/>
                      <a:pt x="433" y="693"/>
                      <a:pt x="386" y="663"/>
                    </a:cubicBezTo>
                    <a:cubicBezTo>
                      <a:pt x="350" y="640"/>
                      <a:pt x="333" y="599"/>
                      <a:pt x="339" y="560"/>
                    </a:cubicBezTo>
                    <a:cubicBezTo>
                      <a:pt x="345" y="544"/>
                      <a:pt x="345" y="544"/>
                      <a:pt x="345" y="544"/>
                    </a:cubicBezTo>
                    <a:cubicBezTo>
                      <a:pt x="177" y="439"/>
                      <a:pt x="177" y="439"/>
                      <a:pt x="177" y="439"/>
                    </a:cubicBezTo>
                    <a:cubicBezTo>
                      <a:pt x="168" y="446"/>
                      <a:pt x="168" y="446"/>
                      <a:pt x="168" y="446"/>
                    </a:cubicBezTo>
                    <a:cubicBezTo>
                      <a:pt x="119" y="475"/>
                      <a:pt x="56" y="458"/>
                      <a:pt x="28" y="409"/>
                    </a:cubicBezTo>
                    <a:cubicBezTo>
                      <a:pt x="0" y="360"/>
                      <a:pt x="16" y="297"/>
                      <a:pt x="65" y="269"/>
                    </a:cubicBezTo>
                    <a:cubicBezTo>
                      <a:pt x="102" y="248"/>
                      <a:pt x="147" y="252"/>
                      <a:pt x="178" y="276"/>
                    </a:cubicBezTo>
                    <a:cubicBezTo>
                      <a:pt x="189" y="288"/>
                      <a:pt x="189" y="288"/>
                      <a:pt x="189" y="288"/>
                    </a:cubicBezTo>
                    <a:cubicBezTo>
                      <a:pt x="455" y="134"/>
                      <a:pt x="455" y="134"/>
                      <a:pt x="455" y="134"/>
                    </a:cubicBezTo>
                    <a:cubicBezTo>
                      <a:pt x="450" y="119"/>
                      <a:pt x="450" y="119"/>
                      <a:pt x="450" y="119"/>
                    </a:cubicBezTo>
                    <a:cubicBezTo>
                      <a:pt x="445" y="80"/>
                      <a:pt x="464" y="39"/>
                      <a:pt x="501" y="18"/>
                    </a:cubicBezTo>
                    <a:cubicBezTo>
                      <a:pt x="513" y="11"/>
                      <a:pt x="526" y="6"/>
                      <a:pt x="539" y="5"/>
                    </a:cubicBezTo>
                    <a:close/>
                  </a:path>
                </a:pathLst>
              </a:custGeom>
              <a:solidFill>
                <a:schemeClr val="bg1"/>
              </a:solidFill>
              <a:ln>
                <a:noFill/>
              </a:ln>
            </p:spPr>
            <p:txBody>
              <a:bodyPr vert="horz" wrap="square" lIns="124330" tIns="62165" rIns="124330" bIns="62165" numCol="1" anchor="t" anchorCtr="0" compatLnSpc="1">
                <a:prstTxWarp prst="textNoShape">
                  <a:avLst/>
                </a:prstTxWarp>
              </a:bodyPr>
              <a:lstStyle/>
              <a:p>
                <a:pPr marL="0" marR="0" lvl="0" indent="0" algn="l"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4" name="Group 3"/>
            <p:cNvGrpSpPr/>
            <p:nvPr/>
          </p:nvGrpSpPr>
          <p:grpSpPr>
            <a:xfrm>
              <a:off x="4660452" y="2019665"/>
              <a:ext cx="2833528" cy="2816136"/>
              <a:chOff x="1760282" y="1940234"/>
              <a:chExt cx="1736901" cy="1726240"/>
            </a:xfrm>
          </p:grpSpPr>
          <p:sp>
            <p:nvSpPr>
              <p:cNvPr id="7" name="Oval 6"/>
              <p:cNvSpPr/>
              <p:nvPr/>
            </p:nvSpPr>
            <p:spPr>
              <a:xfrm>
                <a:off x="1760282" y="1940234"/>
                <a:ext cx="1736901" cy="172624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sp>
            <p:nvSpPr>
              <p:cNvPr id="12" name="TextBox 11"/>
              <p:cNvSpPr txBox="1"/>
              <p:nvPr/>
            </p:nvSpPr>
            <p:spPr>
              <a:xfrm>
                <a:off x="1848179" y="2636825"/>
                <a:ext cx="1561104" cy="332585"/>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1900" b="0" i="0" u="none" strike="noStrike" kern="0" cap="none" spc="0" normalizeH="0" baseline="0" noProof="0" dirty="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Windows</a:t>
                </a:r>
                <a:r>
                  <a:rPr kumimoji="0" lang="en-US" sz="2200" b="0" i="0" u="none" strike="noStrike" kern="0" cap="none" spc="0" normalizeH="0" baseline="0" noProof="0" dirty="0">
                    <a:ln>
                      <a:noFill/>
                    </a:ln>
                    <a:solidFill>
                      <a:srgbClr val="E7E6E6">
                        <a:lumMod val="50000"/>
                      </a:srgbClr>
                    </a:solidFill>
                    <a:effectLst/>
                    <a:uLnTx/>
                    <a:uFillTx/>
                    <a:latin typeface="Segoe UI Semibold" panose="020B0702040204020203" pitchFamily="34" charset="0"/>
                    <a:ea typeface="+mn-ea"/>
                    <a:cs typeface="Segoe UI Semibold" panose="020B0702040204020203" pitchFamily="34" charset="0"/>
                  </a:rPr>
                  <a:t> 10 IoT</a:t>
                </a:r>
              </a:p>
            </p:txBody>
          </p:sp>
        </p:grpSp>
        <p:sp>
          <p:nvSpPr>
            <p:cNvPr id="30" name="TextBox 29"/>
            <p:cNvSpPr txBox="1"/>
            <p:nvPr/>
          </p:nvSpPr>
          <p:spPr>
            <a:xfrm>
              <a:off x="-810547" y="769314"/>
              <a:ext cx="4562172" cy="1223044"/>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0072C6"/>
                  </a:solidFill>
                  <a:effectLst/>
                  <a:uLnTx/>
                  <a:uFillTx/>
                  <a:latin typeface="Segoe UI" panose="020B0502040204020203" pitchFamily="34" charset="0"/>
                  <a:ea typeface="+mn-ea"/>
                  <a:cs typeface="Segoe UI" panose="020B0502040204020203" pitchFamily="34" charset="0"/>
                </a:rPr>
                <a:t>Universal Windows Platform</a:t>
              </a:r>
            </a:p>
          </p:txBody>
        </p:sp>
        <p:sp>
          <p:nvSpPr>
            <p:cNvPr id="31" name="TextBox 30"/>
            <p:cNvSpPr txBox="1"/>
            <p:nvPr/>
          </p:nvSpPr>
          <p:spPr>
            <a:xfrm>
              <a:off x="7951772" y="1093719"/>
              <a:ext cx="4562171" cy="682888"/>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5B2D90"/>
                  </a:solidFill>
                  <a:effectLst/>
                  <a:uLnTx/>
                  <a:uFillTx/>
                  <a:latin typeface="Segoe UI" panose="020B0502040204020203" pitchFamily="34" charset="0"/>
                  <a:ea typeface="+mn-ea"/>
                  <a:cs typeface="Segoe UI" panose="020B0502040204020203" pitchFamily="34" charset="0"/>
                </a:rPr>
                <a:t>Connected</a:t>
              </a:r>
            </a:p>
          </p:txBody>
        </p:sp>
        <p:sp>
          <p:nvSpPr>
            <p:cNvPr id="32" name="TextBox 31"/>
            <p:cNvSpPr txBox="1"/>
            <p:nvPr/>
          </p:nvSpPr>
          <p:spPr>
            <a:xfrm>
              <a:off x="7148364" y="5620504"/>
              <a:ext cx="4562171" cy="682888"/>
            </a:xfrm>
            <a:prstGeom prst="rect">
              <a:avLst/>
            </a:prstGeom>
            <a:noFill/>
          </p:spPr>
          <p:txBody>
            <a:bodyPr wrap="square" rtlCol="0">
              <a:spAutoFit/>
            </a:bodyPr>
            <a:lstStyle/>
            <a:p>
              <a:pPr marL="0" marR="0" lvl="0" indent="0" algn="ctr" defTabSz="932394" rtl="0" eaLnBrk="1" fontAlgn="auto" latinLnBrk="0" hangingPunct="1">
                <a:lnSpc>
                  <a:spcPct val="100000"/>
                </a:lnSpc>
                <a:spcBef>
                  <a:spcPts val="0"/>
                </a:spcBef>
                <a:spcAft>
                  <a:spcPts val="0"/>
                </a:spcAft>
                <a:buClrTx/>
                <a:buSzTx/>
                <a:buFontTx/>
                <a:buNone/>
                <a:tabLst/>
                <a:defRPr/>
              </a:pPr>
              <a:r>
                <a:rPr kumimoji="0" lang="en-US" sz="2856" b="0" i="0" u="none" strike="noStrike" kern="0" cap="none" spc="0" normalizeH="0" baseline="0" noProof="0" dirty="0">
                  <a:ln>
                    <a:noFill/>
                  </a:ln>
                  <a:solidFill>
                    <a:srgbClr val="DC3C00"/>
                  </a:solidFill>
                  <a:effectLst/>
                  <a:uLnTx/>
                  <a:uFillTx/>
                  <a:latin typeface="Segoe UI" panose="020B0502040204020203" pitchFamily="34" charset="0"/>
                  <a:ea typeface="+mn-ea"/>
                  <a:cs typeface="Segoe UI" panose="020B0502040204020203" pitchFamily="34" charset="0"/>
                </a:rPr>
                <a:t>Secure</a:t>
              </a:r>
            </a:p>
          </p:txBody>
        </p:sp>
      </p:grpSp>
      <p:sp>
        <p:nvSpPr>
          <p:cNvPr id="21" name="Rectangle 20"/>
          <p:cNvSpPr/>
          <p:nvPr/>
        </p:nvSpPr>
        <p:spPr bwMode="auto">
          <a:xfrm>
            <a:off x="285750" y="950169"/>
            <a:ext cx="9289282" cy="572464"/>
          </a:xfrm>
          <a:prstGeom prst="rect">
            <a:avLst/>
          </a:prstGeom>
        </p:spPr>
        <p:txBody>
          <a:bodyPr vert="horz" wrap="square" lIns="146304" tIns="91440" rIns="146304" bIns="91440" rtlCol="0">
            <a:spAutoFit/>
          </a:body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defRPr/>
            </a:pPr>
            <a:r>
              <a:rPr kumimoji="0" lang="en-US" sz="2800" b="0" i="0" u="none" strike="noStrike" kern="1200" cap="none" spc="0" normalizeH="0" baseline="0" noProof="0" dirty="0">
                <a:ln>
                  <a:noFill/>
                </a:ln>
                <a:solidFill>
                  <a:srgbClr val="0078D7"/>
                </a:solidFill>
                <a:effectLst/>
                <a:uLnTx/>
                <a:uFillTx/>
                <a:latin typeface="Segoe UI Light"/>
                <a:ea typeface="+mn-ea"/>
                <a:cs typeface="+mn-cs"/>
              </a:rPr>
              <a:t>Powering the Next Generation of Intelligent Devices</a:t>
            </a:r>
          </a:p>
        </p:txBody>
      </p:sp>
      <p:sp>
        <p:nvSpPr>
          <p:cNvPr id="13" name="Title 12"/>
          <p:cNvSpPr>
            <a:spLocks noGrp="1"/>
          </p:cNvSpPr>
          <p:nvPr>
            <p:ph type="title"/>
          </p:nvPr>
        </p:nvSpPr>
        <p:spPr>
          <a:xfrm>
            <a:off x="285750" y="279857"/>
            <a:ext cx="11190287" cy="733575"/>
          </a:xfrm>
        </p:spPr>
        <p:txBody>
          <a:bodyPr vert="horz" wrap="square" lIns="146304" tIns="91440" rIns="146304" bIns="91440" rtlCol="0" anchor="t">
            <a:noAutofit/>
          </a:bodyPr>
          <a:lstStyle/>
          <a:p>
            <a:r>
              <a:rPr lang="en-US" sz="4800" dirty="0">
                <a:gradFill>
                  <a:gsLst>
                    <a:gs pos="1250">
                      <a:schemeClr val="tx1"/>
                    </a:gs>
                    <a:gs pos="100000">
                      <a:schemeClr val="tx1"/>
                    </a:gs>
                  </a:gsLst>
                  <a:lin ang="5400000" scaled="0"/>
                </a:gradFill>
                <a:latin typeface="+mj-lt"/>
              </a:rPr>
              <a:t>Windows 10 IoT</a:t>
            </a:r>
          </a:p>
        </p:txBody>
      </p:sp>
    </p:spTree>
    <p:extLst>
      <p:ext uri="{BB962C8B-B14F-4D97-AF65-F5344CB8AC3E}">
        <p14:creationId xmlns:p14="http://schemas.microsoft.com/office/powerpoint/2010/main" val="34759282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5535966" y="187143"/>
            <a:ext cx="7113277" cy="1508259"/>
            <a:chOff x="-1" y="836369"/>
            <a:chExt cx="5231567" cy="1109272"/>
          </a:xfrm>
        </p:grpSpPr>
        <p:grpSp>
          <p:nvGrpSpPr>
            <p:cNvPr id="43" name="Group 42"/>
            <p:cNvGrpSpPr/>
            <p:nvPr/>
          </p:nvGrpSpPr>
          <p:grpSpPr>
            <a:xfrm>
              <a:off x="-1" y="836369"/>
              <a:ext cx="5231567" cy="1109272"/>
              <a:chOff x="0" y="4212230"/>
              <a:chExt cx="4721902" cy="1109272"/>
            </a:xfrm>
          </p:grpSpPr>
          <p:grpSp>
            <p:nvGrpSpPr>
              <p:cNvPr id="45" name="Group 44"/>
              <p:cNvGrpSpPr/>
              <p:nvPr/>
            </p:nvGrpSpPr>
            <p:grpSpPr>
              <a:xfrm>
                <a:off x="2" y="4212230"/>
                <a:ext cx="4721900" cy="1109272"/>
                <a:chOff x="7497" y="3297836"/>
                <a:chExt cx="4721900" cy="1109272"/>
              </a:xfrm>
            </p:grpSpPr>
            <p:sp>
              <p:nvSpPr>
                <p:cNvPr id="47" name="Rectangle 46"/>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8" name="Chevron 47"/>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46" name="Rectangle 45"/>
              <p:cNvSpPr/>
              <p:nvPr/>
            </p:nvSpPr>
            <p:spPr>
              <a:xfrm>
                <a:off x="0" y="4212230"/>
                <a:ext cx="247338" cy="1109272"/>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44" name="TextBox 43"/>
            <p:cNvSpPr txBox="1"/>
            <p:nvPr/>
          </p:nvSpPr>
          <p:spPr>
            <a:xfrm>
              <a:off x="276459" y="1129395"/>
              <a:ext cx="4897265" cy="498650"/>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0072C6"/>
                  </a:solidFill>
                  <a:effectLst/>
                  <a:uLnTx/>
                  <a:uFillTx/>
                  <a:latin typeface="Segoe UI"/>
                  <a:ea typeface="+mn-ea"/>
                  <a:cs typeface="Segoe UI" panose="020B0502040204020203" pitchFamily="34" charset="0"/>
                </a:rPr>
                <a:t>UWP apps</a:t>
              </a:r>
            </a:p>
          </p:txBody>
        </p:sp>
      </p:grpSp>
      <p:grpSp>
        <p:nvGrpSpPr>
          <p:cNvPr id="24" name="Group 23"/>
          <p:cNvGrpSpPr/>
          <p:nvPr/>
        </p:nvGrpSpPr>
        <p:grpSpPr>
          <a:xfrm>
            <a:off x="5503895" y="2034995"/>
            <a:ext cx="7113277" cy="1508260"/>
            <a:chOff x="0" y="3275345"/>
            <a:chExt cx="4721902" cy="1109272"/>
          </a:xfrm>
        </p:grpSpPr>
        <p:grpSp>
          <p:nvGrpSpPr>
            <p:cNvPr id="25" name="Group 24"/>
            <p:cNvGrpSpPr/>
            <p:nvPr/>
          </p:nvGrpSpPr>
          <p:grpSpPr>
            <a:xfrm>
              <a:off x="0" y="3275345"/>
              <a:ext cx="4721902" cy="1109272"/>
              <a:chOff x="0" y="4212230"/>
              <a:chExt cx="4721902" cy="1109272"/>
            </a:xfrm>
          </p:grpSpPr>
          <p:grpSp>
            <p:nvGrpSpPr>
              <p:cNvPr id="27" name="Group 26"/>
              <p:cNvGrpSpPr/>
              <p:nvPr/>
            </p:nvGrpSpPr>
            <p:grpSpPr>
              <a:xfrm>
                <a:off x="2" y="4212230"/>
                <a:ext cx="4721900" cy="1109272"/>
                <a:chOff x="7497" y="3297836"/>
                <a:chExt cx="4721900" cy="1109272"/>
              </a:xfrm>
            </p:grpSpPr>
            <p:sp>
              <p:nvSpPr>
                <p:cNvPr id="29" name="Rectangle 28"/>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33" name="Chevron 32"/>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28" name="Rectangle 27"/>
              <p:cNvSpPr/>
              <p:nvPr/>
            </p:nvSpPr>
            <p:spPr>
              <a:xfrm>
                <a:off x="0" y="4212230"/>
                <a:ext cx="247338" cy="1109272"/>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26" name="TextBox 25"/>
            <p:cNvSpPr txBox="1"/>
            <p:nvPr/>
          </p:nvSpPr>
          <p:spPr>
            <a:xfrm>
              <a:off x="247849" y="3577418"/>
              <a:ext cx="4420168" cy="498650"/>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0072C6"/>
                  </a:solidFill>
                  <a:effectLst/>
                  <a:uLnTx/>
                  <a:uFillTx/>
                  <a:latin typeface="Segoe UI"/>
                  <a:ea typeface="+mn-ea"/>
                  <a:cs typeface="Segoe UI" panose="020B0502040204020203" pitchFamily="34" charset="0"/>
                </a:rPr>
                <a:t>Natural &amp; rich user experience</a:t>
              </a:r>
            </a:p>
          </p:txBody>
        </p:sp>
      </p:grpSp>
      <p:grpSp>
        <p:nvGrpSpPr>
          <p:cNvPr id="35" name="Group 34"/>
          <p:cNvGrpSpPr/>
          <p:nvPr/>
        </p:nvGrpSpPr>
        <p:grpSpPr>
          <a:xfrm>
            <a:off x="5535966" y="3882851"/>
            <a:ext cx="7113277" cy="1508260"/>
            <a:chOff x="0" y="3275345"/>
            <a:chExt cx="4721902" cy="1109272"/>
          </a:xfrm>
        </p:grpSpPr>
        <p:grpSp>
          <p:nvGrpSpPr>
            <p:cNvPr id="36" name="Group 35"/>
            <p:cNvGrpSpPr/>
            <p:nvPr/>
          </p:nvGrpSpPr>
          <p:grpSpPr>
            <a:xfrm>
              <a:off x="0" y="3275345"/>
              <a:ext cx="4721902" cy="1109272"/>
              <a:chOff x="0" y="4212230"/>
              <a:chExt cx="4721902" cy="1109272"/>
            </a:xfrm>
          </p:grpSpPr>
          <p:grpSp>
            <p:nvGrpSpPr>
              <p:cNvPr id="38" name="Group 37"/>
              <p:cNvGrpSpPr/>
              <p:nvPr/>
            </p:nvGrpSpPr>
            <p:grpSpPr>
              <a:xfrm>
                <a:off x="2" y="4212230"/>
                <a:ext cx="4721900" cy="1109272"/>
                <a:chOff x="7497" y="3297836"/>
                <a:chExt cx="4721900" cy="1109272"/>
              </a:xfrm>
            </p:grpSpPr>
            <p:sp>
              <p:nvSpPr>
                <p:cNvPr id="40" name="Rectangle 39"/>
                <p:cNvSpPr/>
                <p:nvPr/>
              </p:nvSpPr>
              <p:spPr>
                <a:xfrm>
                  <a:off x="7497" y="3297836"/>
                  <a:ext cx="4579493" cy="110927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endParaRPr kumimoji="0" lang="en-US" sz="2719" b="0" i="0" u="none" strike="noStrike" kern="0" cap="none" spc="0" normalizeH="0" baseline="0" noProof="0" dirty="0" err="1">
                    <a:ln>
                      <a:noFill/>
                    </a:ln>
                    <a:solidFill>
                      <a:prstClr val="white"/>
                    </a:solidFill>
                    <a:effectLst/>
                    <a:uLnTx/>
                    <a:uFillTx/>
                    <a:latin typeface="Segoe UI"/>
                    <a:ea typeface="+mn-ea"/>
                    <a:cs typeface="+mn-cs"/>
                  </a:endParaRPr>
                </a:p>
              </p:txBody>
            </p:sp>
            <p:sp>
              <p:nvSpPr>
                <p:cNvPr id="41" name="Chevron 40"/>
                <p:cNvSpPr/>
                <p:nvPr/>
              </p:nvSpPr>
              <p:spPr>
                <a:xfrm>
                  <a:off x="4437089" y="3297836"/>
                  <a:ext cx="292308" cy="1109272"/>
                </a:xfrm>
                <a:prstGeom prst="chevron">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srgbClr val="737373"/>
                    </a:solidFill>
                    <a:effectLst/>
                    <a:uLnTx/>
                    <a:uFillTx/>
                    <a:latin typeface="Segoe UI"/>
                    <a:ea typeface="+mn-ea"/>
                    <a:cs typeface="+mn-cs"/>
                  </a:endParaRPr>
                </a:p>
              </p:txBody>
            </p:sp>
          </p:grpSp>
          <p:sp>
            <p:nvSpPr>
              <p:cNvPr id="39" name="Rectangle 38"/>
              <p:cNvSpPr/>
              <p:nvPr/>
            </p:nvSpPr>
            <p:spPr>
              <a:xfrm>
                <a:off x="0" y="4212230"/>
                <a:ext cx="247338" cy="1109272"/>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a:ln>
                    <a:noFill/>
                  </a:ln>
                  <a:solidFill>
                    <a:prstClr val="white"/>
                  </a:solidFill>
                  <a:effectLst/>
                  <a:uLnTx/>
                  <a:uFillTx/>
                  <a:latin typeface="Segoe UI"/>
                  <a:ea typeface="+mn-ea"/>
                  <a:cs typeface="+mn-cs"/>
                </a:endParaRPr>
              </a:p>
            </p:txBody>
          </p:sp>
        </p:grpSp>
        <p:sp>
          <p:nvSpPr>
            <p:cNvPr id="37" name="TextBox 36"/>
            <p:cNvSpPr txBox="1"/>
            <p:nvPr/>
          </p:nvSpPr>
          <p:spPr>
            <a:xfrm>
              <a:off x="247849" y="3352745"/>
              <a:ext cx="4420168" cy="948048"/>
            </a:xfrm>
            <a:prstGeom prst="rect">
              <a:avLst/>
            </a:prstGeom>
            <a:noFill/>
          </p:spPr>
          <p:txBody>
            <a:bodyPr wrap="square" rtlCol="0">
              <a:spAutoFit/>
            </a:bodyPr>
            <a:lstStyle/>
            <a:p>
              <a:pPr marL="0" marR="0" lvl="0" indent="0" algn="l" defTabSz="932394" rtl="0" eaLnBrk="1" fontAlgn="auto" latinLnBrk="0" hangingPunct="1">
                <a:lnSpc>
                  <a:spcPct val="100000"/>
                </a:lnSpc>
                <a:spcBef>
                  <a:spcPts val="0"/>
                </a:spcBef>
                <a:spcAft>
                  <a:spcPts val="0"/>
                </a:spcAft>
                <a:buClrTx/>
                <a:buSzTx/>
                <a:buFontTx/>
                <a:buNone/>
                <a:tabLst/>
                <a:defRPr/>
              </a:pPr>
              <a:r>
                <a:rPr kumimoji="0" lang="en-US" sz="3806" b="0" i="0" u="none" strike="noStrike" kern="0" cap="none" spc="0" normalizeH="0" baseline="0" noProof="0" dirty="0">
                  <a:ln>
                    <a:noFill/>
                  </a:ln>
                  <a:solidFill>
                    <a:srgbClr val="0072C6"/>
                  </a:solidFill>
                  <a:effectLst/>
                  <a:uLnTx/>
                  <a:uFillTx/>
                  <a:latin typeface="Segoe UI"/>
                  <a:ea typeface="+mn-ea"/>
                  <a:cs typeface="Segoe UI" panose="020B0502040204020203" pitchFamily="34" charset="0"/>
                </a:rPr>
                <a:t>One management &amp; servicing approach</a:t>
              </a:r>
            </a:p>
          </p:txBody>
        </p:sp>
      </p:grpSp>
      <p:grpSp>
        <p:nvGrpSpPr>
          <p:cNvPr id="30" name="Group 29"/>
          <p:cNvGrpSpPr/>
          <p:nvPr/>
        </p:nvGrpSpPr>
        <p:grpSpPr>
          <a:xfrm>
            <a:off x="1765" y="991"/>
            <a:ext cx="5684586" cy="6993038"/>
            <a:chOff x="5073788" y="0"/>
            <a:chExt cx="4180815" cy="5143136"/>
          </a:xfrm>
        </p:grpSpPr>
        <p:sp>
          <p:nvSpPr>
            <p:cNvPr id="31" name="Rectangle 30"/>
            <p:cNvSpPr/>
            <p:nvPr/>
          </p:nvSpPr>
          <p:spPr>
            <a:xfrm>
              <a:off x="5073788" y="0"/>
              <a:ext cx="4070212" cy="5143136"/>
            </a:xfrm>
            <a:prstGeom prst="rect">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394" rtl="0" eaLnBrk="1" fontAlgn="auto" latinLnBrk="0" hangingPunct="1">
                <a:lnSpc>
                  <a:spcPct val="100000"/>
                </a:lnSpc>
                <a:spcBef>
                  <a:spcPts val="0"/>
                </a:spcBef>
                <a:spcAft>
                  <a:spcPts val="0"/>
                </a:spcAft>
                <a:buClrTx/>
                <a:buSzTx/>
                <a:buFontTx/>
                <a:buNone/>
                <a:tabLst/>
                <a:defRPr/>
              </a:pPr>
              <a:endParaRPr kumimoji="0" lang="en-US" sz="1903" b="0" i="0" u="none" strike="noStrike" kern="0" cap="none" spc="0" normalizeH="0" baseline="0" noProof="0" dirty="0">
                <a:ln>
                  <a:noFill/>
                </a:ln>
                <a:solidFill>
                  <a:prstClr val="white"/>
                </a:solidFill>
                <a:effectLst/>
                <a:uLnTx/>
                <a:uFillTx/>
                <a:latin typeface="Segoe UI"/>
                <a:ea typeface="+mn-ea"/>
                <a:cs typeface="+mn-cs"/>
              </a:endParaRPr>
            </a:p>
          </p:txBody>
        </p:sp>
        <p:pic>
          <p:nvPicPr>
            <p:cNvPr id="32" name="Picture 31"/>
            <p:cNvPicPr preferRelativeResize="0">
              <a:picLocks noChangeAspect="1"/>
            </p:cNvPicPr>
            <p:nvPr/>
          </p:nvPicPr>
          <p:blipFill rotWithShape="1">
            <a:blip r:embed="rId3" cstate="print">
              <a:extLst>
                <a:ext uri="{28A0092B-C50C-407E-A947-70E740481C1C}">
                  <a14:useLocalDpi xmlns:a14="http://schemas.microsoft.com/office/drawing/2010/main" val="0"/>
                </a:ext>
              </a:extLst>
            </a:blip>
            <a:srcRect r="79051"/>
            <a:stretch/>
          </p:blipFill>
          <p:spPr>
            <a:xfrm>
              <a:off x="6787622" y="2325027"/>
              <a:ext cx="898494" cy="806783"/>
            </a:xfrm>
            <a:prstGeom prst="rect">
              <a:avLst/>
            </a:prstGeom>
          </p:spPr>
        </p:pic>
        <p:sp>
          <p:nvSpPr>
            <p:cNvPr id="34" name="TextBox 33"/>
            <p:cNvSpPr txBox="1">
              <a:spLocks noChangeAspect="1"/>
            </p:cNvSpPr>
            <p:nvPr/>
          </p:nvSpPr>
          <p:spPr>
            <a:xfrm>
              <a:off x="5120962" y="778027"/>
              <a:ext cx="4133641" cy="1599042"/>
            </a:xfrm>
            <a:prstGeom prst="rect">
              <a:avLst/>
            </a:prstGeom>
            <a:noFill/>
          </p:spPr>
          <p:txBody>
            <a:bodyPr wrap="square" lIns="186494" tIns="149196" rIns="186494" bIns="149196" rtlCol="0">
              <a:spAutoFit/>
            </a:bodyPr>
            <a:lstStyle/>
            <a:p>
              <a:pPr marL="0" marR="0" lvl="0" indent="0" algn="ctr" defTabSz="932394" rtl="0" eaLnBrk="1" fontAlgn="auto" latinLnBrk="0" hangingPunct="1">
                <a:lnSpc>
                  <a:spcPct val="90000"/>
                </a:lnSpc>
                <a:spcBef>
                  <a:spcPts val="816"/>
                </a:spcBef>
                <a:spcAft>
                  <a:spcPts val="0"/>
                </a:spcAft>
                <a:buClrTx/>
                <a:buSzTx/>
                <a:buFontTx/>
                <a:buNone/>
                <a:tabLst/>
                <a:defRPr/>
              </a:pPr>
              <a:r>
                <a:rPr kumimoji="0" lang="en-US" sz="4351" b="0" i="0" u="none" strike="noStrike" kern="0" cap="none" spc="-52"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Universal Windows Platform</a:t>
              </a:r>
            </a:p>
            <a:p>
              <a:pPr marL="0" marR="0" lvl="0" indent="0" algn="l" defTabSz="932394" rtl="0" eaLnBrk="1" fontAlgn="auto" latinLnBrk="0" hangingPunct="1">
                <a:lnSpc>
                  <a:spcPct val="90000"/>
                </a:lnSpc>
                <a:spcBef>
                  <a:spcPts val="816"/>
                </a:spcBef>
                <a:spcAft>
                  <a:spcPts val="0"/>
                </a:spcAft>
                <a:buClrTx/>
                <a:buSzTx/>
                <a:buFontTx/>
                <a:buNone/>
                <a:tabLst/>
                <a:defRPr/>
              </a:pPr>
              <a:endParaRPr kumimoji="0" lang="en-US" sz="4080" b="0" i="0" u="none" strike="noStrike" kern="0" cap="none" spc="0" normalizeH="0" baseline="0" noProof="0" dirty="0" err="1">
                <a:ln>
                  <a:noFill/>
                </a:ln>
                <a:solidFill>
                  <a:srgbClr val="737373"/>
                </a:solidFill>
                <a:effectLst/>
                <a:uLnTx/>
                <a:uFillTx/>
                <a:latin typeface="Segoe UI"/>
                <a:ea typeface="+mn-ea"/>
                <a:cs typeface="+mn-cs"/>
              </a:endParaRPr>
            </a:p>
          </p:txBody>
        </p:sp>
      </p:grpSp>
      <p:sp>
        <p:nvSpPr>
          <p:cNvPr id="3" name="Rectangle 2"/>
          <p:cNvSpPr/>
          <p:nvPr/>
        </p:nvSpPr>
        <p:spPr bwMode="auto">
          <a:xfrm>
            <a:off x="-1" y="5676525"/>
            <a:ext cx="12436475" cy="1318000"/>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p:nvGrpSpPr>
        <p:grpSpPr>
          <a:xfrm>
            <a:off x="708716" y="5807366"/>
            <a:ext cx="10335559" cy="1042696"/>
            <a:chOff x="10686575" y="4606864"/>
            <a:chExt cx="10337025" cy="1042844"/>
          </a:xfrm>
        </p:grpSpPr>
        <p:sp>
          <p:nvSpPr>
            <p:cNvPr id="49" name="Rounded Rectangle 89"/>
            <p:cNvSpPr>
              <a:spLocks noChangeAspect="1"/>
            </p:cNvSpPr>
            <p:nvPr/>
          </p:nvSpPr>
          <p:spPr bwMode="auto">
            <a:xfrm rot="16200000">
              <a:off x="16084443" y="4528042"/>
              <a:ext cx="875588" cy="1242019"/>
            </a:xfrm>
            <a:custGeom>
              <a:avLst/>
              <a:gdLst/>
              <a:ahLst/>
              <a:cxnLst/>
              <a:rect l="l" t="t" r="r" b="b"/>
              <a:pathLst>
                <a:path w="2183176" h="3096025">
                  <a:moveTo>
                    <a:pt x="467239" y="1270400"/>
                  </a:moveTo>
                  <a:lnTo>
                    <a:pt x="467239" y="3096025"/>
                  </a:lnTo>
                  <a:lnTo>
                    <a:pt x="37847" y="3096025"/>
                  </a:lnTo>
                  <a:lnTo>
                    <a:pt x="37847" y="1270400"/>
                  </a:lnTo>
                  <a:close/>
                  <a:moveTo>
                    <a:pt x="756443" y="1270400"/>
                  </a:moveTo>
                  <a:lnTo>
                    <a:pt x="754715" y="2850494"/>
                  </a:lnTo>
                  <a:lnTo>
                    <a:pt x="521043" y="3096025"/>
                  </a:lnTo>
                  <a:lnTo>
                    <a:pt x="521043" y="1270400"/>
                  </a:lnTo>
                  <a:close/>
                  <a:moveTo>
                    <a:pt x="1227004" y="1270399"/>
                  </a:moveTo>
                  <a:lnTo>
                    <a:pt x="1227004" y="2846970"/>
                  </a:lnTo>
                  <a:lnTo>
                    <a:pt x="797612" y="2846970"/>
                  </a:lnTo>
                  <a:lnTo>
                    <a:pt x="797612" y="1270399"/>
                  </a:lnTo>
                  <a:close/>
                  <a:moveTo>
                    <a:pt x="1346183" y="230719"/>
                  </a:moveTo>
                  <a:lnTo>
                    <a:pt x="908049" y="230719"/>
                  </a:lnTo>
                  <a:lnTo>
                    <a:pt x="908049" y="991315"/>
                  </a:lnTo>
                  <a:lnTo>
                    <a:pt x="1346183" y="991315"/>
                  </a:lnTo>
                  <a:close/>
                  <a:moveTo>
                    <a:pt x="1512886" y="75485"/>
                  </a:moveTo>
                  <a:lnTo>
                    <a:pt x="1512886" y="1146548"/>
                  </a:lnTo>
                  <a:cubicBezTo>
                    <a:pt x="1512886" y="1188237"/>
                    <a:pt x="1479090" y="1222033"/>
                    <a:pt x="1437401" y="1222033"/>
                  </a:cubicBezTo>
                  <a:lnTo>
                    <a:pt x="75485" y="1222033"/>
                  </a:lnTo>
                  <a:cubicBezTo>
                    <a:pt x="33796" y="1222033"/>
                    <a:pt x="0" y="1188237"/>
                    <a:pt x="0" y="1146548"/>
                  </a:cubicBezTo>
                  <a:lnTo>
                    <a:pt x="0" y="75485"/>
                  </a:lnTo>
                  <a:cubicBezTo>
                    <a:pt x="0" y="33796"/>
                    <a:pt x="33796" y="0"/>
                    <a:pt x="75485" y="0"/>
                  </a:cubicBezTo>
                  <a:lnTo>
                    <a:pt x="1437401" y="0"/>
                  </a:lnTo>
                  <a:cubicBezTo>
                    <a:pt x="1479090" y="0"/>
                    <a:pt x="1512886" y="33796"/>
                    <a:pt x="1512886" y="75485"/>
                  </a:cubicBezTo>
                  <a:close/>
                  <a:moveTo>
                    <a:pt x="2030139" y="955484"/>
                  </a:moveTo>
                  <a:cubicBezTo>
                    <a:pt x="2030139" y="946936"/>
                    <a:pt x="2024904" y="940007"/>
                    <a:pt x="2018445" y="940007"/>
                  </a:cubicBezTo>
                  <a:lnTo>
                    <a:pt x="1963031" y="940007"/>
                  </a:lnTo>
                  <a:cubicBezTo>
                    <a:pt x="1956572" y="940007"/>
                    <a:pt x="1951337" y="946936"/>
                    <a:pt x="1951337" y="955484"/>
                  </a:cubicBezTo>
                  <a:cubicBezTo>
                    <a:pt x="1951337" y="964031"/>
                    <a:pt x="1956572" y="970961"/>
                    <a:pt x="1963031" y="970961"/>
                  </a:cubicBezTo>
                  <a:lnTo>
                    <a:pt x="2018445" y="970961"/>
                  </a:lnTo>
                  <a:cubicBezTo>
                    <a:pt x="2024903" y="970961"/>
                    <a:pt x="2030139" y="964032"/>
                    <a:pt x="2030139" y="955484"/>
                  </a:cubicBezTo>
                  <a:close/>
                  <a:moveTo>
                    <a:pt x="2065118" y="955484"/>
                  </a:moveTo>
                  <a:cubicBezTo>
                    <a:pt x="2065118" y="946936"/>
                    <a:pt x="2059882" y="940007"/>
                    <a:pt x="2053424" y="940007"/>
                  </a:cubicBezTo>
                  <a:lnTo>
                    <a:pt x="2051148" y="940007"/>
                  </a:lnTo>
                  <a:cubicBezTo>
                    <a:pt x="2044690" y="940007"/>
                    <a:pt x="2039454" y="946936"/>
                    <a:pt x="2039454" y="955484"/>
                  </a:cubicBezTo>
                  <a:cubicBezTo>
                    <a:pt x="2039454" y="964031"/>
                    <a:pt x="2044690" y="970961"/>
                    <a:pt x="2051148" y="970961"/>
                  </a:cubicBezTo>
                  <a:lnTo>
                    <a:pt x="2053424" y="970961"/>
                  </a:lnTo>
                  <a:cubicBezTo>
                    <a:pt x="2059882" y="970961"/>
                    <a:pt x="2065118" y="964032"/>
                    <a:pt x="2065118" y="955484"/>
                  </a:cubicBezTo>
                  <a:close/>
                  <a:moveTo>
                    <a:pt x="2099906" y="955484"/>
                  </a:moveTo>
                  <a:cubicBezTo>
                    <a:pt x="2099906" y="946936"/>
                    <a:pt x="2094670" y="940007"/>
                    <a:pt x="2088211" y="940007"/>
                  </a:cubicBezTo>
                  <a:lnTo>
                    <a:pt x="2086127" y="940007"/>
                  </a:lnTo>
                  <a:cubicBezTo>
                    <a:pt x="2079669" y="940007"/>
                    <a:pt x="2074433" y="946936"/>
                    <a:pt x="2074433" y="955484"/>
                  </a:cubicBezTo>
                  <a:cubicBezTo>
                    <a:pt x="2074433" y="964031"/>
                    <a:pt x="2079669" y="970961"/>
                    <a:pt x="2086127" y="970961"/>
                  </a:cubicBezTo>
                  <a:lnTo>
                    <a:pt x="2088211" y="970961"/>
                  </a:lnTo>
                  <a:cubicBezTo>
                    <a:pt x="2094670" y="970961"/>
                    <a:pt x="2099905" y="964032"/>
                    <a:pt x="2099905" y="955484"/>
                  </a:cubicBezTo>
                  <a:close/>
                  <a:moveTo>
                    <a:pt x="2133036" y="272496"/>
                  </a:moveTo>
                  <a:lnTo>
                    <a:pt x="1686532" y="272496"/>
                  </a:lnTo>
                  <a:lnTo>
                    <a:pt x="1686532" y="902132"/>
                  </a:lnTo>
                  <a:lnTo>
                    <a:pt x="2133036" y="902132"/>
                  </a:lnTo>
                  <a:close/>
                  <a:moveTo>
                    <a:pt x="2183176" y="236015"/>
                  </a:moveTo>
                  <a:lnTo>
                    <a:pt x="2183176" y="986017"/>
                  </a:lnTo>
                  <a:cubicBezTo>
                    <a:pt x="2183176" y="1002511"/>
                    <a:pt x="2173073" y="1015882"/>
                    <a:pt x="2160610" y="1015882"/>
                  </a:cubicBezTo>
                  <a:lnTo>
                    <a:pt x="1658958" y="1015882"/>
                  </a:lnTo>
                  <a:cubicBezTo>
                    <a:pt x="1646495" y="1015882"/>
                    <a:pt x="1636392" y="1002511"/>
                    <a:pt x="1636392" y="986017"/>
                  </a:cubicBezTo>
                  <a:lnTo>
                    <a:pt x="1636392" y="236015"/>
                  </a:lnTo>
                  <a:cubicBezTo>
                    <a:pt x="1636392" y="219520"/>
                    <a:pt x="1646495" y="206149"/>
                    <a:pt x="1658958" y="206149"/>
                  </a:cubicBezTo>
                  <a:lnTo>
                    <a:pt x="2160610" y="206149"/>
                  </a:lnTo>
                  <a:cubicBezTo>
                    <a:pt x="2173073" y="206149"/>
                    <a:pt x="2183176" y="219520"/>
                    <a:pt x="2183176" y="236015"/>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ounded Rectangle 4"/>
            <p:cNvSpPr>
              <a:spLocks noChangeAspect="1"/>
            </p:cNvSpPr>
            <p:nvPr/>
          </p:nvSpPr>
          <p:spPr bwMode="auto">
            <a:xfrm>
              <a:off x="17693548" y="4690491"/>
              <a:ext cx="463090" cy="875590"/>
            </a:xfrm>
            <a:custGeom>
              <a:avLst/>
              <a:gdLst/>
              <a:ahLst/>
              <a:cxnLst/>
              <a:rect l="l" t="t" r="r" b="b"/>
              <a:pathLst>
                <a:path w="985568" h="1863954">
                  <a:moveTo>
                    <a:pt x="36891" y="1642610"/>
                  </a:moveTo>
                  <a:lnTo>
                    <a:pt x="92599" y="1642610"/>
                  </a:lnTo>
                  <a:lnTo>
                    <a:pt x="92599" y="1768745"/>
                  </a:lnTo>
                  <a:lnTo>
                    <a:pt x="893493" y="1768745"/>
                  </a:lnTo>
                  <a:lnTo>
                    <a:pt x="893493" y="1642610"/>
                  </a:lnTo>
                  <a:lnTo>
                    <a:pt x="948677" y="1642610"/>
                  </a:lnTo>
                  <a:cubicBezTo>
                    <a:pt x="969051" y="1642610"/>
                    <a:pt x="985568" y="1659127"/>
                    <a:pt x="985568" y="1679501"/>
                  </a:cubicBezTo>
                  <a:lnTo>
                    <a:pt x="985568" y="1827063"/>
                  </a:lnTo>
                  <a:cubicBezTo>
                    <a:pt x="985568" y="1847437"/>
                    <a:pt x="969051" y="1863954"/>
                    <a:pt x="948677" y="1863954"/>
                  </a:cubicBezTo>
                  <a:lnTo>
                    <a:pt x="36891" y="1863954"/>
                  </a:lnTo>
                  <a:cubicBezTo>
                    <a:pt x="16517" y="1863954"/>
                    <a:pt x="0" y="1847437"/>
                    <a:pt x="0" y="1827063"/>
                  </a:cubicBezTo>
                  <a:lnTo>
                    <a:pt x="0" y="1679501"/>
                  </a:lnTo>
                  <a:cubicBezTo>
                    <a:pt x="0" y="1659127"/>
                    <a:pt x="16517" y="1642610"/>
                    <a:pt x="36891" y="1642610"/>
                  </a:cubicBezTo>
                  <a:close/>
                  <a:moveTo>
                    <a:pt x="779514" y="719478"/>
                  </a:moveTo>
                  <a:cubicBezTo>
                    <a:pt x="766736" y="719478"/>
                    <a:pt x="756377" y="729837"/>
                    <a:pt x="756377" y="742615"/>
                  </a:cubicBezTo>
                  <a:cubicBezTo>
                    <a:pt x="756377" y="755393"/>
                    <a:pt x="766736" y="765752"/>
                    <a:pt x="779514" y="765752"/>
                  </a:cubicBezTo>
                  <a:cubicBezTo>
                    <a:pt x="792292" y="765752"/>
                    <a:pt x="802651" y="755393"/>
                    <a:pt x="802651" y="742615"/>
                  </a:cubicBezTo>
                  <a:cubicBezTo>
                    <a:pt x="802651" y="729837"/>
                    <a:pt x="792292" y="719478"/>
                    <a:pt x="779514" y="719478"/>
                  </a:cubicBezTo>
                  <a:close/>
                  <a:moveTo>
                    <a:pt x="707619" y="719478"/>
                  </a:moveTo>
                  <a:cubicBezTo>
                    <a:pt x="694841" y="719478"/>
                    <a:pt x="684482" y="729837"/>
                    <a:pt x="684482" y="742615"/>
                  </a:cubicBezTo>
                  <a:cubicBezTo>
                    <a:pt x="684482" y="755393"/>
                    <a:pt x="694841" y="765752"/>
                    <a:pt x="707619" y="765752"/>
                  </a:cubicBezTo>
                  <a:cubicBezTo>
                    <a:pt x="720397" y="765752"/>
                    <a:pt x="730756" y="755393"/>
                    <a:pt x="730756" y="742615"/>
                  </a:cubicBezTo>
                  <a:cubicBezTo>
                    <a:pt x="730756" y="729837"/>
                    <a:pt x="720397" y="719478"/>
                    <a:pt x="707619" y="719478"/>
                  </a:cubicBezTo>
                  <a:close/>
                  <a:moveTo>
                    <a:pt x="374779" y="710591"/>
                  </a:moveTo>
                  <a:lnTo>
                    <a:pt x="374779" y="774637"/>
                  </a:lnTo>
                  <a:lnTo>
                    <a:pt x="432929" y="774637"/>
                  </a:lnTo>
                  <a:cubicBezTo>
                    <a:pt x="445863" y="774637"/>
                    <a:pt x="456348" y="764152"/>
                    <a:pt x="456348" y="751219"/>
                  </a:cubicBezTo>
                  <a:lnTo>
                    <a:pt x="456348" y="734009"/>
                  </a:lnTo>
                  <a:cubicBezTo>
                    <a:pt x="456348" y="721076"/>
                    <a:pt x="445863" y="710591"/>
                    <a:pt x="432929" y="710591"/>
                  </a:cubicBezTo>
                  <a:close/>
                  <a:moveTo>
                    <a:pt x="274277" y="710591"/>
                  </a:moveTo>
                  <a:lnTo>
                    <a:pt x="274277" y="774637"/>
                  </a:lnTo>
                  <a:lnTo>
                    <a:pt x="355845" y="774637"/>
                  </a:lnTo>
                  <a:lnTo>
                    <a:pt x="355845" y="710591"/>
                  </a:lnTo>
                  <a:close/>
                  <a:moveTo>
                    <a:pt x="197192" y="710591"/>
                  </a:moveTo>
                  <a:cubicBezTo>
                    <a:pt x="184259" y="710591"/>
                    <a:pt x="173774" y="721076"/>
                    <a:pt x="173774" y="734009"/>
                  </a:cubicBezTo>
                  <a:lnTo>
                    <a:pt x="173774" y="751219"/>
                  </a:lnTo>
                  <a:cubicBezTo>
                    <a:pt x="173774" y="764152"/>
                    <a:pt x="184259" y="774637"/>
                    <a:pt x="197192" y="774637"/>
                  </a:cubicBezTo>
                  <a:lnTo>
                    <a:pt x="255342" y="774637"/>
                  </a:lnTo>
                  <a:lnTo>
                    <a:pt x="255342" y="710591"/>
                  </a:lnTo>
                  <a:close/>
                  <a:moveTo>
                    <a:pt x="178768" y="164337"/>
                  </a:moveTo>
                  <a:lnTo>
                    <a:pt x="178768" y="633303"/>
                  </a:lnTo>
                  <a:lnTo>
                    <a:pt x="807324" y="633303"/>
                  </a:lnTo>
                  <a:lnTo>
                    <a:pt x="807324" y="164337"/>
                  </a:lnTo>
                  <a:close/>
                  <a:moveTo>
                    <a:pt x="114741" y="0"/>
                  </a:moveTo>
                  <a:lnTo>
                    <a:pt x="871352" y="0"/>
                  </a:lnTo>
                  <a:lnTo>
                    <a:pt x="871352" y="1738511"/>
                  </a:lnTo>
                  <a:lnTo>
                    <a:pt x="114741" y="1738511"/>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Freeform 50"/>
            <p:cNvSpPr>
              <a:spLocks noChangeAspect="1"/>
            </p:cNvSpPr>
            <p:nvPr/>
          </p:nvSpPr>
          <p:spPr bwMode="auto">
            <a:xfrm>
              <a:off x="12381806" y="4975629"/>
              <a:ext cx="379946" cy="571888"/>
            </a:xfrm>
            <a:custGeom>
              <a:avLst/>
              <a:gdLst/>
              <a:ahLst/>
              <a:cxnLst/>
              <a:rect l="l" t="t" r="r" b="b"/>
              <a:pathLst>
                <a:path w="739747" h="1113745">
                  <a:moveTo>
                    <a:pt x="580449" y="183754"/>
                  </a:moveTo>
                  <a:lnTo>
                    <a:pt x="608377" y="183754"/>
                  </a:lnTo>
                  <a:cubicBezTo>
                    <a:pt x="612233" y="183754"/>
                    <a:pt x="615359" y="186880"/>
                    <a:pt x="615359" y="190736"/>
                  </a:cubicBezTo>
                  <a:lnTo>
                    <a:pt x="615359" y="243798"/>
                  </a:lnTo>
                  <a:cubicBezTo>
                    <a:pt x="615359" y="247654"/>
                    <a:pt x="612233" y="250780"/>
                    <a:pt x="608377" y="250780"/>
                  </a:cubicBezTo>
                  <a:lnTo>
                    <a:pt x="580449" y="250780"/>
                  </a:lnTo>
                  <a:cubicBezTo>
                    <a:pt x="576593" y="250780"/>
                    <a:pt x="573467" y="247654"/>
                    <a:pt x="573467" y="243798"/>
                  </a:cubicBezTo>
                  <a:lnTo>
                    <a:pt x="573467" y="190736"/>
                  </a:lnTo>
                  <a:cubicBezTo>
                    <a:pt x="573467" y="186880"/>
                    <a:pt x="576593" y="183754"/>
                    <a:pt x="580449" y="183754"/>
                  </a:cubicBezTo>
                  <a:close/>
                  <a:moveTo>
                    <a:pt x="425201" y="49190"/>
                  </a:moveTo>
                  <a:lnTo>
                    <a:pt x="413467" y="958610"/>
                  </a:lnTo>
                  <a:lnTo>
                    <a:pt x="51654" y="872558"/>
                  </a:lnTo>
                  <a:lnTo>
                    <a:pt x="55565" y="51146"/>
                  </a:lnTo>
                  <a:close/>
                  <a:moveTo>
                    <a:pt x="565200" y="20779"/>
                  </a:moveTo>
                  <a:lnTo>
                    <a:pt x="565200" y="995333"/>
                  </a:lnTo>
                  <a:lnTo>
                    <a:pt x="621304" y="987021"/>
                  </a:lnTo>
                  <a:lnTo>
                    <a:pt x="625460" y="20779"/>
                  </a:lnTo>
                  <a:close/>
                  <a:moveTo>
                    <a:pt x="681565" y="0"/>
                  </a:moveTo>
                  <a:lnTo>
                    <a:pt x="677409" y="1005723"/>
                  </a:lnTo>
                  <a:lnTo>
                    <a:pt x="627538" y="1011957"/>
                  </a:lnTo>
                  <a:lnTo>
                    <a:pt x="627538" y="1022346"/>
                  </a:lnTo>
                  <a:lnTo>
                    <a:pt x="739747" y="1061827"/>
                  </a:lnTo>
                  <a:lnTo>
                    <a:pt x="669097" y="1070139"/>
                  </a:lnTo>
                  <a:cubicBezTo>
                    <a:pt x="592617" y="1050415"/>
                    <a:pt x="552151" y="1057209"/>
                    <a:pt x="515329" y="1090918"/>
                  </a:cubicBezTo>
                  <a:lnTo>
                    <a:pt x="422658" y="1113745"/>
                  </a:lnTo>
                  <a:lnTo>
                    <a:pt x="409354" y="1068061"/>
                  </a:lnTo>
                  <a:cubicBezTo>
                    <a:pt x="306312" y="1018127"/>
                    <a:pt x="187349" y="984387"/>
                    <a:pt x="81040" y="978710"/>
                  </a:cubicBezTo>
                  <a:lnTo>
                    <a:pt x="0" y="984943"/>
                  </a:lnTo>
                  <a:lnTo>
                    <a:pt x="72728" y="945463"/>
                  </a:lnTo>
                  <a:lnTo>
                    <a:pt x="108053" y="937151"/>
                  </a:lnTo>
                  <a:lnTo>
                    <a:pt x="108053" y="922605"/>
                  </a:lnTo>
                  <a:lnTo>
                    <a:pt x="64416" y="912216"/>
                  </a:lnTo>
                  <a:lnTo>
                    <a:pt x="64483" y="897455"/>
                  </a:lnTo>
                  <a:lnTo>
                    <a:pt x="441070" y="987021"/>
                  </a:lnTo>
                  <a:lnTo>
                    <a:pt x="453538" y="20779"/>
                  </a:lnTo>
                  <a:lnTo>
                    <a:pt x="68477" y="22817"/>
                  </a:lnTo>
                  <a:lnTo>
                    <a:pt x="68572" y="2078"/>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Rectangle 35"/>
            <p:cNvSpPr>
              <a:spLocks noChangeAspect="1"/>
            </p:cNvSpPr>
            <p:nvPr/>
          </p:nvSpPr>
          <p:spPr bwMode="auto">
            <a:xfrm>
              <a:off x="20031359" y="4927756"/>
              <a:ext cx="992241" cy="616094"/>
            </a:xfrm>
            <a:custGeom>
              <a:avLst/>
              <a:gdLst/>
              <a:ahLst/>
              <a:cxnLst/>
              <a:rect l="l" t="t" r="r" b="b"/>
              <a:pathLst>
                <a:path w="4203700" h="2610803">
                  <a:moveTo>
                    <a:pt x="2491581" y="932635"/>
                  </a:moveTo>
                  <a:lnTo>
                    <a:pt x="3355975" y="932635"/>
                  </a:lnTo>
                  <a:cubicBezTo>
                    <a:pt x="3634582" y="947716"/>
                    <a:pt x="3829843" y="1131866"/>
                    <a:pt x="3863181" y="1242197"/>
                  </a:cubicBezTo>
                  <a:lnTo>
                    <a:pt x="1996281" y="1242197"/>
                  </a:lnTo>
                  <a:cubicBezTo>
                    <a:pt x="1954212" y="1129485"/>
                    <a:pt x="2235993" y="921522"/>
                    <a:pt x="2491581" y="932635"/>
                  </a:cubicBezTo>
                  <a:close/>
                  <a:moveTo>
                    <a:pt x="1715294" y="801666"/>
                  </a:moveTo>
                  <a:cubicBezTo>
                    <a:pt x="1834971" y="801666"/>
                    <a:pt x="1931988" y="898683"/>
                    <a:pt x="1931988" y="1018360"/>
                  </a:cubicBezTo>
                  <a:cubicBezTo>
                    <a:pt x="1931988" y="1138037"/>
                    <a:pt x="1834971" y="1235054"/>
                    <a:pt x="1715294" y="1235054"/>
                  </a:cubicBezTo>
                  <a:cubicBezTo>
                    <a:pt x="1595617" y="1235054"/>
                    <a:pt x="1498600" y="1138037"/>
                    <a:pt x="1498600" y="1018360"/>
                  </a:cubicBezTo>
                  <a:cubicBezTo>
                    <a:pt x="1498600" y="898683"/>
                    <a:pt x="1595617" y="801666"/>
                    <a:pt x="1715294" y="801666"/>
                  </a:cubicBezTo>
                  <a:close/>
                  <a:moveTo>
                    <a:pt x="1919287" y="0"/>
                  </a:moveTo>
                  <a:cubicBezTo>
                    <a:pt x="2448028" y="0"/>
                    <a:pt x="2898259" y="336140"/>
                    <a:pt x="3066567" y="806877"/>
                  </a:cubicBezTo>
                  <a:lnTo>
                    <a:pt x="2520890" y="806877"/>
                  </a:lnTo>
                  <a:cubicBezTo>
                    <a:pt x="2388025" y="637288"/>
                    <a:pt x="2180846" y="530203"/>
                    <a:pt x="1948656" y="530203"/>
                  </a:cubicBezTo>
                  <a:cubicBezTo>
                    <a:pt x="1540528" y="530203"/>
                    <a:pt x="1209675" y="861056"/>
                    <a:pt x="1209675" y="1269184"/>
                  </a:cubicBezTo>
                  <a:cubicBezTo>
                    <a:pt x="1209675" y="1295733"/>
                    <a:pt x="1211075" y="1321956"/>
                    <a:pt x="1213952" y="1347766"/>
                  </a:cubicBezTo>
                  <a:lnTo>
                    <a:pt x="4203700" y="1347766"/>
                  </a:lnTo>
                  <a:lnTo>
                    <a:pt x="4203700" y="1622086"/>
                  </a:lnTo>
                  <a:lnTo>
                    <a:pt x="1303168" y="1622086"/>
                  </a:lnTo>
                  <a:cubicBezTo>
                    <a:pt x="1425647" y="1852836"/>
                    <a:pt x="1669012" y="2008165"/>
                    <a:pt x="1948656" y="2008165"/>
                  </a:cubicBezTo>
                  <a:cubicBezTo>
                    <a:pt x="2180846" y="2008165"/>
                    <a:pt x="2388025" y="1901080"/>
                    <a:pt x="2520889" y="1731492"/>
                  </a:cubicBezTo>
                  <a:lnTo>
                    <a:pt x="3140075" y="1731492"/>
                  </a:lnTo>
                  <a:cubicBezTo>
                    <a:pt x="3140075" y="2024596"/>
                    <a:pt x="3140074" y="2317700"/>
                    <a:pt x="3140074" y="2610803"/>
                  </a:cubicBezTo>
                  <a:lnTo>
                    <a:pt x="698499" y="2610803"/>
                  </a:lnTo>
                  <a:lnTo>
                    <a:pt x="698499" y="1622086"/>
                  </a:lnTo>
                  <a:lnTo>
                    <a:pt x="0" y="1622086"/>
                  </a:lnTo>
                  <a:lnTo>
                    <a:pt x="0" y="1347766"/>
                  </a:lnTo>
                  <a:lnTo>
                    <a:pt x="698499" y="1347766"/>
                  </a:lnTo>
                  <a:lnTo>
                    <a:pt x="698499" y="1220788"/>
                  </a:lnTo>
                  <a:cubicBezTo>
                    <a:pt x="698499" y="546565"/>
                    <a:pt x="1245064" y="0"/>
                    <a:pt x="191928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1233"/>
            <p:cNvSpPr>
              <a:spLocks noChangeAspect="1"/>
            </p:cNvSpPr>
            <p:nvPr/>
          </p:nvSpPr>
          <p:spPr bwMode="auto">
            <a:xfrm>
              <a:off x="14515024" y="4606864"/>
              <a:ext cx="784161" cy="1042844"/>
            </a:xfrm>
            <a:custGeom>
              <a:avLst/>
              <a:gdLst/>
              <a:ahLst/>
              <a:cxnLst/>
              <a:rect l="l" t="t" r="r" b="b"/>
              <a:pathLst>
                <a:path w="2680859" h="3566160">
                  <a:moveTo>
                    <a:pt x="1957649" y="860371"/>
                  </a:moveTo>
                  <a:lnTo>
                    <a:pt x="1957649" y="1895309"/>
                  </a:lnTo>
                  <a:lnTo>
                    <a:pt x="2581106" y="1895309"/>
                  </a:lnTo>
                  <a:lnTo>
                    <a:pt x="2581106" y="860371"/>
                  </a:lnTo>
                  <a:close/>
                  <a:moveTo>
                    <a:pt x="99753" y="860371"/>
                  </a:moveTo>
                  <a:lnTo>
                    <a:pt x="99753" y="1895309"/>
                  </a:lnTo>
                  <a:lnTo>
                    <a:pt x="685798" y="1895309"/>
                  </a:lnTo>
                  <a:lnTo>
                    <a:pt x="685798" y="860371"/>
                  </a:lnTo>
                  <a:close/>
                  <a:moveTo>
                    <a:pt x="810490" y="760618"/>
                  </a:moveTo>
                  <a:lnTo>
                    <a:pt x="810490" y="2057403"/>
                  </a:lnTo>
                  <a:lnTo>
                    <a:pt x="1832959" y="2057403"/>
                  </a:lnTo>
                  <a:lnTo>
                    <a:pt x="1832959" y="760618"/>
                  </a:lnTo>
                  <a:close/>
                  <a:moveTo>
                    <a:pt x="453879" y="381745"/>
                  </a:moveTo>
                  <a:lnTo>
                    <a:pt x="481311" y="381745"/>
                  </a:lnTo>
                  <a:lnTo>
                    <a:pt x="481311" y="519818"/>
                  </a:lnTo>
                  <a:lnTo>
                    <a:pt x="453879" y="519818"/>
                  </a:lnTo>
                  <a:close/>
                  <a:moveTo>
                    <a:pt x="2115864" y="366658"/>
                  </a:moveTo>
                  <a:lnTo>
                    <a:pt x="2148572" y="366658"/>
                  </a:lnTo>
                  <a:lnTo>
                    <a:pt x="2148572" y="512147"/>
                  </a:lnTo>
                  <a:lnTo>
                    <a:pt x="2115864" y="512147"/>
                  </a:lnTo>
                  <a:close/>
                  <a:moveTo>
                    <a:pt x="467594" y="328088"/>
                  </a:moveTo>
                  <a:cubicBezTo>
                    <a:pt x="475169" y="328088"/>
                    <a:pt x="481310" y="334229"/>
                    <a:pt x="481310" y="341804"/>
                  </a:cubicBezTo>
                  <a:cubicBezTo>
                    <a:pt x="481310" y="349379"/>
                    <a:pt x="475169" y="355520"/>
                    <a:pt x="467594" y="355520"/>
                  </a:cubicBezTo>
                  <a:cubicBezTo>
                    <a:pt x="460019" y="355520"/>
                    <a:pt x="453878" y="349379"/>
                    <a:pt x="453878" y="341804"/>
                  </a:cubicBezTo>
                  <a:cubicBezTo>
                    <a:pt x="453878" y="334229"/>
                    <a:pt x="460019" y="328088"/>
                    <a:pt x="467594" y="328088"/>
                  </a:cubicBezTo>
                  <a:close/>
                  <a:moveTo>
                    <a:pt x="2132217" y="302683"/>
                  </a:moveTo>
                  <a:cubicBezTo>
                    <a:pt x="2141249" y="302683"/>
                    <a:pt x="2148571" y="310005"/>
                    <a:pt x="2148571" y="319037"/>
                  </a:cubicBezTo>
                  <a:cubicBezTo>
                    <a:pt x="2148571" y="328068"/>
                    <a:pt x="2141249" y="335390"/>
                    <a:pt x="2132217" y="335390"/>
                  </a:cubicBezTo>
                  <a:cubicBezTo>
                    <a:pt x="2123185" y="335390"/>
                    <a:pt x="2115863" y="328068"/>
                    <a:pt x="2115863" y="319037"/>
                  </a:cubicBezTo>
                  <a:cubicBezTo>
                    <a:pt x="2115863" y="310005"/>
                    <a:pt x="2123185" y="302683"/>
                    <a:pt x="2132217" y="302683"/>
                  </a:cubicBezTo>
                  <a:close/>
                  <a:moveTo>
                    <a:pt x="2007526" y="267982"/>
                  </a:moveTo>
                  <a:lnTo>
                    <a:pt x="2007526" y="592178"/>
                  </a:lnTo>
                  <a:lnTo>
                    <a:pt x="2256909" y="592178"/>
                  </a:lnTo>
                  <a:lnTo>
                    <a:pt x="2256909" y="267982"/>
                  </a:lnTo>
                  <a:close/>
                  <a:moveTo>
                    <a:pt x="349136" y="261855"/>
                  </a:moveTo>
                  <a:lnTo>
                    <a:pt x="349136" y="586051"/>
                  </a:lnTo>
                  <a:lnTo>
                    <a:pt x="586053" y="586051"/>
                  </a:lnTo>
                  <a:lnTo>
                    <a:pt x="586053" y="261855"/>
                  </a:lnTo>
                  <a:close/>
                  <a:moveTo>
                    <a:pt x="1253132" y="178857"/>
                  </a:moveTo>
                  <a:lnTo>
                    <a:pt x="1303044" y="178857"/>
                  </a:lnTo>
                  <a:lnTo>
                    <a:pt x="1303044" y="349143"/>
                  </a:lnTo>
                  <a:lnTo>
                    <a:pt x="1253132" y="349143"/>
                  </a:lnTo>
                  <a:close/>
                  <a:moveTo>
                    <a:pt x="1278086" y="81229"/>
                  </a:moveTo>
                  <a:cubicBezTo>
                    <a:pt x="1291869" y="81229"/>
                    <a:pt x="1303042" y="92403"/>
                    <a:pt x="1303042" y="106185"/>
                  </a:cubicBezTo>
                  <a:cubicBezTo>
                    <a:pt x="1303042" y="119968"/>
                    <a:pt x="1291869" y="131141"/>
                    <a:pt x="1278086" y="131141"/>
                  </a:cubicBezTo>
                  <a:cubicBezTo>
                    <a:pt x="1264304" y="131141"/>
                    <a:pt x="1253130" y="119968"/>
                    <a:pt x="1253130" y="106185"/>
                  </a:cubicBezTo>
                  <a:cubicBezTo>
                    <a:pt x="1253130" y="92403"/>
                    <a:pt x="1264304" y="81229"/>
                    <a:pt x="1278086" y="81229"/>
                  </a:cubicBezTo>
                  <a:close/>
                  <a:moveTo>
                    <a:pt x="1134687" y="37411"/>
                  </a:moveTo>
                  <a:lnTo>
                    <a:pt x="1134687" y="436422"/>
                  </a:lnTo>
                  <a:lnTo>
                    <a:pt x="1421481" y="436422"/>
                  </a:lnTo>
                  <a:lnTo>
                    <a:pt x="1421481" y="37411"/>
                  </a:lnTo>
                  <a:close/>
                  <a:moveTo>
                    <a:pt x="1097283" y="0"/>
                  </a:moveTo>
                  <a:lnTo>
                    <a:pt x="1458892" y="0"/>
                  </a:lnTo>
                  <a:lnTo>
                    <a:pt x="1458892" y="473825"/>
                  </a:lnTo>
                  <a:lnTo>
                    <a:pt x="1346666" y="473825"/>
                  </a:lnTo>
                  <a:lnTo>
                    <a:pt x="1346666" y="610989"/>
                  </a:lnTo>
                  <a:lnTo>
                    <a:pt x="1957649" y="610989"/>
                  </a:lnTo>
                  <a:lnTo>
                    <a:pt x="1957649" y="723207"/>
                  </a:lnTo>
                  <a:lnTo>
                    <a:pt x="2057403" y="723207"/>
                  </a:lnTo>
                  <a:lnTo>
                    <a:pt x="2057403" y="617117"/>
                  </a:lnTo>
                  <a:lnTo>
                    <a:pt x="1982588" y="617117"/>
                  </a:lnTo>
                  <a:lnTo>
                    <a:pt x="1982588" y="243044"/>
                  </a:lnTo>
                  <a:lnTo>
                    <a:pt x="2281847" y="243044"/>
                  </a:lnTo>
                  <a:lnTo>
                    <a:pt x="2281847" y="617117"/>
                  </a:lnTo>
                  <a:lnTo>
                    <a:pt x="2207033" y="617117"/>
                  </a:lnTo>
                  <a:lnTo>
                    <a:pt x="2207033" y="723207"/>
                  </a:lnTo>
                  <a:lnTo>
                    <a:pt x="2680859" y="723207"/>
                  </a:lnTo>
                  <a:lnTo>
                    <a:pt x="2680859" y="2032465"/>
                  </a:lnTo>
                  <a:lnTo>
                    <a:pt x="2244444" y="2032465"/>
                  </a:lnTo>
                  <a:lnTo>
                    <a:pt x="2244444" y="3054931"/>
                  </a:lnTo>
                  <a:lnTo>
                    <a:pt x="2231975" y="3086104"/>
                  </a:lnTo>
                  <a:lnTo>
                    <a:pt x="2219506" y="3111043"/>
                  </a:lnTo>
                  <a:lnTo>
                    <a:pt x="2200802" y="3117277"/>
                  </a:lnTo>
                  <a:lnTo>
                    <a:pt x="2169629" y="3129746"/>
                  </a:lnTo>
                  <a:lnTo>
                    <a:pt x="2144691" y="3117277"/>
                  </a:lnTo>
                  <a:lnTo>
                    <a:pt x="2119752" y="3111043"/>
                  </a:lnTo>
                  <a:lnTo>
                    <a:pt x="2101049" y="3086104"/>
                  </a:lnTo>
                  <a:lnTo>
                    <a:pt x="2094814" y="3054931"/>
                  </a:lnTo>
                  <a:lnTo>
                    <a:pt x="2094814" y="2032465"/>
                  </a:lnTo>
                  <a:lnTo>
                    <a:pt x="1957649" y="2032465"/>
                  </a:lnTo>
                  <a:lnTo>
                    <a:pt x="1957649" y="2219506"/>
                  </a:lnTo>
                  <a:lnTo>
                    <a:pt x="1396542" y="2219506"/>
                  </a:lnTo>
                  <a:lnTo>
                    <a:pt x="1396542" y="3491346"/>
                  </a:lnTo>
                  <a:lnTo>
                    <a:pt x="1390578" y="3516284"/>
                  </a:lnTo>
                  <a:lnTo>
                    <a:pt x="1372688" y="3541222"/>
                  </a:lnTo>
                  <a:lnTo>
                    <a:pt x="1354797" y="3559926"/>
                  </a:lnTo>
                  <a:lnTo>
                    <a:pt x="1324978" y="3566160"/>
                  </a:lnTo>
                  <a:lnTo>
                    <a:pt x="1301124" y="3559926"/>
                  </a:lnTo>
                  <a:lnTo>
                    <a:pt x="1277269" y="3541222"/>
                  </a:lnTo>
                  <a:lnTo>
                    <a:pt x="1259378" y="3516284"/>
                  </a:lnTo>
                  <a:lnTo>
                    <a:pt x="1259378" y="3491346"/>
                  </a:lnTo>
                  <a:lnTo>
                    <a:pt x="1259378" y="2219506"/>
                  </a:lnTo>
                  <a:lnTo>
                    <a:pt x="685798" y="2219506"/>
                  </a:lnTo>
                  <a:lnTo>
                    <a:pt x="685798" y="2032465"/>
                  </a:lnTo>
                  <a:lnTo>
                    <a:pt x="573580" y="2032465"/>
                  </a:lnTo>
                  <a:lnTo>
                    <a:pt x="573580" y="3054931"/>
                  </a:lnTo>
                  <a:lnTo>
                    <a:pt x="567345" y="3086104"/>
                  </a:lnTo>
                  <a:lnTo>
                    <a:pt x="561111" y="3111043"/>
                  </a:lnTo>
                  <a:lnTo>
                    <a:pt x="536172" y="3117277"/>
                  </a:lnTo>
                  <a:lnTo>
                    <a:pt x="498763" y="3129746"/>
                  </a:lnTo>
                  <a:lnTo>
                    <a:pt x="473824" y="3117277"/>
                  </a:lnTo>
                  <a:lnTo>
                    <a:pt x="448886" y="3111043"/>
                  </a:lnTo>
                  <a:lnTo>
                    <a:pt x="436416" y="3086104"/>
                  </a:lnTo>
                  <a:lnTo>
                    <a:pt x="436416" y="3054931"/>
                  </a:lnTo>
                  <a:lnTo>
                    <a:pt x="436416" y="2032465"/>
                  </a:lnTo>
                  <a:lnTo>
                    <a:pt x="0" y="2032465"/>
                  </a:lnTo>
                  <a:lnTo>
                    <a:pt x="0" y="723207"/>
                  </a:lnTo>
                  <a:lnTo>
                    <a:pt x="399012" y="723207"/>
                  </a:lnTo>
                  <a:lnTo>
                    <a:pt x="399012" y="610990"/>
                  </a:lnTo>
                  <a:lnTo>
                    <a:pt x="324197" y="610990"/>
                  </a:lnTo>
                  <a:lnTo>
                    <a:pt x="324197" y="236917"/>
                  </a:lnTo>
                  <a:lnTo>
                    <a:pt x="610991" y="236917"/>
                  </a:lnTo>
                  <a:lnTo>
                    <a:pt x="610991" y="610990"/>
                  </a:lnTo>
                  <a:lnTo>
                    <a:pt x="536176" y="610990"/>
                  </a:lnTo>
                  <a:lnTo>
                    <a:pt x="536176" y="723207"/>
                  </a:lnTo>
                  <a:lnTo>
                    <a:pt x="685798" y="723207"/>
                  </a:lnTo>
                  <a:lnTo>
                    <a:pt x="685798" y="610989"/>
                  </a:lnTo>
                  <a:lnTo>
                    <a:pt x="1209502" y="610989"/>
                  </a:lnTo>
                  <a:lnTo>
                    <a:pt x="1209502" y="473825"/>
                  </a:lnTo>
                  <a:lnTo>
                    <a:pt x="1097283" y="473825"/>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53"/>
            <p:cNvSpPr/>
            <p:nvPr/>
          </p:nvSpPr>
          <p:spPr bwMode="auto">
            <a:xfrm>
              <a:off x="10686575" y="5013875"/>
              <a:ext cx="579904" cy="451600"/>
            </a:xfrm>
            <a:custGeom>
              <a:avLst/>
              <a:gdLst/>
              <a:ahLst/>
              <a:cxnLst/>
              <a:rect l="l" t="t" r="r" b="b"/>
              <a:pathLst>
                <a:path w="2408902" h="2448051">
                  <a:moveTo>
                    <a:pt x="859738" y="1809776"/>
                  </a:moveTo>
                  <a:cubicBezTo>
                    <a:pt x="777845" y="1809776"/>
                    <a:pt x="711457" y="1876164"/>
                    <a:pt x="711457" y="1958057"/>
                  </a:cubicBezTo>
                  <a:cubicBezTo>
                    <a:pt x="711457" y="2039950"/>
                    <a:pt x="777845" y="2106338"/>
                    <a:pt x="859738" y="2106338"/>
                  </a:cubicBezTo>
                  <a:cubicBezTo>
                    <a:pt x="941631" y="2106338"/>
                    <a:pt x="1008019" y="2039950"/>
                    <a:pt x="1008019" y="1958057"/>
                  </a:cubicBezTo>
                  <a:cubicBezTo>
                    <a:pt x="1008019" y="1876164"/>
                    <a:pt x="941631" y="1809776"/>
                    <a:pt x="859738" y="1809776"/>
                  </a:cubicBezTo>
                  <a:close/>
                  <a:moveTo>
                    <a:pt x="365468" y="1809776"/>
                  </a:moveTo>
                  <a:cubicBezTo>
                    <a:pt x="283575" y="1809776"/>
                    <a:pt x="217187" y="1876164"/>
                    <a:pt x="217187" y="1958057"/>
                  </a:cubicBezTo>
                  <a:cubicBezTo>
                    <a:pt x="217187" y="2039950"/>
                    <a:pt x="283575" y="2106338"/>
                    <a:pt x="365468" y="2106338"/>
                  </a:cubicBezTo>
                  <a:cubicBezTo>
                    <a:pt x="447361" y="2106338"/>
                    <a:pt x="513749" y="2039950"/>
                    <a:pt x="513749" y="1958057"/>
                  </a:cubicBezTo>
                  <a:cubicBezTo>
                    <a:pt x="513749" y="1876164"/>
                    <a:pt x="447361" y="1809776"/>
                    <a:pt x="365468" y="1809776"/>
                  </a:cubicBezTo>
                  <a:close/>
                  <a:moveTo>
                    <a:pt x="1475237" y="834168"/>
                  </a:moveTo>
                  <a:cubicBezTo>
                    <a:pt x="1549015" y="834168"/>
                    <a:pt x="1608823" y="893976"/>
                    <a:pt x="1608823" y="967754"/>
                  </a:cubicBezTo>
                  <a:lnTo>
                    <a:pt x="1608823" y="1514572"/>
                  </a:lnTo>
                  <a:lnTo>
                    <a:pt x="2248750" y="1514572"/>
                  </a:lnTo>
                  <a:cubicBezTo>
                    <a:pt x="2334676" y="1514572"/>
                    <a:pt x="2404333" y="1584229"/>
                    <a:pt x="2404333" y="1670155"/>
                  </a:cubicBezTo>
                  <a:lnTo>
                    <a:pt x="2404333" y="2292468"/>
                  </a:lnTo>
                  <a:cubicBezTo>
                    <a:pt x="2404333" y="2378394"/>
                    <a:pt x="2334676" y="2448051"/>
                    <a:pt x="2248750" y="2448051"/>
                  </a:cubicBezTo>
                  <a:lnTo>
                    <a:pt x="155583" y="2448051"/>
                  </a:lnTo>
                  <a:cubicBezTo>
                    <a:pt x="69657" y="2448051"/>
                    <a:pt x="0" y="2378394"/>
                    <a:pt x="0" y="2292468"/>
                  </a:cubicBezTo>
                  <a:lnTo>
                    <a:pt x="0" y="1670155"/>
                  </a:lnTo>
                  <a:cubicBezTo>
                    <a:pt x="0" y="1584229"/>
                    <a:pt x="69657" y="1514572"/>
                    <a:pt x="155583" y="1514572"/>
                  </a:cubicBezTo>
                  <a:lnTo>
                    <a:pt x="1341651" y="1514572"/>
                  </a:lnTo>
                  <a:lnTo>
                    <a:pt x="1341651" y="967754"/>
                  </a:lnTo>
                  <a:cubicBezTo>
                    <a:pt x="1341651" y="893976"/>
                    <a:pt x="1401459" y="834168"/>
                    <a:pt x="1475237" y="834168"/>
                  </a:cubicBezTo>
                  <a:close/>
                  <a:moveTo>
                    <a:pt x="1484400" y="450810"/>
                  </a:moveTo>
                  <a:cubicBezTo>
                    <a:pt x="1746981" y="450929"/>
                    <a:pt x="2023571" y="682183"/>
                    <a:pt x="2022798" y="1014296"/>
                  </a:cubicBezTo>
                  <a:cubicBezTo>
                    <a:pt x="2021524" y="1143172"/>
                    <a:pt x="1866161" y="1175391"/>
                    <a:pt x="1867690" y="1014296"/>
                  </a:cubicBezTo>
                  <a:cubicBezTo>
                    <a:pt x="1868649" y="780885"/>
                    <a:pt x="1695970" y="609009"/>
                    <a:pt x="1489544" y="608237"/>
                  </a:cubicBezTo>
                  <a:cubicBezTo>
                    <a:pt x="1283118" y="607464"/>
                    <a:pt x="1077033" y="757717"/>
                    <a:pt x="1074597" y="1018066"/>
                  </a:cubicBezTo>
                  <a:cubicBezTo>
                    <a:pt x="1073324" y="1154879"/>
                    <a:pt x="920761" y="1156254"/>
                    <a:pt x="919487" y="1016665"/>
                  </a:cubicBezTo>
                  <a:cubicBezTo>
                    <a:pt x="923817" y="613721"/>
                    <a:pt x="1221818" y="450690"/>
                    <a:pt x="1484400" y="450810"/>
                  </a:cubicBezTo>
                  <a:close/>
                  <a:moveTo>
                    <a:pt x="1493678" y="1"/>
                  </a:moveTo>
                  <a:cubicBezTo>
                    <a:pt x="1940039" y="204"/>
                    <a:pt x="2410214" y="393311"/>
                    <a:pt x="2408900" y="957870"/>
                  </a:cubicBezTo>
                  <a:cubicBezTo>
                    <a:pt x="2406735" y="1176945"/>
                    <a:pt x="2142634" y="1231714"/>
                    <a:pt x="2145232" y="957870"/>
                  </a:cubicBezTo>
                  <a:cubicBezTo>
                    <a:pt x="2146862" y="561095"/>
                    <a:pt x="1853326" y="268924"/>
                    <a:pt x="1502423" y="267611"/>
                  </a:cubicBezTo>
                  <a:cubicBezTo>
                    <a:pt x="1151520" y="266298"/>
                    <a:pt x="801197" y="521712"/>
                    <a:pt x="797055" y="964278"/>
                  </a:cubicBezTo>
                  <a:cubicBezTo>
                    <a:pt x="794891" y="1196847"/>
                    <a:pt x="535550" y="1199184"/>
                    <a:pt x="533385" y="961896"/>
                  </a:cubicBezTo>
                  <a:cubicBezTo>
                    <a:pt x="540745" y="276933"/>
                    <a:pt x="1047317" y="-202"/>
                    <a:pt x="1493678" y="1"/>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54"/>
            <p:cNvSpPr>
              <a:spLocks noChangeAspect="1"/>
            </p:cNvSpPr>
            <p:nvPr/>
          </p:nvSpPr>
          <p:spPr bwMode="auto">
            <a:xfrm>
              <a:off x="13196259" y="5006295"/>
              <a:ext cx="931616" cy="541123"/>
            </a:xfrm>
            <a:custGeom>
              <a:avLst/>
              <a:gdLst/>
              <a:ahLst/>
              <a:cxnLst/>
              <a:rect l="l" t="t" r="r" b="b"/>
              <a:pathLst>
                <a:path w="4240643" h="2463801">
                  <a:moveTo>
                    <a:pt x="3459593" y="1539876"/>
                  </a:moveTo>
                  <a:lnTo>
                    <a:pt x="3992993" y="1539876"/>
                  </a:lnTo>
                  <a:lnTo>
                    <a:pt x="4240643" y="1778001"/>
                  </a:lnTo>
                  <a:lnTo>
                    <a:pt x="3459593" y="2463801"/>
                  </a:lnTo>
                  <a:lnTo>
                    <a:pt x="144893" y="2463801"/>
                  </a:lnTo>
                  <a:lnTo>
                    <a:pt x="144893" y="2359026"/>
                  </a:lnTo>
                  <a:lnTo>
                    <a:pt x="3278618" y="2359026"/>
                  </a:lnTo>
                  <a:lnTo>
                    <a:pt x="3459593" y="2273301"/>
                  </a:lnTo>
                  <a:close/>
                  <a:moveTo>
                    <a:pt x="3138768" y="641031"/>
                  </a:moveTo>
                  <a:cubicBezTo>
                    <a:pt x="3102964" y="641031"/>
                    <a:pt x="3073939" y="662962"/>
                    <a:pt x="3073939" y="690015"/>
                  </a:cubicBezTo>
                  <a:lnTo>
                    <a:pt x="3073939" y="922131"/>
                  </a:lnTo>
                  <a:cubicBezTo>
                    <a:pt x="3073939" y="949184"/>
                    <a:pt x="3102964" y="971115"/>
                    <a:pt x="3138768" y="971115"/>
                  </a:cubicBezTo>
                  <a:cubicBezTo>
                    <a:pt x="3174571" y="971115"/>
                    <a:pt x="3203597" y="949184"/>
                    <a:pt x="3203597" y="922131"/>
                  </a:cubicBezTo>
                  <a:lnTo>
                    <a:pt x="3203598" y="690016"/>
                  </a:lnTo>
                  <a:cubicBezTo>
                    <a:pt x="3203598" y="662963"/>
                    <a:pt x="3174572" y="641032"/>
                    <a:pt x="3138768" y="641032"/>
                  </a:cubicBezTo>
                  <a:close/>
                  <a:moveTo>
                    <a:pt x="3138768" y="494515"/>
                  </a:moveTo>
                  <a:cubicBezTo>
                    <a:pt x="3102964" y="494515"/>
                    <a:pt x="3073939" y="516446"/>
                    <a:pt x="3073939" y="543499"/>
                  </a:cubicBezTo>
                  <a:lnTo>
                    <a:pt x="3073939" y="553030"/>
                  </a:lnTo>
                  <a:cubicBezTo>
                    <a:pt x="3073939" y="580083"/>
                    <a:pt x="3102964" y="602013"/>
                    <a:pt x="3138768" y="602013"/>
                  </a:cubicBezTo>
                  <a:cubicBezTo>
                    <a:pt x="3174571" y="602013"/>
                    <a:pt x="3203597" y="580083"/>
                    <a:pt x="3203597" y="553030"/>
                  </a:cubicBezTo>
                  <a:lnTo>
                    <a:pt x="3203598" y="543500"/>
                  </a:lnTo>
                  <a:cubicBezTo>
                    <a:pt x="3203598" y="516447"/>
                    <a:pt x="3174572" y="494516"/>
                    <a:pt x="3138768" y="494516"/>
                  </a:cubicBezTo>
                  <a:close/>
                  <a:moveTo>
                    <a:pt x="3138768" y="348799"/>
                  </a:moveTo>
                  <a:cubicBezTo>
                    <a:pt x="3102964" y="348799"/>
                    <a:pt x="3073939" y="370730"/>
                    <a:pt x="3073939" y="397783"/>
                  </a:cubicBezTo>
                  <a:lnTo>
                    <a:pt x="3073939" y="406513"/>
                  </a:lnTo>
                  <a:cubicBezTo>
                    <a:pt x="3073939" y="433566"/>
                    <a:pt x="3102964" y="455496"/>
                    <a:pt x="3138768" y="455496"/>
                  </a:cubicBezTo>
                  <a:cubicBezTo>
                    <a:pt x="3174571" y="455496"/>
                    <a:pt x="3203597" y="433566"/>
                    <a:pt x="3203597" y="406513"/>
                  </a:cubicBezTo>
                  <a:lnTo>
                    <a:pt x="3203598" y="397783"/>
                  </a:lnTo>
                  <a:cubicBezTo>
                    <a:pt x="3203598" y="370730"/>
                    <a:pt x="3174572" y="348800"/>
                    <a:pt x="3138768" y="348800"/>
                  </a:cubicBezTo>
                  <a:close/>
                  <a:moveTo>
                    <a:pt x="277909" y="210025"/>
                  </a:moveTo>
                  <a:lnTo>
                    <a:pt x="277909" y="2080313"/>
                  </a:lnTo>
                  <a:lnTo>
                    <a:pt x="2915290" y="2080313"/>
                  </a:lnTo>
                  <a:lnTo>
                    <a:pt x="2915290" y="210025"/>
                  </a:lnTo>
                  <a:close/>
                  <a:moveTo>
                    <a:pt x="125099" y="0"/>
                  </a:moveTo>
                  <a:lnTo>
                    <a:pt x="3266662" y="0"/>
                  </a:lnTo>
                  <a:cubicBezTo>
                    <a:pt x="3335752" y="0"/>
                    <a:pt x="3391761" y="42319"/>
                    <a:pt x="3391761" y="94522"/>
                  </a:cubicBezTo>
                  <a:lnTo>
                    <a:pt x="3391761" y="2195814"/>
                  </a:lnTo>
                  <a:cubicBezTo>
                    <a:pt x="3391761" y="2248017"/>
                    <a:pt x="3335752" y="2290336"/>
                    <a:pt x="3266662" y="2290336"/>
                  </a:cubicBezTo>
                  <a:lnTo>
                    <a:pt x="125099" y="2290336"/>
                  </a:lnTo>
                  <a:cubicBezTo>
                    <a:pt x="56009" y="2290336"/>
                    <a:pt x="0" y="2248017"/>
                    <a:pt x="0" y="2195814"/>
                  </a:cubicBezTo>
                  <a:lnTo>
                    <a:pt x="0" y="94522"/>
                  </a:lnTo>
                  <a:cubicBezTo>
                    <a:pt x="0" y="42319"/>
                    <a:pt x="56009" y="0"/>
                    <a:pt x="125099"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Rectangle 34"/>
            <p:cNvSpPr>
              <a:spLocks noChangeAspect="1"/>
            </p:cNvSpPr>
            <p:nvPr/>
          </p:nvSpPr>
          <p:spPr bwMode="auto">
            <a:xfrm>
              <a:off x="11715947" y="4975075"/>
              <a:ext cx="297152" cy="499043"/>
            </a:xfrm>
            <a:custGeom>
              <a:avLst/>
              <a:gdLst/>
              <a:ahLst/>
              <a:cxnLst/>
              <a:rect l="l" t="t" r="r" b="b"/>
              <a:pathLst>
                <a:path w="1171885" h="2061737">
                  <a:moveTo>
                    <a:pt x="143419" y="1960615"/>
                  </a:moveTo>
                  <a:cubicBezTo>
                    <a:pt x="138369" y="1960615"/>
                    <a:pt x="134275" y="1964709"/>
                    <a:pt x="134275" y="1969759"/>
                  </a:cubicBezTo>
                  <a:cubicBezTo>
                    <a:pt x="134275" y="1974809"/>
                    <a:pt x="138369" y="1978903"/>
                    <a:pt x="143419" y="1978903"/>
                  </a:cubicBezTo>
                  <a:lnTo>
                    <a:pt x="579179" y="1978903"/>
                  </a:lnTo>
                  <a:cubicBezTo>
                    <a:pt x="584229" y="1978903"/>
                    <a:pt x="588323" y="1974809"/>
                    <a:pt x="588323" y="1969759"/>
                  </a:cubicBezTo>
                  <a:cubicBezTo>
                    <a:pt x="588323" y="1964709"/>
                    <a:pt x="584229" y="1960615"/>
                    <a:pt x="579179" y="1960615"/>
                  </a:cubicBezTo>
                  <a:close/>
                  <a:moveTo>
                    <a:pt x="143419" y="1910375"/>
                  </a:moveTo>
                  <a:cubicBezTo>
                    <a:pt x="138369" y="1910375"/>
                    <a:pt x="134275" y="1914469"/>
                    <a:pt x="134275" y="1919519"/>
                  </a:cubicBezTo>
                  <a:cubicBezTo>
                    <a:pt x="134275" y="1924569"/>
                    <a:pt x="138369" y="1928663"/>
                    <a:pt x="143419" y="1928663"/>
                  </a:cubicBezTo>
                  <a:lnTo>
                    <a:pt x="579179" y="1928663"/>
                  </a:lnTo>
                  <a:cubicBezTo>
                    <a:pt x="584229" y="1928663"/>
                    <a:pt x="588323" y="1924569"/>
                    <a:pt x="588323" y="1919519"/>
                  </a:cubicBezTo>
                  <a:cubicBezTo>
                    <a:pt x="588323" y="1914469"/>
                    <a:pt x="584229" y="1910375"/>
                    <a:pt x="579179" y="1910375"/>
                  </a:cubicBezTo>
                  <a:close/>
                  <a:moveTo>
                    <a:pt x="636962" y="1860134"/>
                  </a:moveTo>
                  <a:cubicBezTo>
                    <a:pt x="626871" y="1860134"/>
                    <a:pt x="618691" y="1868314"/>
                    <a:pt x="618691" y="1878405"/>
                  </a:cubicBezTo>
                  <a:lnTo>
                    <a:pt x="618691" y="1951488"/>
                  </a:lnTo>
                  <a:cubicBezTo>
                    <a:pt x="618691" y="1961579"/>
                    <a:pt x="626871" y="1969759"/>
                    <a:pt x="636962" y="1969759"/>
                  </a:cubicBezTo>
                  <a:lnTo>
                    <a:pt x="1027491" y="1969759"/>
                  </a:lnTo>
                  <a:cubicBezTo>
                    <a:pt x="1037582" y="1969759"/>
                    <a:pt x="1045762" y="1961579"/>
                    <a:pt x="1045762" y="1951488"/>
                  </a:cubicBezTo>
                  <a:lnTo>
                    <a:pt x="1045762" y="1878405"/>
                  </a:lnTo>
                  <a:cubicBezTo>
                    <a:pt x="1045762" y="1868314"/>
                    <a:pt x="1037582" y="1860134"/>
                    <a:pt x="1027491" y="1860134"/>
                  </a:cubicBezTo>
                  <a:close/>
                  <a:moveTo>
                    <a:pt x="143419" y="1860134"/>
                  </a:moveTo>
                  <a:cubicBezTo>
                    <a:pt x="138369" y="1860134"/>
                    <a:pt x="134275" y="1864228"/>
                    <a:pt x="134275" y="1869278"/>
                  </a:cubicBezTo>
                  <a:cubicBezTo>
                    <a:pt x="134275" y="1874328"/>
                    <a:pt x="138369" y="1878422"/>
                    <a:pt x="143419" y="1878422"/>
                  </a:cubicBezTo>
                  <a:lnTo>
                    <a:pt x="579179" y="1878422"/>
                  </a:lnTo>
                  <a:cubicBezTo>
                    <a:pt x="584229" y="1878422"/>
                    <a:pt x="588323" y="1874328"/>
                    <a:pt x="588323" y="1869278"/>
                  </a:cubicBezTo>
                  <a:cubicBezTo>
                    <a:pt x="588323" y="1864228"/>
                    <a:pt x="584229" y="1860134"/>
                    <a:pt x="579179" y="1860134"/>
                  </a:cubicBezTo>
                  <a:close/>
                  <a:moveTo>
                    <a:pt x="849158" y="653609"/>
                  </a:moveTo>
                  <a:lnTo>
                    <a:pt x="948122" y="653609"/>
                  </a:lnTo>
                  <a:lnTo>
                    <a:pt x="948122" y="1054223"/>
                  </a:lnTo>
                  <a:lnTo>
                    <a:pt x="849158" y="1054223"/>
                  </a:lnTo>
                  <a:close/>
                  <a:moveTo>
                    <a:pt x="773632" y="653609"/>
                  </a:moveTo>
                  <a:lnTo>
                    <a:pt x="821706" y="653609"/>
                  </a:lnTo>
                  <a:lnTo>
                    <a:pt x="821706" y="1054223"/>
                  </a:lnTo>
                  <a:lnTo>
                    <a:pt x="773632" y="1054223"/>
                  </a:lnTo>
                  <a:close/>
                  <a:moveTo>
                    <a:pt x="565313" y="653609"/>
                  </a:moveTo>
                  <a:lnTo>
                    <a:pt x="613386" y="653609"/>
                  </a:lnTo>
                  <a:lnTo>
                    <a:pt x="613386" y="1054223"/>
                  </a:lnTo>
                  <a:lnTo>
                    <a:pt x="565313" y="1054223"/>
                  </a:lnTo>
                  <a:close/>
                  <a:moveTo>
                    <a:pt x="408629" y="653609"/>
                  </a:moveTo>
                  <a:lnTo>
                    <a:pt x="456702" y="653609"/>
                  </a:lnTo>
                  <a:lnTo>
                    <a:pt x="456702" y="1054223"/>
                  </a:lnTo>
                  <a:lnTo>
                    <a:pt x="408629" y="1054223"/>
                  </a:lnTo>
                  <a:close/>
                  <a:moveTo>
                    <a:pt x="264406" y="653609"/>
                  </a:moveTo>
                  <a:lnTo>
                    <a:pt x="380140" y="653609"/>
                  </a:lnTo>
                  <a:lnTo>
                    <a:pt x="380140" y="1054223"/>
                  </a:lnTo>
                  <a:lnTo>
                    <a:pt x="264406" y="1054223"/>
                  </a:lnTo>
                  <a:close/>
                  <a:moveTo>
                    <a:pt x="203108" y="653609"/>
                  </a:moveTo>
                  <a:lnTo>
                    <a:pt x="250162" y="653609"/>
                  </a:lnTo>
                  <a:lnTo>
                    <a:pt x="250162" y="1054223"/>
                  </a:lnTo>
                  <a:lnTo>
                    <a:pt x="203108" y="1054223"/>
                  </a:lnTo>
                  <a:close/>
                  <a:moveTo>
                    <a:pt x="117669" y="194556"/>
                  </a:moveTo>
                  <a:lnTo>
                    <a:pt x="117669" y="1775970"/>
                  </a:lnTo>
                  <a:lnTo>
                    <a:pt x="1054217" y="1775970"/>
                  </a:lnTo>
                  <a:lnTo>
                    <a:pt x="1054217" y="194556"/>
                  </a:lnTo>
                  <a:close/>
                  <a:moveTo>
                    <a:pt x="195318" y="0"/>
                  </a:moveTo>
                  <a:lnTo>
                    <a:pt x="976567" y="0"/>
                  </a:lnTo>
                  <a:cubicBezTo>
                    <a:pt x="1084438" y="0"/>
                    <a:pt x="1171885" y="87447"/>
                    <a:pt x="1171885" y="195318"/>
                  </a:cubicBezTo>
                  <a:lnTo>
                    <a:pt x="1171885" y="1866419"/>
                  </a:lnTo>
                  <a:cubicBezTo>
                    <a:pt x="1171885" y="1974290"/>
                    <a:pt x="1084438" y="2061737"/>
                    <a:pt x="976567" y="2061737"/>
                  </a:cubicBezTo>
                  <a:lnTo>
                    <a:pt x="195318" y="2061737"/>
                  </a:lnTo>
                  <a:cubicBezTo>
                    <a:pt x="87447" y="2061737"/>
                    <a:pt x="0" y="1974290"/>
                    <a:pt x="0" y="1866419"/>
                  </a:cubicBezTo>
                  <a:lnTo>
                    <a:pt x="0" y="195318"/>
                  </a:lnTo>
                  <a:cubicBezTo>
                    <a:pt x="0" y="87447"/>
                    <a:pt x="87447" y="0"/>
                    <a:pt x="195318"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2" tIns="45700" rIns="45700" bIns="91402"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7" name="Group 56"/>
            <p:cNvGrpSpPr/>
            <p:nvPr/>
          </p:nvGrpSpPr>
          <p:grpSpPr>
            <a:xfrm>
              <a:off x="18733079" y="4825904"/>
              <a:ext cx="796785" cy="742476"/>
              <a:chOff x="-3435350" y="5073650"/>
              <a:chExt cx="3192462" cy="2536826"/>
            </a:xfrm>
            <a:solidFill>
              <a:srgbClr val="0078D7"/>
            </a:solidFill>
          </p:grpSpPr>
          <p:sp>
            <p:nvSpPr>
              <p:cNvPr id="58" name="Freeform 5"/>
              <p:cNvSpPr>
                <a:spLocks noEditPoints="1"/>
              </p:cNvSpPr>
              <p:nvPr/>
            </p:nvSpPr>
            <p:spPr bwMode="auto">
              <a:xfrm>
                <a:off x="-1771650" y="5205413"/>
                <a:ext cx="573087" cy="573088"/>
              </a:xfrm>
              <a:custGeom>
                <a:avLst/>
                <a:gdLst>
                  <a:gd name="T0" fmla="*/ 75 w 152"/>
                  <a:gd name="T1" fmla="*/ 152 h 152"/>
                  <a:gd name="T2" fmla="*/ 152 w 152"/>
                  <a:gd name="T3" fmla="*/ 76 h 152"/>
                  <a:gd name="T4" fmla="*/ 75 w 152"/>
                  <a:gd name="T5" fmla="*/ 0 h 152"/>
                  <a:gd name="T6" fmla="*/ 0 w 152"/>
                  <a:gd name="T7" fmla="*/ 76 h 152"/>
                  <a:gd name="T8" fmla="*/ 75 w 152"/>
                  <a:gd name="T9" fmla="*/ 152 h 152"/>
                  <a:gd name="T10" fmla="*/ 75 w 152"/>
                  <a:gd name="T11" fmla="*/ 32 h 152"/>
                  <a:gd name="T12" fmla="*/ 119 w 152"/>
                  <a:gd name="T13" fmla="*/ 76 h 152"/>
                  <a:gd name="T14" fmla="*/ 75 w 152"/>
                  <a:gd name="T15" fmla="*/ 119 h 152"/>
                  <a:gd name="T16" fmla="*/ 32 w 152"/>
                  <a:gd name="T17" fmla="*/ 76 h 152"/>
                  <a:gd name="T18" fmla="*/ 75 w 152"/>
                  <a:gd name="T19" fmla="*/ 3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52">
                    <a:moveTo>
                      <a:pt x="75" y="152"/>
                    </a:moveTo>
                    <a:cubicBezTo>
                      <a:pt x="118" y="152"/>
                      <a:pt x="152" y="118"/>
                      <a:pt x="152" y="76"/>
                    </a:cubicBezTo>
                    <a:cubicBezTo>
                      <a:pt x="152" y="34"/>
                      <a:pt x="118" y="0"/>
                      <a:pt x="75" y="0"/>
                    </a:cubicBezTo>
                    <a:cubicBezTo>
                      <a:pt x="34" y="0"/>
                      <a:pt x="0" y="34"/>
                      <a:pt x="0" y="76"/>
                    </a:cubicBezTo>
                    <a:cubicBezTo>
                      <a:pt x="0" y="118"/>
                      <a:pt x="34" y="152"/>
                      <a:pt x="75" y="152"/>
                    </a:cubicBezTo>
                    <a:close/>
                    <a:moveTo>
                      <a:pt x="75" y="32"/>
                    </a:moveTo>
                    <a:cubicBezTo>
                      <a:pt x="100" y="32"/>
                      <a:pt x="119" y="52"/>
                      <a:pt x="119" y="76"/>
                    </a:cubicBezTo>
                    <a:cubicBezTo>
                      <a:pt x="119" y="100"/>
                      <a:pt x="100" y="119"/>
                      <a:pt x="75" y="119"/>
                    </a:cubicBezTo>
                    <a:cubicBezTo>
                      <a:pt x="51" y="119"/>
                      <a:pt x="32" y="100"/>
                      <a:pt x="32" y="76"/>
                    </a:cubicBezTo>
                    <a:cubicBezTo>
                      <a:pt x="32" y="52"/>
                      <a:pt x="51" y="32"/>
                      <a:pt x="75" y="32"/>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Oval 6"/>
              <p:cNvSpPr>
                <a:spLocks noChangeArrowheads="1"/>
              </p:cNvSpPr>
              <p:nvPr/>
            </p:nvSpPr>
            <p:spPr bwMode="auto">
              <a:xfrm>
                <a:off x="-1571625" y="5405438"/>
                <a:ext cx="168275" cy="169863"/>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Freeform 7"/>
              <p:cNvSpPr>
                <a:spLocks noEditPoints="1"/>
              </p:cNvSpPr>
              <p:nvPr/>
            </p:nvSpPr>
            <p:spPr bwMode="auto">
              <a:xfrm>
                <a:off x="-3435350" y="5073650"/>
                <a:ext cx="782637" cy="784225"/>
              </a:xfrm>
              <a:custGeom>
                <a:avLst/>
                <a:gdLst>
                  <a:gd name="T0" fmla="*/ 208 w 208"/>
                  <a:gd name="T1" fmla="*/ 104 h 208"/>
                  <a:gd name="T2" fmla="*/ 104 w 208"/>
                  <a:gd name="T3" fmla="*/ 0 h 208"/>
                  <a:gd name="T4" fmla="*/ 0 w 208"/>
                  <a:gd name="T5" fmla="*/ 104 h 208"/>
                  <a:gd name="T6" fmla="*/ 104 w 208"/>
                  <a:gd name="T7" fmla="*/ 208 h 208"/>
                  <a:gd name="T8" fmla="*/ 208 w 208"/>
                  <a:gd name="T9" fmla="*/ 104 h 208"/>
                  <a:gd name="T10" fmla="*/ 49 w 208"/>
                  <a:gd name="T11" fmla="*/ 104 h 208"/>
                  <a:gd name="T12" fmla="*/ 104 w 208"/>
                  <a:gd name="T13" fmla="*/ 49 h 208"/>
                  <a:gd name="T14" fmla="*/ 159 w 208"/>
                  <a:gd name="T15" fmla="*/ 104 h 208"/>
                  <a:gd name="T16" fmla="*/ 104 w 208"/>
                  <a:gd name="T17" fmla="*/ 159 h 208"/>
                  <a:gd name="T18" fmla="*/ 49 w 208"/>
                  <a:gd name="T19" fmla="*/ 10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08">
                    <a:moveTo>
                      <a:pt x="208" y="104"/>
                    </a:moveTo>
                    <a:cubicBezTo>
                      <a:pt x="208" y="46"/>
                      <a:pt x="161" y="0"/>
                      <a:pt x="104" y="0"/>
                    </a:cubicBezTo>
                    <a:cubicBezTo>
                      <a:pt x="46" y="0"/>
                      <a:pt x="0" y="46"/>
                      <a:pt x="0" y="104"/>
                    </a:cubicBezTo>
                    <a:cubicBezTo>
                      <a:pt x="0" y="161"/>
                      <a:pt x="46" y="208"/>
                      <a:pt x="104" y="208"/>
                    </a:cubicBezTo>
                    <a:cubicBezTo>
                      <a:pt x="161" y="208"/>
                      <a:pt x="208" y="161"/>
                      <a:pt x="208" y="104"/>
                    </a:cubicBezTo>
                    <a:close/>
                    <a:moveTo>
                      <a:pt x="49" y="104"/>
                    </a:moveTo>
                    <a:cubicBezTo>
                      <a:pt x="49" y="73"/>
                      <a:pt x="73" y="49"/>
                      <a:pt x="104" y="49"/>
                    </a:cubicBezTo>
                    <a:cubicBezTo>
                      <a:pt x="134" y="49"/>
                      <a:pt x="159" y="73"/>
                      <a:pt x="159" y="104"/>
                    </a:cubicBezTo>
                    <a:cubicBezTo>
                      <a:pt x="159" y="134"/>
                      <a:pt x="134" y="159"/>
                      <a:pt x="104" y="159"/>
                    </a:cubicBezTo>
                    <a:cubicBezTo>
                      <a:pt x="73" y="159"/>
                      <a:pt x="49" y="134"/>
                      <a:pt x="49" y="104"/>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8"/>
              <p:cNvSpPr>
                <a:spLocks noChangeArrowheads="1"/>
              </p:cNvSpPr>
              <p:nvPr/>
            </p:nvSpPr>
            <p:spPr bwMode="auto">
              <a:xfrm>
                <a:off x="-3160713" y="5349875"/>
                <a:ext cx="230187" cy="233363"/>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Freeform 9"/>
              <p:cNvSpPr>
                <a:spLocks/>
              </p:cNvSpPr>
              <p:nvPr/>
            </p:nvSpPr>
            <p:spPr bwMode="auto">
              <a:xfrm>
                <a:off x="-792163" y="6540500"/>
                <a:ext cx="458787" cy="733425"/>
              </a:xfrm>
              <a:custGeom>
                <a:avLst/>
                <a:gdLst>
                  <a:gd name="T0" fmla="*/ 0 w 122"/>
                  <a:gd name="T1" fmla="*/ 61 h 195"/>
                  <a:gd name="T2" fmla="*/ 33 w 122"/>
                  <a:gd name="T3" fmla="*/ 115 h 195"/>
                  <a:gd name="T4" fmla="*/ 33 w 122"/>
                  <a:gd name="T5" fmla="*/ 151 h 195"/>
                  <a:gd name="T6" fmla="*/ 47 w 122"/>
                  <a:gd name="T7" fmla="*/ 151 h 195"/>
                  <a:gd name="T8" fmla="*/ 47 w 122"/>
                  <a:gd name="T9" fmla="*/ 166 h 195"/>
                  <a:gd name="T10" fmla="*/ 56 w 122"/>
                  <a:gd name="T11" fmla="*/ 166 h 195"/>
                  <a:gd name="T12" fmla="*/ 56 w 122"/>
                  <a:gd name="T13" fmla="*/ 195 h 195"/>
                  <a:gd name="T14" fmla="*/ 71 w 122"/>
                  <a:gd name="T15" fmla="*/ 195 h 195"/>
                  <a:gd name="T16" fmla="*/ 71 w 122"/>
                  <a:gd name="T17" fmla="*/ 166 h 195"/>
                  <a:gd name="T18" fmla="*/ 79 w 122"/>
                  <a:gd name="T19" fmla="*/ 166 h 195"/>
                  <a:gd name="T20" fmla="*/ 79 w 122"/>
                  <a:gd name="T21" fmla="*/ 151 h 195"/>
                  <a:gd name="T22" fmla="*/ 91 w 122"/>
                  <a:gd name="T23" fmla="*/ 151 h 195"/>
                  <a:gd name="T24" fmla="*/ 91 w 122"/>
                  <a:gd name="T25" fmla="*/ 114 h 195"/>
                  <a:gd name="T26" fmla="*/ 122 w 122"/>
                  <a:gd name="T27" fmla="*/ 61 h 195"/>
                  <a:gd name="T28" fmla="*/ 61 w 122"/>
                  <a:gd name="T29" fmla="*/ 0 h 195"/>
                  <a:gd name="T30" fmla="*/ 0 w 122"/>
                  <a:gd name="T31" fmla="*/ 61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2" h="195">
                    <a:moveTo>
                      <a:pt x="0" y="61"/>
                    </a:moveTo>
                    <a:cubicBezTo>
                      <a:pt x="0" y="85"/>
                      <a:pt x="14" y="105"/>
                      <a:pt x="33" y="115"/>
                    </a:cubicBezTo>
                    <a:cubicBezTo>
                      <a:pt x="33" y="151"/>
                      <a:pt x="33" y="151"/>
                      <a:pt x="33" y="151"/>
                    </a:cubicBezTo>
                    <a:cubicBezTo>
                      <a:pt x="47" y="151"/>
                      <a:pt x="47" y="151"/>
                      <a:pt x="47" y="151"/>
                    </a:cubicBezTo>
                    <a:cubicBezTo>
                      <a:pt x="47" y="166"/>
                      <a:pt x="47" y="166"/>
                      <a:pt x="47" y="166"/>
                    </a:cubicBezTo>
                    <a:cubicBezTo>
                      <a:pt x="56" y="166"/>
                      <a:pt x="56" y="166"/>
                      <a:pt x="56" y="166"/>
                    </a:cubicBezTo>
                    <a:cubicBezTo>
                      <a:pt x="56" y="195"/>
                      <a:pt x="56" y="195"/>
                      <a:pt x="56" y="195"/>
                    </a:cubicBezTo>
                    <a:cubicBezTo>
                      <a:pt x="71" y="195"/>
                      <a:pt x="71" y="195"/>
                      <a:pt x="71" y="195"/>
                    </a:cubicBezTo>
                    <a:cubicBezTo>
                      <a:pt x="71" y="166"/>
                      <a:pt x="71" y="166"/>
                      <a:pt x="71" y="166"/>
                    </a:cubicBezTo>
                    <a:cubicBezTo>
                      <a:pt x="79" y="166"/>
                      <a:pt x="79" y="166"/>
                      <a:pt x="79" y="166"/>
                    </a:cubicBezTo>
                    <a:cubicBezTo>
                      <a:pt x="79" y="151"/>
                      <a:pt x="79" y="151"/>
                      <a:pt x="79" y="151"/>
                    </a:cubicBezTo>
                    <a:cubicBezTo>
                      <a:pt x="91" y="151"/>
                      <a:pt x="91" y="151"/>
                      <a:pt x="91" y="151"/>
                    </a:cubicBezTo>
                    <a:cubicBezTo>
                      <a:pt x="91" y="114"/>
                      <a:pt x="91" y="114"/>
                      <a:pt x="91" y="114"/>
                    </a:cubicBezTo>
                    <a:cubicBezTo>
                      <a:pt x="110" y="104"/>
                      <a:pt x="122" y="84"/>
                      <a:pt x="122" y="61"/>
                    </a:cubicBezTo>
                    <a:cubicBezTo>
                      <a:pt x="122" y="28"/>
                      <a:pt x="95" y="0"/>
                      <a:pt x="61" y="0"/>
                    </a:cubicBezTo>
                    <a:cubicBezTo>
                      <a:pt x="28" y="0"/>
                      <a:pt x="0" y="28"/>
                      <a:pt x="0" y="61"/>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Freeform 10"/>
              <p:cNvSpPr>
                <a:spLocks/>
              </p:cNvSpPr>
              <p:nvPr/>
            </p:nvSpPr>
            <p:spPr bwMode="auto">
              <a:xfrm>
                <a:off x="-3235325" y="6938963"/>
                <a:ext cx="2992437" cy="671513"/>
              </a:xfrm>
              <a:custGeom>
                <a:avLst/>
                <a:gdLst>
                  <a:gd name="T0" fmla="*/ 777 w 1885"/>
                  <a:gd name="T1" fmla="*/ 313 h 423"/>
                  <a:gd name="T2" fmla="*/ 777 w 1885"/>
                  <a:gd name="T3" fmla="*/ 143 h 423"/>
                  <a:gd name="T4" fmla="*/ 685 w 1885"/>
                  <a:gd name="T5" fmla="*/ 143 h 423"/>
                  <a:gd name="T6" fmla="*/ 685 w 1885"/>
                  <a:gd name="T7" fmla="*/ 0 h 423"/>
                  <a:gd name="T8" fmla="*/ 173 w 1885"/>
                  <a:gd name="T9" fmla="*/ 0 h 423"/>
                  <a:gd name="T10" fmla="*/ 173 w 1885"/>
                  <a:gd name="T11" fmla="*/ 143 h 423"/>
                  <a:gd name="T12" fmla="*/ 80 w 1885"/>
                  <a:gd name="T13" fmla="*/ 143 h 423"/>
                  <a:gd name="T14" fmla="*/ 80 w 1885"/>
                  <a:gd name="T15" fmla="*/ 313 h 423"/>
                  <a:gd name="T16" fmla="*/ 0 w 1885"/>
                  <a:gd name="T17" fmla="*/ 313 h 423"/>
                  <a:gd name="T18" fmla="*/ 0 w 1885"/>
                  <a:gd name="T19" fmla="*/ 423 h 423"/>
                  <a:gd name="T20" fmla="*/ 1885 w 1885"/>
                  <a:gd name="T21" fmla="*/ 423 h 423"/>
                  <a:gd name="T22" fmla="*/ 1885 w 1885"/>
                  <a:gd name="T23" fmla="*/ 313 h 423"/>
                  <a:gd name="T24" fmla="*/ 777 w 1885"/>
                  <a:gd name="T25" fmla="*/ 313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5" h="423">
                    <a:moveTo>
                      <a:pt x="777" y="313"/>
                    </a:moveTo>
                    <a:lnTo>
                      <a:pt x="777" y="143"/>
                    </a:lnTo>
                    <a:lnTo>
                      <a:pt x="685" y="143"/>
                    </a:lnTo>
                    <a:lnTo>
                      <a:pt x="685" y="0"/>
                    </a:lnTo>
                    <a:lnTo>
                      <a:pt x="173" y="0"/>
                    </a:lnTo>
                    <a:lnTo>
                      <a:pt x="173" y="143"/>
                    </a:lnTo>
                    <a:lnTo>
                      <a:pt x="80" y="143"/>
                    </a:lnTo>
                    <a:lnTo>
                      <a:pt x="80" y="313"/>
                    </a:lnTo>
                    <a:lnTo>
                      <a:pt x="0" y="313"/>
                    </a:lnTo>
                    <a:lnTo>
                      <a:pt x="0" y="423"/>
                    </a:lnTo>
                    <a:lnTo>
                      <a:pt x="1885" y="423"/>
                    </a:lnTo>
                    <a:lnTo>
                      <a:pt x="1885" y="313"/>
                    </a:lnTo>
                    <a:lnTo>
                      <a:pt x="777" y="313"/>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Freeform 11"/>
              <p:cNvSpPr>
                <a:spLocks/>
              </p:cNvSpPr>
              <p:nvPr/>
            </p:nvSpPr>
            <p:spPr bwMode="auto">
              <a:xfrm>
                <a:off x="-3100388" y="5813425"/>
                <a:ext cx="1009650" cy="1004888"/>
              </a:xfrm>
              <a:custGeom>
                <a:avLst/>
                <a:gdLst>
                  <a:gd name="T0" fmla="*/ 0 w 268"/>
                  <a:gd name="T1" fmla="*/ 55 h 267"/>
                  <a:gd name="T2" fmla="*/ 53 w 268"/>
                  <a:gd name="T3" fmla="*/ 203 h 267"/>
                  <a:gd name="T4" fmla="*/ 15 w 268"/>
                  <a:gd name="T5" fmla="*/ 203 h 267"/>
                  <a:gd name="T6" fmla="*/ 15 w 268"/>
                  <a:gd name="T7" fmla="*/ 267 h 267"/>
                  <a:gd name="T8" fmla="*/ 268 w 268"/>
                  <a:gd name="T9" fmla="*/ 267 h 267"/>
                  <a:gd name="T10" fmla="*/ 268 w 268"/>
                  <a:gd name="T11" fmla="*/ 203 h 267"/>
                  <a:gd name="T12" fmla="*/ 230 w 268"/>
                  <a:gd name="T13" fmla="*/ 203 h 267"/>
                  <a:gd name="T14" fmla="*/ 131 w 268"/>
                  <a:gd name="T15" fmla="*/ 0 h 267"/>
                  <a:gd name="T16" fmla="*/ 15 w 268"/>
                  <a:gd name="T17" fmla="*/ 56 h 267"/>
                  <a:gd name="T18" fmla="*/ 0 w 268"/>
                  <a:gd name="T19" fmla="*/ 55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 h="267">
                    <a:moveTo>
                      <a:pt x="0" y="55"/>
                    </a:moveTo>
                    <a:cubicBezTo>
                      <a:pt x="53" y="203"/>
                      <a:pt x="53" y="203"/>
                      <a:pt x="53" y="203"/>
                    </a:cubicBezTo>
                    <a:cubicBezTo>
                      <a:pt x="15" y="203"/>
                      <a:pt x="15" y="203"/>
                      <a:pt x="15" y="203"/>
                    </a:cubicBezTo>
                    <a:cubicBezTo>
                      <a:pt x="15" y="267"/>
                      <a:pt x="15" y="267"/>
                      <a:pt x="15" y="267"/>
                    </a:cubicBezTo>
                    <a:cubicBezTo>
                      <a:pt x="268" y="267"/>
                      <a:pt x="268" y="267"/>
                      <a:pt x="268" y="267"/>
                    </a:cubicBezTo>
                    <a:cubicBezTo>
                      <a:pt x="268" y="203"/>
                      <a:pt x="268" y="203"/>
                      <a:pt x="268" y="203"/>
                    </a:cubicBezTo>
                    <a:cubicBezTo>
                      <a:pt x="230" y="203"/>
                      <a:pt x="230" y="203"/>
                      <a:pt x="230" y="203"/>
                    </a:cubicBezTo>
                    <a:cubicBezTo>
                      <a:pt x="131" y="0"/>
                      <a:pt x="131" y="0"/>
                      <a:pt x="131" y="0"/>
                    </a:cubicBezTo>
                    <a:cubicBezTo>
                      <a:pt x="104" y="34"/>
                      <a:pt x="62" y="56"/>
                      <a:pt x="15" y="56"/>
                    </a:cubicBezTo>
                    <a:cubicBezTo>
                      <a:pt x="10" y="56"/>
                      <a:pt x="5" y="56"/>
                      <a:pt x="0" y="5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Freeform 12"/>
              <p:cNvSpPr>
                <a:spLocks/>
              </p:cNvSpPr>
              <p:nvPr/>
            </p:nvSpPr>
            <p:spPr bwMode="auto">
              <a:xfrm>
                <a:off x="-2562225" y="5251450"/>
                <a:ext cx="719137" cy="493713"/>
              </a:xfrm>
              <a:custGeom>
                <a:avLst/>
                <a:gdLst>
                  <a:gd name="T0" fmla="*/ 186 w 191"/>
                  <a:gd name="T1" fmla="*/ 114 h 131"/>
                  <a:gd name="T2" fmla="*/ 174 w 191"/>
                  <a:gd name="T3" fmla="*/ 64 h 131"/>
                  <a:gd name="T4" fmla="*/ 191 w 191"/>
                  <a:gd name="T5" fmla="*/ 5 h 131"/>
                  <a:gd name="T6" fmla="*/ 9 w 191"/>
                  <a:gd name="T7" fmla="*/ 0 h 131"/>
                  <a:gd name="T8" fmla="*/ 20 w 191"/>
                  <a:gd name="T9" fmla="*/ 57 h 131"/>
                  <a:gd name="T10" fmla="*/ 0 w 191"/>
                  <a:gd name="T11" fmla="*/ 131 h 131"/>
                  <a:gd name="T12" fmla="*/ 186 w 191"/>
                  <a:gd name="T13" fmla="*/ 114 h 131"/>
                </a:gdLst>
                <a:ahLst/>
                <a:cxnLst>
                  <a:cxn ang="0">
                    <a:pos x="T0" y="T1"/>
                  </a:cxn>
                  <a:cxn ang="0">
                    <a:pos x="T2" y="T3"/>
                  </a:cxn>
                  <a:cxn ang="0">
                    <a:pos x="T4" y="T5"/>
                  </a:cxn>
                  <a:cxn ang="0">
                    <a:pos x="T6" y="T7"/>
                  </a:cxn>
                  <a:cxn ang="0">
                    <a:pos x="T8" y="T9"/>
                  </a:cxn>
                  <a:cxn ang="0">
                    <a:pos x="T10" y="T11"/>
                  </a:cxn>
                  <a:cxn ang="0">
                    <a:pos x="T12" y="T13"/>
                  </a:cxn>
                </a:cxnLst>
                <a:rect l="0" t="0" r="r" b="b"/>
                <a:pathLst>
                  <a:path w="191" h="131">
                    <a:moveTo>
                      <a:pt x="186" y="114"/>
                    </a:moveTo>
                    <a:cubicBezTo>
                      <a:pt x="179" y="99"/>
                      <a:pt x="174" y="82"/>
                      <a:pt x="174" y="64"/>
                    </a:cubicBezTo>
                    <a:cubicBezTo>
                      <a:pt x="174" y="42"/>
                      <a:pt x="180" y="22"/>
                      <a:pt x="191" y="5"/>
                    </a:cubicBezTo>
                    <a:cubicBezTo>
                      <a:pt x="9" y="0"/>
                      <a:pt x="9" y="0"/>
                      <a:pt x="9" y="0"/>
                    </a:cubicBezTo>
                    <a:cubicBezTo>
                      <a:pt x="16" y="17"/>
                      <a:pt x="20" y="37"/>
                      <a:pt x="20" y="57"/>
                    </a:cubicBezTo>
                    <a:cubicBezTo>
                      <a:pt x="20" y="84"/>
                      <a:pt x="13" y="109"/>
                      <a:pt x="0" y="131"/>
                    </a:cubicBezTo>
                    <a:lnTo>
                      <a:pt x="186" y="11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Freeform 13"/>
              <p:cNvSpPr>
                <a:spLocks/>
              </p:cNvSpPr>
              <p:nvPr/>
            </p:nvSpPr>
            <p:spPr bwMode="auto">
              <a:xfrm>
                <a:off x="-1447800" y="5699125"/>
                <a:ext cx="877887" cy="957263"/>
              </a:xfrm>
              <a:custGeom>
                <a:avLst/>
                <a:gdLst>
                  <a:gd name="T0" fmla="*/ 155 w 233"/>
                  <a:gd name="T1" fmla="*/ 254 h 254"/>
                  <a:gd name="T2" fmla="*/ 233 w 233"/>
                  <a:gd name="T3" fmla="*/ 197 h 254"/>
                  <a:gd name="T4" fmla="*/ 86 w 233"/>
                  <a:gd name="T5" fmla="*/ 0 h 254"/>
                  <a:gd name="T6" fmla="*/ 0 w 233"/>
                  <a:gd name="T7" fmla="*/ 55 h 254"/>
                  <a:gd name="T8" fmla="*/ 155 w 233"/>
                  <a:gd name="T9" fmla="*/ 254 h 254"/>
                </a:gdLst>
                <a:ahLst/>
                <a:cxnLst>
                  <a:cxn ang="0">
                    <a:pos x="T0" y="T1"/>
                  </a:cxn>
                  <a:cxn ang="0">
                    <a:pos x="T2" y="T3"/>
                  </a:cxn>
                  <a:cxn ang="0">
                    <a:pos x="T4" y="T5"/>
                  </a:cxn>
                  <a:cxn ang="0">
                    <a:pos x="T6" y="T7"/>
                  </a:cxn>
                  <a:cxn ang="0">
                    <a:pos x="T8" y="T9"/>
                  </a:cxn>
                </a:cxnLst>
                <a:rect l="0" t="0" r="r" b="b"/>
                <a:pathLst>
                  <a:path w="233" h="254">
                    <a:moveTo>
                      <a:pt x="155" y="254"/>
                    </a:moveTo>
                    <a:cubicBezTo>
                      <a:pt x="166" y="222"/>
                      <a:pt x="197" y="198"/>
                      <a:pt x="233" y="197"/>
                    </a:cubicBezTo>
                    <a:cubicBezTo>
                      <a:pt x="86" y="0"/>
                      <a:pt x="86" y="0"/>
                      <a:pt x="86" y="0"/>
                    </a:cubicBezTo>
                    <a:cubicBezTo>
                      <a:pt x="68" y="30"/>
                      <a:pt x="37" y="52"/>
                      <a:pt x="0" y="55"/>
                    </a:cubicBezTo>
                    <a:lnTo>
                      <a:pt x="155" y="25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665"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40634283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1000"/>
                                        <p:tgtEl>
                                          <p:spTgt spid="35"/>
                                        </p:tgtEl>
                                      </p:cBhvr>
                                    </p:animEffect>
                                    <p:anim calcmode="lin" valueType="num">
                                      <p:cBhvr>
                                        <p:cTn id="14" dur="1000" fill="hold"/>
                                        <p:tgtEl>
                                          <p:spTgt spid="35"/>
                                        </p:tgtEl>
                                        <p:attrNameLst>
                                          <p:attrName>ppt_x</p:attrName>
                                        </p:attrNameLst>
                                      </p:cBhvr>
                                      <p:tavLst>
                                        <p:tav tm="0">
                                          <p:val>
                                            <p:strVal val="#ppt_x"/>
                                          </p:val>
                                        </p:tav>
                                        <p:tav tm="100000">
                                          <p:val>
                                            <p:strVal val="#ppt_x"/>
                                          </p:val>
                                        </p:tav>
                                      </p:tavLst>
                                    </p:anim>
                                    <p:anim calcmode="lin" valueType="num">
                                      <p:cBhvr>
                                        <p:cTn id="15"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2.xml><?xml version="1.0" encoding="utf-8"?>
<a:theme xmlns:a="http://schemas.openxmlformats.org/drawingml/2006/main" name="5-30721_Build_2016_Template_Dark">
  <a:themeElements>
    <a:clrScheme name="Build 2016 Dark">
      <a:dk1>
        <a:srgbClr val="505050"/>
      </a:dk1>
      <a:lt1>
        <a:srgbClr val="FFFFFF"/>
      </a:lt1>
      <a:dk2>
        <a:srgbClr val="0078D7"/>
      </a:dk2>
      <a:lt2>
        <a:srgbClr val="F8F8F8"/>
      </a:lt2>
      <a:accent1>
        <a:srgbClr val="00BCF2"/>
      </a:accent1>
      <a:accent2>
        <a:srgbClr val="0078D7"/>
      </a:accent2>
      <a:accent3>
        <a:srgbClr val="002050"/>
      </a:accent3>
      <a:accent4>
        <a:srgbClr val="D2D2D2"/>
      </a:accent4>
      <a:accent5>
        <a:srgbClr val="737373"/>
      </a:accent5>
      <a:accent6>
        <a:srgbClr val="323232"/>
      </a:accent6>
      <a:hlink>
        <a:srgbClr val="5DDCFF"/>
      </a:hlink>
      <a:folHlink>
        <a:srgbClr val="5DDCFF"/>
      </a:folHlink>
    </a:clrScheme>
    <a:fontScheme name="Custom 2">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EE767E89-5D4D-44CA-8070-C9EE1D87F83B}"/>
    </a:ext>
  </a:extLst>
</a:theme>
</file>

<file path=ppt/theme/theme3.xml><?xml version="1.0" encoding="utf-8"?>
<a:theme xmlns:a="http://schemas.openxmlformats.org/drawingml/2006/main" name="1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804 - Adding Power BI Data Experiences to Your Applications.potx" id="{5B042216-A246-470D-BDAC-7E1FE51CE20F}" vid="{8390A842-CDEE-4E90-9D5D-0D062994151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d12e2661e9634d9aa98bbb375f31aced>
    <Event_x0020_Start_x0020_Date xmlns="01c77077-aee4-4b5f-bd4e-9cd40a6fff29">2016-03-30T07:00:00+00:00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iaa5f83406f94009a0f6a3e890699ff7>
    <External_x0020_Speaker xmlns="01c77077-aee4-4b5f-bd4e-9cd40a6fff29">Brett Bentsen; Sam George</External_x0020_Speaker>
    <m6878b9dd7994da4ba144f95347d99c6 xmlns="01c77077-aee4-4b5f-bd4e-9cd40a6fff29">
      <Terms xmlns="http://schemas.microsoft.com/office/infopath/2007/PartnerControls"/>
    </m6878b9dd7994da4ba144f95347d99c6>
    <Presentation_x0020_Date xmlns="01c77077-aee4-4b5f-bd4e-9cd40a6fff29">2016-03-31T07:00:00+00:00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mb2e01f7e2d8413988e28e59aa226eec>
    <MS_x0020_Content_x0020_Owner xmlns="01c77077-aee4-4b5f-bd4e-9cd40a6fff29">
      <UserInfo>
        <DisplayName/>
        <AccountId xsi:nil="true"/>
        <AccountType/>
      </UserInfo>
    </MS_x0020_Content_x0020_Owner>
    <Session_x0020_Code xmlns="01c77077-aee4-4b5f-bd4e-9cd40a6fff29">B861</Session_x0020_Code>
    <Event_x0020_End_x0020_Date xmlns="01c77077-aee4-4b5f-bd4e-9cd40a6fff29">2016-04-01T07:00:00+00:00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DisplayName/>
        <AccountId xsi:nil="true"/>
        <AccountType/>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Build 2016</TermName>
          <TermId xmlns="http://schemas.microsoft.com/office/infopath/2007/PartnerControls">da8a10b5-9bc3-4217-80aa-6b60d6ec1cee</TermId>
        </TermInfo>
      </Terms>
    </TaxKeywordTaxHTField>
    <TaxCatchAll xmlns="230e9df3-be65-4c73-a93b-d1236ebd677e">
      <Value>48</Value>
      <Value>47</Value>
      <Value>46</Value>
      <Value>49</Value>
    </TaxCatchAll>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264624295c8b52c397a103286eb3d87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795b20f19f95dfa6d1f4d708b4ec8d36"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http://purl.org/dc/terms/"/>
    <ds:schemaRef ds:uri="http://schemas.microsoft.com/office/infopath/2007/PartnerControls"/>
    <ds:schemaRef ds:uri="230e9df3-be65-4c73-a93b-d1236ebd677e"/>
    <ds:schemaRef ds:uri="http://schemas.microsoft.com/office/2006/documentManagement/types"/>
    <ds:schemaRef ds:uri="01c77077-aee4-4b5f-bd4e-9cd40a6fff29"/>
    <ds:schemaRef ds:uri="8ff673fc-3231-4e3a-893b-6d7f7cd32766"/>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BAA4D29B-0199-4083-B6CB-53559E57A3C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Microsoft_Build_2016_16x9_Template</Template>
  <TotalTime>92</TotalTime>
  <Words>2238</Words>
  <Application>Microsoft Office PowerPoint</Application>
  <PresentationFormat>Custom</PresentationFormat>
  <Paragraphs>516</Paragraphs>
  <Slides>34</Slides>
  <Notes>19</Notes>
  <HiddenSlides>0</HiddenSlides>
  <MMClips>1</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34</vt:i4>
      </vt:variant>
    </vt:vector>
  </HeadingPairs>
  <TitlesOfParts>
    <vt:vector size="49" baseType="lpstr">
      <vt:lpstr>Segoe Light</vt:lpstr>
      <vt:lpstr>Arial</vt:lpstr>
      <vt:lpstr>Calibri</vt:lpstr>
      <vt:lpstr>Calibri Light</vt:lpstr>
      <vt:lpstr>Consolas</vt:lpstr>
      <vt:lpstr>Segoe UI</vt:lpstr>
      <vt:lpstr>Segoe UI Black</vt:lpstr>
      <vt:lpstr>Segoe UI Light</vt:lpstr>
      <vt:lpstr>Segoe UI Semibold</vt:lpstr>
      <vt:lpstr>Wingdings</vt:lpstr>
      <vt:lpstr>5-30721_Build_2016_Template_Light</vt:lpstr>
      <vt:lpstr>5-30721_Build_2016_Template_Dark</vt:lpstr>
      <vt:lpstr>1_5-30721_Build_2016_Template_Light</vt:lpstr>
      <vt:lpstr>Office Theme</vt:lpstr>
      <vt:lpstr>1_Office Theme</vt:lpstr>
      <vt:lpstr>Microsoft IoT Updates</vt:lpstr>
      <vt:lpstr>IoT 2016</vt:lpstr>
      <vt:lpstr>IoT Market Growth</vt:lpstr>
      <vt:lpstr>Microsoft IoT</vt:lpstr>
      <vt:lpstr>IoT Pipeline</vt:lpstr>
      <vt:lpstr>Updates Since //build 2015</vt:lpstr>
      <vt:lpstr>Windows 10 IoT Overview</vt:lpstr>
      <vt:lpstr>Windows 10 IoT</vt:lpstr>
      <vt:lpstr>PowerPoint Presentation</vt:lpstr>
      <vt:lpstr>PowerPoint Presentation</vt:lpstr>
      <vt:lpstr>Securing Windows IoT Devices</vt:lpstr>
      <vt:lpstr>PowerPoint Presentation</vt:lpstr>
      <vt:lpstr>Windows IoT Core Connection to Azure IoT</vt:lpstr>
      <vt:lpstr>Windows IoT Core Connection to Azure IoT</vt:lpstr>
      <vt:lpstr>Windows IoT Core Connection to Azure IoT</vt:lpstr>
      <vt:lpstr>Windows IoT Editions</vt:lpstr>
      <vt:lpstr>PowerPoint Presentation</vt:lpstr>
      <vt:lpstr>PowerPoint Presentation</vt:lpstr>
      <vt:lpstr>PowerPoint Presentation</vt:lpstr>
      <vt:lpstr>Azure IoT Overview</vt:lpstr>
      <vt:lpstr>Azure Services for IoT</vt:lpstr>
      <vt:lpstr>Azure IoT Suite Get started in minutes &amp; customize to meet your needs  </vt:lpstr>
      <vt:lpstr>Azure IoT Device SDK</vt:lpstr>
      <vt:lpstr>Azure IoT Starter Kits Get started quickly  </vt:lpstr>
      <vt:lpstr>New Offering Announcements</vt:lpstr>
      <vt:lpstr>MyDriving</vt:lpstr>
      <vt:lpstr>Architecture</vt:lpstr>
      <vt:lpstr>Data flow</vt:lpstr>
      <vt:lpstr>Data flow  car telemetry (hot)</vt:lpstr>
      <vt:lpstr>Data flow  car telemetry (cold)</vt:lpstr>
      <vt:lpstr>Data flow ML</vt:lpstr>
      <vt:lpstr>Data flow extensions</vt:lpstr>
      <vt:lpstr>Extension patterns using Microservices and Message bus</vt:lpstr>
      <vt:lpstr>Smart Fridge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Vision for IoT: From Windows Devices to Azure</dc:title>
  <dc:subject>&lt;Speech title here&gt;</dc:subject>
  <dc:creator>Shows</dc:creator>
  <cp:keywords>Microsoft Build 2016</cp:keywords>
  <dc:description>Template: Mitchell Derrey, Silver Fox Productions
Formatting: 
Audience Type:</dc:description>
  <cp:lastModifiedBy>Haishi Bai</cp:lastModifiedBy>
  <cp:revision>10</cp:revision>
  <dcterms:created xsi:type="dcterms:W3CDTF">2016-03-31T17:32:08Z</dcterms:created>
  <dcterms:modified xsi:type="dcterms:W3CDTF">2016-04-11T00:01:59Z</dcterms:modified>
  <cp:category>Microsoft Build 2016</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49;#Moscone Center|d4f36a2e-dd0d-4424-990f-7c93b4e9f063</vt:lpwstr>
  </property>
  <property fmtid="{D5CDD505-2E9C-101B-9397-08002B2CF9AE}" pid="7" name="Track">
    <vt:lpwstr/>
  </property>
  <property fmtid="{D5CDD505-2E9C-101B-9397-08002B2CF9AE}" pid="8" name="Event Location">
    <vt:lpwstr>48;#San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TaxKeyword">
    <vt:lpwstr>46;#Microsoft Build 2016|da8a10b5-9bc3-4217-80aa-6b60d6ec1cee</vt:lpwstr>
  </property>
  <property fmtid="{D5CDD505-2E9C-101B-9397-08002B2CF9AE}" pid="12" name="Audience1">
    <vt:lpwstr/>
  </property>
  <property fmtid="{D5CDD505-2E9C-101B-9397-08002B2CF9AE}" pid="13" name="Event Name">
    <vt:lpwstr>47;#Build|58542b36-5bf5-46a6-a53f-a41fb7a73785</vt:lpwstr>
  </property>
</Properties>
</file>